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478" r:id="rId2"/>
    <p:sldId id="479" r:id="rId3"/>
    <p:sldId id="480" r:id="rId4"/>
    <p:sldId id="481" r:id="rId5"/>
    <p:sldId id="482" r:id="rId6"/>
    <p:sldId id="554" r:id="rId7"/>
    <p:sldId id="315" r:id="rId8"/>
    <p:sldId id="400" r:id="rId9"/>
    <p:sldId id="486" r:id="rId10"/>
    <p:sldId id="362" r:id="rId11"/>
    <p:sldId id="438" r:id="rId12"/>
    <p:sldId id="430" r:id="rId13"/>
    <p:sldId id="434" r:id="rId14"/>
    <p:sldId id="529" r:id="rId15"/>
    <p:sldId id="531" r:id="rId16"/>
    <p:sldId id="432" r:id="rId17"/>
    <p:sldId id="435" r:id="rId18"/>
    <p:sldId id="393" r:id="rId19"/>
    <p:sldId id="399" r:id="rId20"/>
    <p:sldId id="500" r:id="rId21"/>
    <p:sldId id="395" r:id="rId22"/>
    <p:sldId id="511" r:id="rId23"/>
    <p:sldId id="502" r:id="rId24"/>
    <p:sldId id="508" r:id="rId25"/>
    <p:sldId id="496" r:id="rId26"/>
    <p:sldId id="499" r:id="rId27"/>
    <p:sldId id="406" r:id="rId28"/>
    <p:sldId id="536" r:id="rId29"/>
    <p:sldId id="404" r:id="rId30"/>
    <p:sldId id="405" r:id="rId31"/>
    <p:sldId id="519" r:id="rId32"/>
    <p:sldId id="503" r:id="rId33"/>
    <p:sldId id="518" r:id="rId34"/>
    <p:sldId id="507" r:id="rId35"/>
    <p:sldId id="421" r:id="rId36"/>
    <p:sldId id="504" r:id="rId37"/>
    <p:sldId id="417" r:id="rId38"/>
    <p:sldId id="424" r:id="rId39"/>
    <p:sldId id="426" r:id="rId40"/>
    <p:sldId id="450" r:id="rId41"/>
    <p:sldId id="545" r:id="rId42"/>
    <p:sldId id="548" r:id="rId43"/>
    <p:sldId id="549" r:id="rId44"/>
    <p:sldId id="547" r:id="rId45"/>
    <p:sldId id="463" r:id="rId46"/>
    <p:sldId id="467" r:id="rId47"/>
    <p:sldId id="468" r:id="rId48"/>
    <p:sldId id="555" r:id="rId49"/>
    <p:sldId id="476" r:id="rId50"/>
    <p:sldId id="556" r:id="rId51"/>
    <p:sldId id="551" r:id="rId52"/>
    <p:sldId id="552" r:id="rId53"/>
    <p:sldId id="553" r:id="rId54"/>
    <p:sldId id="544" r:id="rId55"/>
    <p:sldId id="477" r:id="rId56"/>
    <p:sldId id="521" r:id="rId57"/>
    <p:sldId id="533" r:id="rId58"/>
    <p:sldId id="520" r:id="rId59"/>
    <p:sldId id="483" r:id="rId60"/>
    <p:sldId id="418" r:id="rId61"/>
    <p:sldId id="527" r:id="rId62"/>
    <p:sldId id="423" r:id="rId63"/>
    <p:sldId id="448" r:id="rId64"/>
    <p:sldId id="532" r:id="rId65"/>
    <p:sldId id="540" r:id="rId66"/>
    <p:sldId id="541" r:id="rId67"/>
    <p:sldId id="557" r:id="rId68"/>
    <p:sldId id="558" r:id="rId69"/>
    <p:sldId id="559" r:id="rId70"/>
    <p:sldId id="560" r:id="rId7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66FF33"/>
    <a:srgbClr val="00FF00"/>
    <a:srgbClr val="FFFF85"/>
    <a:srgbClr val="0033CC"/>
    <a:srgbClr val="041A9B"/>
    <a:srgbClr val="D9D9D9"/>
    <a:srgbClr val="EDEDE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9" autoAdjust="0"/>
    <p:restoredTop sz="66045" autoAdjust="0"/>
  </p:normalViewPr>
  <p:slideViewPr>
    <p:cSldViewPr>
      <p:cViewPr varScale="1">
        <p:scale>
          <a:sx n="24" d="100"/>
          <a:sy n="24" d="100"/>
        </p:scale>
        <p:origin x="384" y="22"/>
      </p:cViewPr>
      <p:guideLst>
        <p:guide orient="horz" pos="1680"/>
        <p:guide pos="2880"/>
      </p:guideLst>
    </p:cSldViewPr>
  </p:slideViewPr>
  <p:outlineViewPr>
    <p:cViewPr>
      <p:scale>
        <a:sx n="33" d="100"/>
        <a:sy n="33" d="100"/>
      </p:scale>
      <p:origin x="0" y="0"/>
    </p:cViewPr>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D8F824-62BF-47A4-8403-DDFD29445DC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969C47A4-DC20-474B-88F9-DE02F5ED6CA7}">
      <dgm:prSet phldrT="[Text]" custT="1"/>
      <dgm:spPr/>
      <dgm:t>
        <a:bodyPr/>
        <a:lstStyle/>
        <a:p>
          <a:r>
            <a:rPr lang="en-US" sz="2000" b="1" dirty="0" smtClean="0"/>
            <a:t>Modeling</a:t>
          </a:r>
          <a:endParaRPr lang="en-US" sz="2000" b="1" dirty="0"/>
        </a:p>
      </dgm:t>
    </dgm:pt>
    <dgm:pt modelId="{0F385969-E038-48DB-B9C1-8D74095790F9}" type="parTrans" cxnId="{80C73AF0-E73F-46ED-8C44-9F192E8147F6}">
      <dgm:prSet/>
      <dgm:spPr/>
      <dgm:t>
        <a:bodyPr/>
        <a:lstStyle/>
        <a:p>
          <a:endParaRPr lang="en-US" sz="1600" b="1"/>
        </a:p>
      </dgm:t>
    </dgm:pt>
    <dgm:pt modelId="{18DB3DCF-F848-464E-98F5-B27424353946}" type="sibTrans" cxnId="{80C73AF0-E73F-46ED-8C44-9F192E8147F6}">
      <dgm:prSet custT="1"/>
      <dgm:spPr/>
      <dgm:t>
        <a:bodyPr/>
        <a:lstStyle/>
        <a:p>
          <a:endParaRPr lang="en-US" sz="1100" b="1"/>
        </a:p>
      </dgm:t>
    </dgm:pt>
    <dgm:pt modelId="{4BB5D0E7-B431-462D-9856-D99C7DA4502F}">
      <dgm:prSet phldrT="[Text]" custT="1"/>
      <dgm:spPr/>
      <dgm:t>
        <a:bodyPr/>
        <a:lstStyle/>
        <a:p>
          <a:r>
            <a:rPr lang="en-US" sz="2000" b="1" dirty="0" smtClean="0"/>
            <a:t>High-Throughput</a:t>
          </a:r>
          <a:endParaRPr lang="en-US" sz="2000" b="1" dirty="0"/>
        </a:p>
      </dgm:t>
    </dgm:pt>
    <dgm:pt modelId="{8BB9BDFD-806B-4ACA-93D7-7BA3DB78399A}" type="parTrans" cxnId="{CAA1EFE8-2194-4137-AA7D-F7DF56D5404A}">
      <dgm:prSet/>
      <dgm:spPr/>
      <dgm:t>
        <a:bodyPr/>
        <a:lstStyle/>
        <a:p>
          <a:endParaRPr lang="en-US" sz="1600" b="1"/>
        </a:p>
      </dgm:t>
    </dgm:pt>
    <dgm:pt modelId="{EFEFECF0-BD34-42AD-A7A5-EDF212F79F41}" type="sibTrans" cxnId="{CAA1EFE8-2194-4137-AA7D-F7DF56D5404A}">
      <dgm:prSet custT="1"/>
      <dgm:spPr/>
      <dgm:t>
        <a:bodyPr/>
        <a:lstStyle/>
        <a:p>
          <a:endParaRPr lang="en-US" sz="1100" b="1"/>
        </a:p>
      </dgm:t>
    </dgm:pt>
    <dgm:pt modelId="{4CAF8A7F-3D49-43EB-85FA-F1974D58E399}">
      <dgm:prSet phldrT="[Text]" custT="1"/>
      <dgm:spPr/>
      <dgm:t>
        <a:bodyPr/>
        <a:lstStyle/>
        <a:p>
          <a:r>
            <a:rPr lang="en-US" sz="2000" b="1" dirty="0" smtClean="0"/>
            <a:t>Big Data</a:t>
          </a:r>
          <a:endParaRPr lang="en-US" sz="2000" b="1" dirty="0"/>
        </a:p>
      </dgm:t>
    </dgm:pt>
    <dgm:pt modelId="{76FD1808-76F1-408D-993B-5D476BFB0A0A}" type="parTrans" cxnId="{87E494DE-D3FF-4BA6-A380-9C854326FC0D}">
      <dgm:prSet/>
      <dgm:spPr/>
      <dgm:t>
        <a:bodyPr/>
        <a:lstStyle/>
        <a:p>
          <a:endParaRPr lang="en-US"/>
        </a:p>
      </dgm:t>
    </dgm:pt>
    <dgm:pt modelId="{4CC1EA3D-5FD5-4BE6-AD09-6F3F0AF7A258}" type="sibTrans" cxnId="{87E494DE-D3FF-4BA6-A380-9C854326FC0D}">
      <dgm:prSet/>
      <dgm:spPr/>
      <dgm:t>
        <a:bodyPr/>
        <a:lstStyle/>
        <a:p>
          <a:endParaRPr lang="en-US"/>
        </a:p>
      </dgm:t>
    </dgm:pt>
    <dgm:pt modelId="{9606E2C5-180C-4853-945A-E0136EEB158E}">
      <dgm:prSet phldrT="[Text]" custT="1"/>
      <dgm:spPr/>
      <dgm:t>
        <a:bodyPr/>
        <a:lstStyle/>
        <a:p>
          <a:r>
            <a:rPr lang="en-US" sz="2000" b="1" dirty="0" smtClean="0"/>
            <a:t>New Materials</a:t>
          </a:r>
          <a:endParaRPr lang="en-US" sz="2000" b="1" dirty="0"/>
        </a:p>
      </dgm:t>
    </dgm:pt>
    <dgm:pt modelId="{9AF9CE9D-D519-489A-A140-448D7D165904}" type="parTrans" cxnId="{9DCCC93E-D2AC-46FB-A2E5-4E4114EC97B9}">
      <dgm:prSet/>
      <dgm:spPr/>
      <dgm:t>
        <a:bodyPr/>
        <a:lstStyle/>
        <a:p>
          <a:endParaRPr lang="en-US"/>
        </a:p>
      </dgm:t>
    </dgm:pt>
    <dgm:pt modelId="{12DA7632-E3CB-4530-93ED-FE4218E41B43}" type="sibTrans" cxnId="{9DCCC93E-D2AC-46FB-A2E5-4E4114EC97B9}">
      <dgm:prSet/>
      <dgm:spPr/>
      <dgm:t>
        <a:bodyPr/>
        <a:lstStyle/>
        <a:p>
          <a:endParaRPr lang="en-US"/>
        </a:p>
      </dgm:t>
    </dgm:pt>
    <dgm:pt modelId="{1ED6EB2C-A22E-4235-ACAD-6009530D45E5}" type="pres">
      <dgm:prSet presAssocID="{3FD8F824-62BF-47A4-8403-DDFD29445DCA}" presName="Name0" presStyleCnt="0">
        <dgm:presLayoutVars>
          <dgm:dir/>
          <dgm:resizeHandles val="exact"/>
        </dgm:presLayoutVars>
      </dgm:prSet>
      <dgm:spPr/>
      <dgm:t>
        <a:bodyPr/>
        <a:lstStyle/>
        <a:p>
          <a:endParaRPr lang="en-US"/>
        </a:p>
      </dgm:t>
    </dgm:pt>
    <dgm:pt modelId="{29798A5B-CA62-410C-9FC8-F0244246E90C}" type="pres">
      <dgm:prSet presAssocID="{969C47A4-DC20-474B-88F9-DE02F5ED6CA7}" presName="node" presStyleLbl="node1" presStyleIdx="0" presStyleCnt="4">
        <dgm:presLayoutVars>
          <dgm:bulletEnabled val="1"/>
        </dgm:presLayoutVars>
      </dgm:prSet>
      <dgm:spPr/>
      <dgm:t>
        <a:bodyPr/>
        <a:lstStyle/>
        <a:p>
          <a:endParaRPr lang="en-US"/>
        </a:p>
      </dgm:t>
    </dgm:pt>
    <dgm:pt modelId="{851AB9C1-BD95-4DD3-AAA6-06DD5F23FA41}" type="pres">
      <dgm:prSet presAssocID="{18DB3DCF-F848-464E-98F5-B27424353946}" presName="sibTrans" presStyleLbl="sibTrans2D1" presStyleIdx="0" presStyleCnt="3"/>
      <dgm:spPr/>
      <dgm:t>
        <a:bodyPr/>
        <a:lstStyle/>
        <a:p>
          <a:endParaRPr lang="en-US"/>
        </a:p>
      </dgm:t>
    </dgm:pt>
    <dgm:pt modelId="{1F8F77BF-CCD0-4DC5-B3C5-6CFCA0B0BD21}" type="pres">
      <dgm:prSet presAssocID="{18DB3DCF-F848-464E-98F5-B27424353946}" presName="connectorText" presStyleLbl="sibTrans2D1" presStyleIdx="0" presStyleCnt="3"/>
      <dgm:spPr/>
      <dgm:t>
        <a:bodyPr/>
        <a:lstStyle/>
        <a:p>
          <a:endParaRPr lang="en-US"/>
        </a:p>
      </dgm:t>
    </dgm:pt>
    <dgm:pt modelId="{CA703E70-CD06-4EAC-9736-E799BF1C8929}" type="pres">
      <dgm:prSet presAssocID="{4BB5D0E7-B431-462D-9856-D99C7DA4502F}" presName="node" presStyleLbl="node1" presStyleIdx="1" presStyleCnt="4">
        <dgm:presLayoutVars>
          <dgm:bulletEnabled val="1"/>
        </dgm:presLayoutVars>
      </dgm:prSet>
      <dgm:spPr/>
      <dgm:t>
        <a:bodyPr/>
        <a:lstStyle/>
        <a:p>
          <a:endParaRPr lang="en-US"/>
        </a:p>
      </dgm:t>
    </dgm:pt>
    <dgm:pt modelId="{14D3B3AE-B65C-42AA-890E-45289580FDC4}" type="pres">
      <dgm:prSet presAssocID="{EFEFECF0-BD34-42AD-A7A5-EDF212F79F41}" presName="sibTrans" presStyleLbl="sibTrans2D1" presStyleIdx="1" presStyleCnt="3"/>
      <dgm:spPr/>
      <dgm:t>
        <a:bodyPr/>
        <a:lstStyle/>
        <a:p>
          <a:endParaRPr lang="en-US"/>
        </a:p>
      </dgm:t>
    </dgm:pt>
    <dgm:pt modelId="{C330FA3A-26D4-4299-91BF-D72CB4CDD78B}" type="pres">
      <dgm:prSet presAssocID="{EFEFECF0-BD34-42AD-A7A5-EDF212F79F41}" presName="connectorText" presStyleLbl="sibTrans2D1" presStyleIdx="1" presStyleCnt="3"/>
      <dgm:spPr/>
      <dgm:t>
        <a:bodyPr/>
        <a:lstStyle/>
        <a:p>
          <a:endParaRPr lang="en-US"/>
        </a:p>
      </dgm:t>
    </dgm:pt>
    <dgm:pt modelId="{7D867319-B3F4-4205-B125-FC3D59BD75BD}" type="pres">
      <dgm:prSet presAssocID="{4CAF8A7F-3D49-43EB-85FA-F1974D58E399}" presName="node" presStyleLbl="node1" presStyleIdx="2" presStyleCnt="4">
        <dgm:presLayoutVars>
          <dgm:bulletEnabled val="1"/>
        </dgm:presLayoutVars>
      </dgm:prSet>
      <dgm:spPr/>
      <dgm:t>
        <a:bodyPr/>
        <a:lstStyle/>
        <a:p>
          <a:endParaRPr lang="en-US"/>
        </a:p>
      </dgm:t>
    </dgm:pt>
    <dgm:pt modelId="{C0390414-2598-4784-985E-91142C77EBB6}" type="pres">
      <dgm:prSet presAssocID="{4CC1EA3D-5FD5-4BE6-AD09-6F3F0AF7A258}" presName="sibTrans" presStyleLbl="sibTrans2D1" presStyleIdx="2" presStyleCnt="3"/>
      <dgm:spPr/>
      <dgm:t>
        <a:bodyPr/>
        <a:lstStyle/>
        <a:p>
          <a:endParaRPr lang="en-US"/>
        </a:p>
      </dgm:t>
    </dgm:pt>
    <dgm:pt modelId="{8973A9FA-D920-435F-8B83-1DE69F1BF7A3}" type="pres">
      <dgm:prSet presAssocID="{4CC1EA3D-5FD5-4BE6-AD09-6F3F0AF7A258}" presName="connectorText" presStyleLbl="sibTrans2D1" presStyleIdx="2" presStyleCnt="3"/>
      <dgm:spPr/>
      <dgm:t>
        <a:bodyPr/>
        <a:lstStyle/>
        <a:p>
          <a:endParaRPr lang="en-US"/>
        </a:p>
      </dgm:t>
    </dgm:pt>
    <dgm:pt modelId="{09417CE5-D3E0-4658-872C-E35C98B0DA28}" type="pres">
      <dgm:prSet presAssocID="{9606E2C5-180C-4853-945A-E0136EEB158E}" presName="node" presStyleLbl="node1" presStyleIdx="3" presStyleCnt="4">
        <dgm:presLayoutVars>
          <dgm:bulletEnabled val="1"/>
        </dgm:presLayoutVars>
      </dgm:prSet>
      <dgm:spPr/>
      <dgm:t>
        <a:bodyPr/>
        <a:lstStyle/>
        <a:p>
          <a:endParaRPr lang="en-US"/>
        </a:p>
      </dgm:t>
    </dgm:pt>
  </dgm:ptLst>
  <dgm:cxnLst>
    <dgm:cxn modelId="{1BCBBCD3-D4C5-45BB-9FC1-1E3545FA8EEF}" type="presOf" srcId="{EFEFECF0-BD34-42AD-A7A5-EDF212F79F41}" destId="{14D3B3AE-B65C-42AA-890E-45289580FDC4}" srcOrd="0" destOrd="0" presId="urn:microsoft.com/office/officeart/2005/8/layout/process1"/>
    <dgm:cxn modelId="{9E025D6F-E947-4980-ABF1-AEA67542FAB0}" type="presOf" srcId="{18DB3DCF-F848-464E-98F5-B27424353946}" destId="{1F8F77BF-CCD0-4DC5-B3C5-6CFCA0B0BD21}" srcOrd="1" destOrd="0" presId="urn:microsoft.com/office/officeart/2005/8/layout/process1"/>
    <dgm:cxn modelId="{91DD1B4D-BC5F-4BBD-B043-DC81FDCFDD27}" type="presOf" srcId="{9606E2C5-180C-4853-945A-E0136EEB158E}" destId="{09417CE5-D3E0-4658-872C-E35C98B0DA28}" srcOrd="0" destOrd="0" presId="urn:microsoft.com/office/officeart/2005/8/layout/process1"/>
    <dgm:cxn modelId="{21552790-0B84-4DA7-AEC9-AD98F0306D73}" type="presOf" srcId="{4CC1EA3D-5FD5-4BE6-AD09-6F3F0AF7A258}" destId="{8973A9FA-D920-435F-8B83-1DE69F1BF7A3}" srcOrd="1" destOrd="0" presId="urn:microsoft.com/office/officeart/2005/8/layout/process1"/>
    <dgm:cxn modelId="{87E494DE-D3FF-4BA6-A380-9C854326FC0D}" srcId="{3FD8F824-62BF-47A4-8403-DDFD29445DCA}" destId="{4CAF8A7F-3D49-43EB-85FA-F1974D58E399}" srcOrd="2" destOrd="0" parTransId="{76FD1808-76F1-408D-993B-5D476BFB0A0A}" sibTransId="{4CC1EA3D-5FD5-4BE6-AD09-6F3F0AF7A258}"/>
    <dgm:cxn modelId="{C4F603B6-D1B6-4D2C-BB59-C5B89E415046}" type="presOf" srcId="{EFEFECF0-BD34-42AD-A7A5-EDF212F79F41}" destId="{C330FA3A-26D4-4299-91BF-D72CB4CDD78B}" srcOrd="1" destOrd="0" presId="urn:microsoft.com/office/officeart/2005/8/layout/process1"/>
    <dgm:cxn modelId="{161B995F-A245-45D8-B6EB-168FFC8CDDE4}" type="presOf" srcId="{4CC1EA3D-5FD5-4BE6-AD09-6F3F0AF7A258}" destId="{C0390414-2598-4784-985E-91142C77EBB6}" srcOrd="0" destOrd="0" presId="urn:microsoft.com/office/officeart/2005/8/layout/process1"/>
    <dgm:cxn modelId="{80C73AF0-E73F-46ED-8C44-9F192E8147F6}" srcId="{3FD8F824-62BF-47A4-8403-DDFD29445DCA}" destId="{969C47A4-DC20-474B-88F9-DE02F5ED6CA7}" srcOrd="0" destOrd="0" parTransId="{0F385969-E038-48DB-B9C1-8D74095790F9}" sibTransId="{18DB3DCF-F848-464E-98F5-B27424353946}"/>
    <dgm:cxn modelId="{CAA1EFE8-2194-4137-AA7D-F7DF56D5404A}" srcId="{3FD8F824-62BF-47A4-8403-DDFD29445DCA}" destId="{4BB5D0E7-B431-462D-9856-D99C7DA4502F}" srcOrd="1" destOrd="0" parTransId="{8BB9BDFD-806B-4ACA-93D7-7BA3DB78399A}" sibTransId="{EFEFECF0-BD34-42AD-A7A5-EDF212F79F41}"/>
    <dgm:cxn modelId="{8D36A774-A84D-4DFF-8333-0BF1118A3647}" type="presOf" srcId="{18DB3DCF-F848-464E-98F5-B27424353946}" destId="{851AB9C1-BD95-4DD3-AAA6-06DD5F23FA41}" srcOrd="0" destOrd="0" presId="urn:microsoft.com/office/officeart/2005/8/layout/process1"/>
    <dgm:cxn modelId="{8317BE4D-8194-4C68-AF6D-F2A07B24A0A7}" type="presOf" srcId="{4BB5D0E7-B431-462D-9856-D99C7DA4502F}" destId="{CA703E70-CD06-4EAC-9736-E799BF1C8929}" srcOrd="0" destOrd="0" presId="urn:microsoft.com/office/officeart/2005/8/layout/process1"/>
    <dgm:cxn modelId="{771A53EA-597A-405D-8F78-C06F5FDA476E}" type="presOf" srcId="{969C47A4-DC20-474B-88F9-DE02F5ED6CA7}" destId="{29798A5B-CA62-410C-9FC8-F0244246E90C}" srcOrd="0" destOrd="0" presId="urn:microsoft.com/office/officeart/2005/8/layout/process1"/>
    <dgm:cxn modelId="{9DCCC93E-D2AC-46FB-A2E5-4E4114EC97B9}" srcId="{3FD8F824-62BF-47A4-8403-DDFD29445DCA}" destId="{9606E2C5-180C-4853-945A-E0136EEB158E}" srcOrd="3" destOrd="0" parTransId="{9AF9CE9D-D519-489A-A140-448D7D165904}" sibTransId="{12DA7632-E3CB-4530-93ED-FE4218E41B43}"/>
    <dgm:cxn modelId="{A4D0E8FC-C009-495B-B410-94BDEABBBE3B}" type="presOf" srcId="{4CAF8A7F-3D49-43EB-85FA-F1974D58E399}" destId="{7D867319-B3F4-4205-B125-FC3D59BD75BD}" srcOrd="0" destOrd="0" presId="urn:microsoft.com/office/officeart/2005/8/layout/process1"/>
    <dgm:cxn modelId="{443A6ADD-96C6-4B3E-9F96-60444E082B69}" type="presOf" srcId="{3FD8F824-62BF-47A4-8403-DDFD29445DCA}" destId="{1ED6EB2C-A22E-4235-ACAD-6009530D45E5}" srcOrd="0" destOrd="0" presId="urn:microsoft.com/office/officeart/2005/8/layout/process1"/>
    <dgm:cxn modelId="{4FCA178C-D4C1-4408-85DA-8DDB4BE82BD5}" type="presParOf" srcId="{1ED6EB2C-A22E-4235-ACAD-6009530D45E5}" destId="{29798A5B-CA62-410C-9FC8-F0244246E90C}" srcOrd="0" destOrd="0" presId="urn:microsoft.com/office/officeart/2005/8/layout/process1"/>
    <dgm:cxn modelId="{207727F0-BB7E-46A6-8C9F-FEDEF8BC65B1}" type="presParOf" srcId="{1ED6EB2C-A22E-4235-ACAD-6009530D45E5}" destId="{851AB9C1-BD95-4DD3-AAA6-06DD5F23FA41}" srcOrd="1" destOrd="0" presId="urn:microsoft.com/office/officeart/2005/8/layout/process1"/>
    <dgm:cxn modelId="{08AE1B14-42D4-4142-82AA-4081D4D98409}" type="presParOf" srcId="{851AB9C1-BD95-4DD3-AAA6-06DD5F23FA41}" destId="{1F8F77BF-CCD0-4DC5-B3C5-6CFCA0B0BD21}" srcOrd="0" destOrd="0" presId="urn:microsoft.com/office/officeart/2005/8/layout/process1"/>
    <dgm:cxn modelId="{863CCF7E-8CE5-441D-96D0-19357D9176C1}" type="presParOf" srcId="{1ED6EB2C-A22E-4235-ACAD-6009530D45E5}" destId="{CA703E70-CD06-4EAC-9736-E799BF1C8929}" srcOrd="2" destOrd="0" presId="urn:microsoft.com/office/officeart/2005/8/layout/process1"/>
    <dgm:cxn modelId="{805F6E7B-39FE-4A32-9314-67FC71ED4925}" type="presParOf" srcId="{1ED6EB2C-A22E-4235-ACAD-6009530D45E5}" destId="{14D3B3AE-B65C-42AA-890E-45289580FDC4}" srcOrd="3" destOrd="0" presId="urn:microsoft.com/office/officeart/2005/8/layout/process1"/>
    <dgm:cxn modelId="{A4ADE581-D8AC-4C72-A801-00A6986F4795}" type="presParOf" srcId="{14D3B3AE-B65C-42AA-890E-45289580FDC4}" destId="{C330FA3A-26D4-4299-91BF-D72CB4CDD78B}" srcOrd="0" destOrd="0" presId="urn:microsoft.com/office/officeart/2005/8/layout/process1"/>
    <dgm:cxn modelId="{5F9E7C25-0712-493E-8F2D-06C8DD9DF003}" type="presParOf" srcId="{1ED6EB2C-A22E-4235-ACAD-6009530D45E5}" destId="{7D867319-B3F4-4205-B125-FC3D59BD75BD}" srcOrd="4" destOrd="0" presId="urn:microsoft.com/office/officeart/2005/8/layout/process1"/>
    <dgm:cxn modelId="{E2924BAF-6D4D-48DC-8AD3-C9773DF228A9}" type="presParOf" srcId="{1ED6EB2C-A22E-4235-ACAD-6009530D45E5}" destId="{C0390414-2598-4784-985E-91142C77EBB6}" srcOrd="5" destOrd="0" presId="urn:microsoft.com/office/officeart/2005/8/layout/process1"/>
    <dgm:cxn modelId="{E619685E-36A4-44F6-828F-7D9FA3D95EF5}" type="presParOf" srcId="{C0390414-2598-4784-985E-91142C77EBB6}" destId="{8973A9FA-D920-435F-8B83-1DE69F1BF7A3}" srcOrd="0" destOrd="0" presId="urn:microsoft.com/office/officeart/2005/8/layout/process1"/>
    <dgm:cxn modelId="{692E7640-452D-4C20-B983-320AB26080C3}" type="presParOf" srcId="{1ED6EB2C-A22E-4235-ACAD-6009530D45E5}" destId="{09417CE5-D3E0-4658-872C-E35C98B0DA28}"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D8F824-62BF-47A4-8403-DDFD29445DC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969C47A4-DC20-474B-88F9-DE02F5ED6CA7}">
      <dgm:prSet phldrT="[Text]" custT="1"/>
      <dgm:spPr/>
      <dgm:t>
        <a:bodyPr/>
        <a:lstStyle/>
        <a:p>
          <a:r>
            <a:rPr lang="en-US" sz="2000" b="1" dirty="0" smtClean="0"/>
            <a:t>Modeling</a:t>
          </a:r>
          <a:endParaRPr lang="en-US" sz="2000" b="1" dirty="0"/>
        </a:p>
      </dgm:t>
    </dgm:pt>
    <dgm:pt modelId="{0F385969-E038-48DB-B9C1-8D74095790F9}" type="parTrans" cxnId="{80C73AF0-E73F-46ED-8C44-9F192E8147F6}">
      <dgm:prSet/>
      <dgm:spPr/>
      <dgm:t>
        <a:bodyPr/>
        <a:lstStyle/>
        <a:p>
          <a:endParaRPr lang="en-US" sz="1600" b="1"/>
        </a:p>
      </dgm:t>
    </dgm:pt>
    <dgm:pt modelId="{18DB3DCF-F848-464E-98F5-B27424353946}" type="sibTrans" cxnId="{80C73AF0-E73F-46ED-8C44-9F192E8147F6}">
      <dgm:prSet custT="1"/>
      <dgm:spPr/>
      <dgm:t>
        <a:bodyPr/>
        <a:lstStyle/>
        <a:p>
          <a:endParaRPr lang="en-US" sz="1100" b="1"/>
        </a:p>
      </dgm:t>
    </dgm:pt>
    <dgm:pt modelId="{4BB5D0E7-B431-462D-9856-D99C7DA4502F}">
      <dgm:prSet phldrT="[Text]" custT="1"/>
      <dgm:spPr/>
      <dgm:t>
        <a:bodyPr/>
        <a:lstStyle/>
        <a:p>
          <a:r>
            <a:rPr lang="en-US" sz="2000" b="1" dirty="0" smtClean="0"/>
            <a:t>High-Throughput</a:t>
          </a:r>
          <a:endParaRPr lang="en-US" sz="2000" b="1" dirty="0"/>
        </a:p>
      </dgm:t>
    </dgm:pt>
    <dgm:pt modelId="{8BB9BDFD-806B-4ACA-93D7-7BA3DB78399A}" type="parTrans" cxnId="{CAA1EFE8-2194-4137-AA7D-F7DF56D5404A}">
      <dgm:prSet/>
      <dgm:spPr/>
      <dgm:t>
        <a:bodyPr/>
        <a:lstStyle/>
        <a:p>
          <a:endParaRPr lang="en-US" sz="1600" b="1"/>
        </a:p>
      </dgm:t>
    </dgm:pt>
    <dgm:pt modelId="{EFEFECF0-BD34-42AD-A7A5-EDF212F79F41}" type="sibTrans" cxnId="{CAA1EFE8-2194-4137-AA7D-F7DF56D5404A}">
      <dgm:prSet custT="1"/>
      <dgm:spPr/>
      <dgm:t>
        <a:bodyPr/>
        <a:lstStyle/>
        <a:p>
          <a:endParaRPr lang="en-US" sz="1100" b="1"/>
        </a:p>
      </dgm:t>
    </dgm:pt>
    <dgm:pt modelId="{4CAF8A7F-3D49-43EB-85FA-F1974D58E399}">
      <dgm:prSet phldrT="[Text]" custT="1"/>
      <dgm:spPr/>
      <dgm:t>
        <a:bodyPr/>
        <a:lstStyle/>
        <a:p>
          <a:r>
            <a:rPr lang="en-US" sz="2000" b="1" dirty="0" smtClean="0"/>
            <a:t>Big Data</a:t>
          </a:r>
          <a:endParaRPr lang="en-US" sz="2000" b="1" dirty="0"/>
        </a:p>
      </dgm:t>
    </dgm:pt>
    <dgm:pt modelId="{76FD1808-76F1-408D-993B-5D476BFB0A0A}" type="parTrans" cxnId="{87E494DE-D3FF-4BA6-A380-9C854326FC0D}">
      <dgm:prSet/>
      <dgm:spPr/>
      <dgm:t>
        <a:bodyPr/>
        <a:lstStyle/>
        <a:p>
          <a:endParaRPr lang="en-US"/>
        </a:p>
      </dgm:t>
    </dgm:pt>
    <dgm:pt modelId="{4CC1EA3D-5FD5-4BE6-AD09-6F3F0AF7A258}" type="sibTrans" cxnId="{87E494DE-D3FF-4BA6-A380-9C854326FC0D}">
      <dgm:prSet/>
      <dgm:spPr/>
      <dgm:t>
        <a:bodyPr/>
        <a:lstStyle/>
        <a:p>
          <a:endParaRPr lang="en-US"/>
        </a:p>
      </dgm:t>
    </dgm:pt>
    <dgm:pt modelId="{9606E2C5-180C-4853-945A-E0136EEB158E}">
      <dgm:prSet phldrT="[Text]" custT="1"/>
      <dgm:spPr/>
      <dgm:t>
        <a:bodyPr/>
        <a:lstStyle/>
        <a:p>
          <a:r>
            <a:rPr lang="en-US" sz="2000" b="1" dirty="0" smtClean="0"/>
            <a:t>New Materials</a:t>
          </a:r>
          <a:endParaRPr lang="en-US" sz="2000" b="1" dirty="0"/>
        </a:p>
      </dgm:t>
    </dgm:pt>
    <dgm:pt modelId="{9AF9CE9D-D519-489A-A140-448D7D165904}" type="parTrans" cxnId="{9DCCC93E-D2AC-46FB-A2E5-4E4114EC97B9}">
      <dgm:prSet/>
      <dgm:spPr/>
      <dgm:t>
        <a:bodyPr/>
        <a:lstStyle/>
        <a:p>
          <a:endParaRPr lang="en-US"/>
        </a:p>
      </dgm:t>
    </dgm:pt>
    <dgm:pt modelId="{12DA7632-E3CB-4530-93ED-FE4218E41B43}" type="sibTrans" cxnId="{9DCCC93E-D2AC-46FB-A2E5-4E4114EC97B9}">
      <dgm:prSet/>
      <dgm:spPr/>
      <dgm:t>
        <a:bodyPr/>
        <a:lstStyle/>
        <a:p>
          <a:endParaRPr lang="en-US"/>
        </a:p>
      </dgm:t>
    </dgm:pt>
    <dgm:pt modelId="{1ED6EB2C-A22E-4235-ACAD-6009530D45E5}" type="pres">
      <dgm:prSet presAssocID="{3FD8F824-62BF-47A4-8403-DDFD29445DCA}" presName="Name0" presStyleCnt="0">
        <dgm:presLayoutVars>
          <dgm:dir/>
          <dgm:resizeHandles val="exact"/>
        </dgm:presLayoutVars>
      </dgm:prSet>
      <dgm:spPr/>
      <dgm:t>
        <a:bodyPr/>
        <a:lstStyle/>
        <a:p>
          <a:endParaRPr lang="en-US"/>
        </a:p>
      </dgm:t>
    </dgm:pt>
    <dgm:pt modelId="{29798A5B-CA62-410C-9FC8-F0244246E90C}" type="pres">
      <dgm:prSet presAssocID="{969C47A4-DC20-474B-88F9-DE02F5ED6CA7}" presName="node" presStyleLbl="node1" presStyleIdx="0" presStyleCnt="4">
        <dgm:presLayoutVars>
          <dgm:bulletEnabled val="1"/>
        </dgm:presLayoutVars>
      </dgm:prSet>
      <dgm:spPr/>
      <dgm:t>
        <a:bodyPr/>
        <a:lstStyle/>
        <a:p>
          <a:endParaRPr lang="en-US"/>
        </a:p>
      </dgm:t>
    </dgm:pt>
    <dgm:pt modelId="{851AB9C1-BD95-4DD3-AAA6-06DD5F23FA41}" type="pres">
      <dgm:prSet presAssocID="{18DB3DCF-F848-464E-98F5-B27424353946}" presName="sibTrans" presStyleLbl="sibTrans2D1" presStyleIdx="0" presStyleCnt="3"/>
      <dgm:spPr/>
      <dgm:t>
        <a:bodyPr/>
        <a:lstStyle/>
        <a:p>
          <a:endParaRPr lang="en-US"/>
        </a:p>
      </dgm:t>
    </dgm:pt>
    <dgm:pt modelId="{1F8F77BF-CCD0-4DC5-B3C5-6CFCA0B0BD21}" type="pres">
      <dgm:prSet presAssocID="{18DB3DCF-F848-464E-98F5-B27424353946}" presName="connectorText" presStyleLbl="sibTrans2D1" presStyleIdx="0" presStyleCnt="3"/>
      <dgm:spPr/>
      <dgm:t>
        <a:bodyPr/>
        <a:lstStyle/>
        <a:p>
          <a:endParaRPr lang="en-US"/>
        </a:p>
      </dgm:t>
    </dgm:pt>
    <dgm:pt modelId="{CA703E70-CD06-4EAC-9736-E799BF1C8929}" type="pres">
      <dgm:prSet presAssocID="{4BB5D0E7-B431-462D-9856-D99C7DA4502F}" presName="node" presStyleLbl="node1" presStyleIdx="1" presStyleCnt="4">
        <dgm:presLayoutVars>
          <dgm:bulletEnabled val="1"/>
        </dgm:presLayoutVars>
      </dgm:prSet>
      <dgm:spPr/>
      <dgm:t>
        <a:bodyPr/>
        <a:lstStyle/>
        <a:p>
          <a:endParaRPr lang="en-US"/>
        </a:p>
      </dgm:t>
    </dgm:pt>
    <dgm:pt modelId="{14D3B3AE-B65C-42AA-890E-45289580FDC4}" type="pres">
      <dgm:prSet presAssocID="{EFEFECF0-BD34-42AD-A7A5-EDF212F79F41}" presName="sibTrans" presStyleLbl="sibTrans2D1" presStyleIdx="1" presStyleCnt="3"/>
      <dgm:spPr/>
      <dgm:t>
        <a:bodyPr/>
        <a:lstStyle/>
        <a:p>
          <a:endParaRPr lang="en-US"/>
        </a:p>
      </dgm:t>
    </dgm:pt>
    <dgm:pt modelId="{C330FA3A-26D4-4299-91BF-D72CB4CDD78B}" type="pres">
      <dgm:prSet presAssocID="{EFEFECF0-BD34-42AD-A7A5-EDF212F79F41}" presName="connectorText" presStyleLbl="sibTrans2D1" presStyleIdx="1" presStyleCnt="3"/>
      <dgm:spPr/>
      <dgm:t>
        <a:bodyPr/>
        <a:lstStyle/>
        <a:p>
          <a:endParaRPr lang="en-US"/>
        </a:p>
      </dgm:t>
    </dgm:pt>
    <dgm:pt modelId="{7D867319-B3F4-4205-B125-FC3D59BD75BD}" type="pres">
      <dgm:prSet presAssocID="{4CAF8A7F-3D49-43EB-85FA-F1974D58E399}" presName="node" presStyleLbl="node1" presStyleIdx="2" presStyleCnt="4">
        <dgm:presLayoutVars>
          <dgm:bulletEnabled val="1"/>
        </dgm:presLayoutVars>
      </dgm:prSet>
      <dgm:spPr/>
      <dgm:t>
        <a:bodyPr/>
        <a:lstStyle/>
        <a:p>
          <a:endParaRPr lang="en-US"/>
        </a:p>
      </dgm:t>
    </dgm:pt>
    <dgm:pt modelId="{C0390414-2598-4784-985E-91142C77EBB6}" type="pres">
      <dgm:prSet presAssocID="{4CC1EA3D-5FD5-4BE6-AD09-6F3F0AF7A258}" presName="sibTrans" presStyleLbl="sibTrans2D1" presStyleIdx="2" presStyleCnt="3"/>
      <dgm:spPr/>
      <dgm:t>
        <a:bodyPr/>
        <a:lstStyle/>
        <a:p>
          <a:endParaRPr lang="en-US"/>
        </a:p>
      </dgm:t>
    </dgm:pt>
    <dgm:pt modelId="{8973A9FA-D920-435F-8B83-1DE69F1BF7A3}" type="pres">
      <dgm:prSet presAssocID="{4CC1EA3D-5FD5-4BE6-AD09-6F3F0AF7A258}" presName="connectorText" presStyleLbl="sibTrans2D1" presStyleIdx="2" presStyleCnt="3"/>
      <dgm:spPr/>
      <dgm:t>
        <a:bodyPr/>
        <a:lstStyle/>
        <a:p>
          <a:endParaRPr lang="en-US"/>
        </a:p>
      </dgm:t>
    </dgm:pt>
    <dgm:pt modelId="{09417CE5-D3E0-4658-872C-E35C98B0DA28}" type="pres">
      <dgm:prSet presAssocID="{9606E2C5-180C-4853-945A-E0136EEB158E}" presName="node" presStyleLbl="node1" presStyleIdx="3" presStyleCnt="4">
        <dgm:presLayoutVars>
          <dgm:bulletEnabled val="1"/>
        </dgm:presLayoutVars>
      </dgm:prSet>
      <dgm:spPr/>
      <dgm:t>
        <a:bodyPr/>
        <a:lstStyle/>
        <a:p>
          <a:endParaRPr lang="en-US"/>
        </a:p>
      </dgm:t>
    </dgm:pt>
  </dgm:ptLst>
  <dgm:cxnLst>
    <dgm:cxn modelId="{1BCBBCD3-D4C5-45BB-9FC1-1E3545FA8EEF}" type="presOf" srcId="{EFEFECF0-BD34-42AD-A7A5-EDF212F79F41}" destId="{14D3B3AE-B65C-42AA-890E-45289580FDC4}" srcOrd="0" destOrd="0" presId="urn:microsoft.com/office/officeart/2005/8/layout/process1"/>
    <dgm:cxn modelId="{9E025D6F-E947-4980-ABF1-AEA67542FAB0}" type="presOf" srcId="{18DB3DCF-F848-464E-98F5-B27424353946}" destId="{1F8F77BF-CCD0-4DC5-B3C5-6CFCA0B0BD21}" srcOrd="1" destOrd="0" presId="urn:microsoft.com/office/officeart/2005/8/layout/process1"/>
    <dgm:cxn modelId="{91DD1B4D-BC5F-4BBD-B043-DC81FDCFDD27}" type="presOf" srcId="{9606E2C5-180C-4853-945A-E0136EEB158E}" destId="{09417CE5-D3E0-4658-872C-E35C98B0DA28}" srcOrd="0" destOrd="0" presId="urn:microsoft.com/office/officeart/2005/8/layout/process1"/>
    <dgm:cxn modelId="{21552790-0B84-4DA7-AEC9-AD98F0306D73}" type="presOf" srcId="{4CC1EA3D-5FD5-4BE6-AD09-6F3F0AF7A258}" destId="{8973A9FA-D920-435F-8B83-1DE69F1BF7A3}" srcOrd="1" destOrd="0" presId="urn:microsoft.com/office/officeart/2005/8/layout/process1"/>
    <dgm:cxn modelId="{87E494DE-D3FF-4BA6-A380-9C854326FC0D}" srcId="{3FD8F824-62BF-47A4-8403-DDFD29445DCA}" destId="{4CAF8A7F-3D49-43EB-85FA-F1974D58E399}" srcOrd="2" destOrd="0" parTransId="{76FD1808-76F1-408D-993B-5D476BFB0A0A}" sibTransId="{4CC1EA3D-5FD5-4BE6-AD09-6F3F0AF7A258}"/>
    <dgm:cxn modelId="{C4F603B6-D1B6-4D2C-BB59-C5B89E415046}" type="presOf" srcId="{EFEFECF0-BD34-42AD-A7A5-EDF212F79F41}" destId="{C330FA3A-26D4-4299-91BF-D72CB4CDD78B}" srcOrd="1" destOrd="0" presId="urn:microsoft.com/office/officeart/2005/8/layout/process1"/>
    <dgm:cxn modelId="{161B995F-A245-45D8-B6EB-168FFC8CDDE4}" type="presOf" srcId="{4CC1EA3D-5FD5-4BE6-AD09-6F3F0AF7A258}" destId="{C0390414-2598-4784-985E-91142C77EBB6}" srcOrd="0" destOrd="0" presId="urn:microsoft.com/office/officeart/2005/8/layout/process1"/>
    <dgm:cxn modelId="{80C73AF0-E73F-46ED-8C44-9F192E8147F6}" srcId="{3FD8F824-62BF-47A4-8403-DDFD29445DCA}" destId="{969C47A4-DC20-474B-88F9-DE02F5ED6CA7}" srcOrd="0" destOrd="0" parTransId="{0F385969-E038-48DB-B9C1-8D74095790F9}" sibTransId="{18DB3DCF-F848-464E-98F5-B27424353946}"/>
    <dgm:cxn modelId="{CAA1EFE8-2194-4137-AA7D-F7DF56D5404A}" srcId="{3FD8F824-62BF-47A4-8403-DDFD29445DCA}" destId="{4BB5D0E7-B431-462D-9856-D99C7DA4502F}" srcOrd="1" destOrd="0" parTransId="{8BB9BDFD-806B-4ACA-93D7-7BA3DB78399A}" sibTransId="{EFEFECF0-BD34-42AD-A7A5-EDF212F79F41}"/>
    <dgm:cxn modelId="{8D36A774-A84D-4DFF-8333-0BF1118A3647}" type="presOf" srcId="{18DB3DCF-F848-464E-98F5-B27424353946}" destId="{851AB9C1-BD95-4DD3-AAA6-06DD5F23FA41}" srcOrd="0" destOrd="0" presId="urn:microsoft.com/office/officeart/2005/8/layout/process1"/>
    <dgm:cxn modelId="{8317BE4D-8194-4C68-AF6D-F2A07B24A0A7}" type="presOf" srcId="{4BB5D0E7-B431-462D-9856-D99C7DA4502F}" destId="{CA703E70-CD06-4EAC-9736-E799BF1C8929}" srcOrd="0" destOrd="0" presId="urn:microsoft.com/office/officeart/2005/8/layout/process1"/>
    <dgm:cxn modelId="{771A53EA-597A-405D-8F78-C06F5FDA476E}" type="presOf" srcId="{969C47A4-DC20-474B-88F9-DE02F5ED6CA7}" destId="{29798A5B-CA62-410C-9FC8-F0244246E90C}" srcOrd="0" destOrd="0" presId="urn:microsoft.com/office/officeart/2005/8/layout/process1"/>
    <dgm:cxn modelId="{9DCCC93E-D2AC-46FB-A2E5-4E4114EC97B9}" srcId="{3FD8F824-62BF-47A4-8403-DDFD29445DCA}" destId="{9606E2C5-180C-4853-945A-E0136EEB158E}" srcOrd="3" destOrd="0" parTransId="{9AF9CE9D-D519-489A-A140-448D7D165904}" sibTransId="{12DA7632-E3CB-4530-93ED-FE4218E41B43}"/>
    <dgm:cxn modelId="{A4D0E8FC-C009-495B-B410-94BDEABBBE3B}" type="presOf" srcId="{4CAF8A7F-3D49-43EB-85FA-F1974D58E399}" destId="{7D867319-B3F4-4205-B125-FC3D59BD75BD}" srcOrd="0" destOrd="0" presId="urn:microsoft.com/office/officeart/2005/8/layout/process1"/>
    <dgm:cxn modelId="{443A6ADD-96C6-4B3E-9F96-60444E082B69}" type="presOf" srcId="{3FD8F824-62BF-47A4-8403-DDFD29445DCA}" destId="{1ED6EB2C-A22E-4235-ACAD-6009530D45E5}" srcOrd="0" destOrd="0" presId="urn:microsoft.com/office/officeart/2005/8/layout/process1"/>
    <dgm:cxn modelId="{4FCA178C-D4C1-4408-85DA-8DDB4BE82BD5}" type="presParOf" srcId="{1ED6EB2C-A22E-4235-ACAD-6009530D45E5}" destId="{29798A5B-CA62-410C-9FC8-F0244246E90C}" srcOrd="0" destOrd="0" presId="urn:microsoft.com/office/officeart/2005/8/layout/process1"/>
    <dgm:cxn modelId="{207727F0-BB7E-46A6-8C9F-FEDEF8BC65B1}" type="presParOf" srcId="{1ED6EB2C-A22E-4235-ACAD-6009530D45E5}" destId="{851AB9C1-BD95-4DD3-AAA6-06DD5F23FA41}" srcOrd="1" destOrd="0" presId="urn:microsoft.com/office/officeart/2005/8/layout/process1"/>
    <dgm:cxn modelId="{08AE1B14-42D4-4142-82AA-4081D4D98409}" type="presParOf" srcId="{851AB9C1-BD95-4DD3-AAA6-06DD5F23FA41}" destId="{1F8F77BF-CCD0-4DC5-B3C5-6CFCA0B0BD21}" srcOrd="0" destOrd="0" presId="urn:microsoft.com/office/officeart/2005/8/layout/process1"/>
    <dgm:cxn modelId="{863CCF7E-8CE5-441D-96D0-19357D9176C1}" type="presParOf" srcId="{1ED6EB2C-A22E-4235-ACAD-6009530D45E5}" destId="{CA703E70-CD06-4EAC-9736-E799BF1C8929}" srcOrd="2" destOrd="0" presId="urn:microsoft.com/office/officeart/2005/8/layout/process1"/>
    <dgm:cxn modelId="{805F6E7B-39FE-4A32-9314-67FC71ED4925}" type="presParOf" srcId="{1ED6EB2C-A22E-4235-ACAD-6009530D45E5}" destId="{14D3B3AE-B65C-42AA-890E-45289580FDC4}" srcOrd="3" destOrd="0" presId="urn:microsoft.com/office/officeart/2005/8/layout/process1"/>
    <dgm:cxn modelId="{A4ADE581-D8AC-4C72-A801-00A6986F4795}" type="presParOf" srcId="{14D3B3AE-B65C-42AA-890E-45289580FDC4}" destId="{C330FA3A-26D4-4299-91BF-D72CB4CDD78B}" srcOrd="0" destOrd="0" presId="urn:microsoft.com/office/officeart/2005/8/layout/process1"/>
    <dgm:cxn modelId="{5F9E7C25-0712-493E-8F2D-06C8DD9DF003}" type="presParOf" srcId="{1ED6EB2C-A22E-4235-ACAD-6009530D45E5}" destId="{7D867319-B3F4-4205-B125-FC3D59BD75BD}" srcOrd="4" destOrd="0" presId="urn:microsoft.com/office/officeart/2005/8/layout/process1"/>
    <dgm:cxn modelId="{E2924BAF-6D4D-48DC-8AD3-C9773DF228A9}" type="presParOf" srcId="{1ED6EB2C-A22E-4235-ACAD-6009530D45E5}" destId="{C0390414-2598-4784-985E-91142C77EBB6}" srcOrd="5" destOrd="0" presId="urn:microsoft.com/office/officeart/2005/8/layout/process1"/>
    <dgm:cxn modelId="{E619685E-36A4-44F6-828F-7D9FA3D95EF5}" type="presParOf" srcId="{C0390414-2598-4784-985E-91142C77EBB6}" destId="{8973A9FA-D920-435F-8B83-1DE69F1BF7A3}" srcOrd="0" destOrd="0" presId="urn:microsoft.com/office/officeart/2005/8/layout/process1"/>
    <dgm:cxn modelId="{692E7640-452D-4C20-B983-320AB26080C3}" type="presParOf" srcId="{1ED6EB2C-A22E-4235-ACAD-6009530D45E5}" destId="{09417CE5-D3E0-4658-872C-E35C98B0DA28}"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D8F824-62BF-47A4-8403-DDFD29445DC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969C47A4-DC20-474B-88F9-DE02F5ED6CA7}">
      <dgm:prSet phldrT="[Text]" custT="1"/>
      <dgm:spPr/>
      <dgm:t>
        <a:bodyPr/>
        <a:lstStyle/>
        <a:p>
          <a:r>
            <a:rPr lang="en-US" sz="2000" b="1" dirty="0" smtClean="0"/>
            <a:t>Modeling</a:t>
          </a:r>
          <a:endParaRPr lang="en-US" sz="2000" b="1" dirty="0"/>
        </a:p>
      </dgm:t>
    </dgm:pt>
    <dgm:pt modelId="{0F385969-E038-48DB-B9C1-8D74095790F9}" type="parTrans" cxnId="{80C73AF0-E73F-46ED-8C44-9F192E8147F6}">
      <dgm:prSet/>
      <dgm:spPr/>
      <dgm:t>
        <a:bodyPr/>
        <a:lstStyle/>
        <a:p>
          <a:endParaRPr lang="en-US" sz="1600" b="1"/>
        </a:p>
      </dgm:t>
    </dgm:pt>
    <dgm:pt modelId="{18DB3DCF-F848-464E-98F5-B27424353946}" type="sibTrans" cxnId="{80C73AF0-E73F-46ED-8C44-9F192E8147F6}">
      <dgm:prSet custT="1"/>
      <dgm:spPr/>
      <dgm:t>
        <a:bodyPr/>
        <a:lstStyle/>
        <a:p>
          <a:endParaRPr lang="en-US" sz="1100" b="1"/>
        </a:p>
      </dgm:t>
    </dgm:pt>
    <dgm:pt modelId="{4BB5D0E7-B431-462D-9856-D99C7DA4502F}">
      <dgm:prSet phldrT="[Text]" custT="1"/>
      <dgm:spPr/>
      <dgm:t>
        <a:bodyPr/>
        <a:lstStyle/>
        <a:p>
          <a:r>
            <a:rPr lang="en-US" sz="2000" b="1" dirty="0" smtClean="0"/>
            <a:t>High-Throughput</a:t>
          </a:r>
          <a:endParaRPr lang="en-US" sz="2000" b="1" dirty="0"/>
        </a:p>
      </dgm:t>
    </dgm:pt>
    <dgm:pt modelId="{8BB9BDFD-806B-4ACA-93D7-7BA3DB78399A}" type="parTrans" cxnId="{CAA1EFE8-2194-4137-AA7D-F7DF56D5404A}">
      <dgm:prSet/>
      <dgm:spPr/>
      <dgm:t>
        <a:bodyPr/>
        <a:lstStyle/>
        <a:p>
          <a:endParaRPr lang="en-US" sz="1600" b="1"/>
        </a:p>
      </dgm:t>
    </dgm:pt>
    <dgm:pt modelId="{EFEFECF0-BD34-42AD-A7A5-EDF212F79F41}" type="sibTrans" cxnId="{CAA1EFE8-2194-4137-AA7D-F7DF56D5404A}">
      <dgm:prSet custT="1"/>
      <dgm:spPr/>
      <dgm:t>
        <a:bodyPr/>
        <a:lstStyle/>
        <a:p>
          <a:endParaRPr lang="en-US" sz="1100" b="1"/>
        </a:p>
      </dgm:t>
    </dgm:pt>
    <dgm:pt modelId="{4CAF8A7F-3D49-43EB-85FA-F1974D58E399}">
      <dgm:prSet phldrT="[Text]" custT="1"/>
      <dgm:spPr/>
      <dgm:t>
        <a:bodyPr/>
        <a:lstStyle/>
        <a:p>
          <a:r>
            <a:rPr lang="en-US" sz="2000" b="1" dirty="0" smtClean="0"/>
            <a:t>Big Data</a:t>
          </a:r>
          <a:endParaRPr lang="en-US" sz="2000" b="1" dirty="0"/>
        </a:p>
      </dgm:t>
    </dgm:pt>
    <dgm:pt modelId="{76FD1808-76F1-408D-993B-5D476BFB0A0A}" type="parTrans" cxnId="{87E494DE-D3FF-4BA6-A380-9C854326FC0D}">
      <dgm:prSet/>
      <dgm:spPr/>
      <dgm:t>
        <a:bodyPr/>
        <a:lstStyle/>
        <a:p>
          <a:endParaRPr lang="en-US"/>
        </a:p>
      </dgm:t>
    </dgm:pt>
    <dgm:pt modelId="{4CC1EA3D-5FD5-4BE6-AD09-6F3F0AF7A258}" type="sibTrans" cxnId="{87E494DE-D3FF-4BA6-A380-9C854326FC0D}">
      <dgm:prSet/>
      <dgm:spPr/>
      <dgm:t>
        <a:bodyPr/>
        <a:lstStyle/>
        <a:p>
          <a:endParaRPr lang="en-US"/>
        </a:p>
      </dgm:t>
    </dgm:pt>
    <dgm:pt modelId="{9606E2C5-180C-4853-945A-E0136EEB158E}">
      <dgm:prSet phldrT="[Text]" custT="1"/>
      <dgm:spPr/>
      <dgm:t>
        <a:bodyPr/>
        <a:lstStyle/>
        <a:p>
          <a:r>
            <a:rPr lang="en-US" sz="2000" b="1" dirty="0" smtClean="0"/>
            <a:t>New Materials</a:t>
          </a:r>
          <a:endParaRPr lang="en-US" sz="2000" b="1" dirty="0"/>
        </a:p>
      </dgm:t>
    </dgm:pt>
    <dgm:pt modelId="{9AF9CE9D-D519-489A-A140-448D7D165904}" type="parTrans" cxnId="{9DCCC93E-D2AC-46FB-A2E5-4E4114EC97B9}">
      <dgm:prSet/>
      <dgm:spPr/>
      <dgm:t>
        <a:bodyPr/>
        <a:lstStyle/>
        <a:p>
          <a:endParaRPr lang="en-US"/>
        </a:p>
      </dgm:t>
    </dgm:pt>
    <dgm:pt modelId="{12DA7632-E3CB-4530-93ED-FE4218E41B43}" type="sibTrans" cxnId="{9DCCC93E-D2AC-46FB-A2E5-4E4114EC97B9}">
      <dgm:prSet/>
      <dgm:spPr/>
      <dgm:t>
        <a:bodyPr/>
        <a:lstStyle/>
        <a:p>
          <a:endParaRPr lang="en-US"/>
        </a:p>
      </dgm:t>
    </dgm:pt>
    <dgm:pt modelId="{1ED6EB2C-A22E-4235-ACAD-6009530D45E5}" type="pres">
      <dgm:prSet presAssocID="{3FD8F824-62BF-47A4-8403-DDFD29445DCA}" presName="Name0" presStyleCnt="0">
        <dgm:presLayoutVars>
          <dgm:dir/>
          <dgm:resizeHandles val="exact"/>
        </dgm:presLayoutVars>
      </dgm:prSet>
      <dgm:spPr/>
      <dgm:t>
        <a:bodyPr/>
        <a:lstStyle/>
        <a:p>
          <a:endParaRPr lang="en-US"/>
        </a:p>
      </dgm:t>
    </dgm:pt>
    <dgm:pt modelId="{29798A5B-CA62-410C-9FC8-F0244246E90C}" type="pres">
      <dgm:prSet presAssocID="{969C47A4-DC20-474B-88F9-DE02F5ED6CA7}" presName="node" presStyleLbl="node1" presStyleIdx="0" presStyleCnt="4">
        <dgm:presLayoutVars>
          <dgm:bulletEnabled val="1"/>
        </dgm:presLayoutVars>
      </dgm:prSet>
      <dgm:spPr/>
      <dgm:t>
        <a:bodyPr/>
        <a:lstStyle/>
        <a:p>
          <a:endParaRPr lang="en-US"/>
        </a:p>
      </dgm:t>
    </dgm:pt>
    <dgm:pt modelId="{851AB9C1-BD95-4DD3-AAA6-06DD5F23FA41}" type="pres">
      <dgm:prSet presAssocID="{18DB3DCF-F848-464E-98F5-B27424353946}" presName="sibTrans" presStyleLbl="sibTrans2D1" presStyleIdx="0" presStyleCnt="3"/>
      <dgm:spPr/>
      <dgm:t>
        <a:bodyPr/>
        <a:lstStyle/>
        <a:p>
          <a:endParaRPr lang="en-US"/>
        </a:p>
      </dgm:t>
    </dgm:pt>
    <dgm:pt modelId="{1F8F77BF-CCD0-4DC5-B3C5-6CFCA0B0BD21}" type="pres">
      <dgm:prSet presAssocID="{18DB3DCF-F848-464E-98F5-B27424353946}" presName="connectorText" presStyleLbl="sibTrans2D1" presStyleIdx="0" presStyleCnt="3"/>
      <dgm:spPr/>
      <dgm:t>
        <a:bodyPr/>
        <a:lstStyle/>
        <a:p>
          <a:endParaRPr lang="en-US"/>
        </a:p>
      </dgm:t>
    </dgm:pt>
    <dgm:pt modelId="{CA703E70-CD06-4EAC-9736-E799BF1C8929}" type="pres">
      <dgm:prSet presAssocID="{4BB5D0E7-B431-462D-9856-D99C7DA4502F}" presName="node" presStyleLbl="node1" presStyleIdx="1" presStyleCnt="4">
        <dgm:presLayoutVars>
          <dgm:bulletEnabled val="1"/>
        </dgm:presLayoutVars>
      </dgm:prSet>
      <dgm:spPr/>
      <dgm:t>
        <a:bodyPr/>
        <a:lstStyle/>
        <a:p>
          <a:endParaRPr lang="en-US"/>
        </a:p>
      </dgm:t>
    </dgm:pt>
    <dgm:pt modelId="{14D3B3AE-B65C-42AA-890E-45289580FDC4}" type="pres">
      <dgm:prSet presAssocID="{EFEFECF0-BD34-42AD-A7A5-EDF212F79F41}" presName="sibTrans" presStyleLbl="sibTrans2D1" presStyleIdx="1" presStyleCnt="3"/>
      <dgm:spPr/>
      <dgm:t>
        <a:bodyPr/>
        <a:lstStyle/>
        <a:p>
          <a:endParaRPr lang="en-US"/>
        </a:p>
      </dgm:t>
    </dgm:pt>
    <dgm:pt modelId="{C330FA3A-26D4-4299-91BF-D72CB4CDD78B}" type="pres">
      <dgm:prSet presAssocID="{EFEFECF0-BD34-42AD-A7A5-EDF212F79F41}" presName="connectorText" presStyleLbl="sibTrans2D1" presStyleIdx="1" presStyleCnt="3"/>
      <dgm:spPr/>
      <dgm:t>
        <a:bodyPr/>
        <a:lstStyle/>
        <a:p>
          <a:endParaRPr lang="en-US"/>
        </a:p>
      </dgm:t>
    </dgm:pt>
    <dgm:pt modelId="{7D867319-B3F4-4205-B125-FC3D59BD75BD}" type="pres">
      <dgm:prSet presAssocID="{4CAF8A7F-3D49-43EB-85FA-F1974D58E399}" presName="node" presStyleLbl="node1" presStyleIdx="2" presStyleCnt="4">
        <dgm:presLayoutVars>
          <dgm:bulletEnabled val="1"/>
        </dgm:presLayoutVars>
      </dgm:prSet>
      <dgm:spPr/>
      <dgm:t>
        <a:bodyPr/>
        <a:lstStyle/>
        <a:p>
          <a:endParaRPr lang="en-US"/>
        </a:p>
      </dgm:t>
    </dgm:pt>
    <dgm:pt modelId="{C0390414-2598-4784-985E-91142C77EBB6}" type="pres">
      <dgm:prSet presAssocID="{4CC1EA3D-5FD5-4BE6-AD09-6F3F0AF7A258}" presName="sibTrans" presStyleLbl="sibTrans2D1" presStyleIdx="2" presStyleCnt="3"/>
      <dgm:spPr/>
      <dgm:t>
        <a:bodyPr/>
        <a:lstStyle/>
        <a:p>
          <a:endParaRPr lang="en-US"/>
        </a:p>
      </dgm:t>
    </dgm:pt>
    <dgm:pt modelId="{8973A9FA-D920-435F-8B83-1DE69F1BF7A3}" type="pres">
      <dgm:prSet presAssocID="{4CC1EA3D-5FD5-4BE6-AD09-6F3F0AF7A258}" presName="connectorText" presStyleLbl="sibTrans2D1" presStyleIdx="2" presStyleCnt="3"/>
      <dgm:spPr/>
      <dgm:t>
        <a:bodyPr/>
        <a:lstStyle/>
        <a:p>
          <a:endParaRPr lang="en-US"/>
        </a:p>
      </dgm:t>
    </dgm:pt>
    <dgm:pt modelId="{09417CE5-D3E0-4658-872C-E35C98B0DA28}" type="pres">
      <dgm:prSet presAssocID="{9606E2C5-180C-4853-945A-E0136EEB158E}" presName="node" presStyleLbl="node1" presStyleIdx="3" presStyleCnt="4">
        <dgm:presLayoutVars>
          <dgm:bulletEnabled val="1"/>
        </dgm:presLayoutVars>
      </dgm:prSet>
      <dgm:spPr/>
      <dgm:t>
        <a:bodyPr/>
        <a:lstStyle/>
        <a:p>
          <a:endParaRPr lang="en-US"/>
        </a:p>
      </dgm:t>
    </dgm:pt>
  </dgm:ptLst>
  <dgm:cxnLst>
    <dgm:cxn modelId="{1BCBBCD3-D4C5-45BB-9FC1-1E3545FA8EEF}" type="presOf" srcId="{EFEFECF0-BD34-42AD-A7A5-EDF212F79F41}" destId="{14D3B3AE-B65C-42AA-890E-45289580FDC4}" srcOrd="0" destOrd="0" presId="urn:microsoft.com/office/officeart/2005/8/layout/process1"/>
    <dgm:cxn modelId="{9E025D6F-E947-4980-ABF1-AEA67542FAB0}" type="presOf" srcId="{18DB3DCF-F848-464E-98F5-B27424353946}" destId="{1F8F77BF-CCD0-4DC5-B3C5-6CFCA0B0BD21}" srcOrd="1" destOrd="0" presId="urn:microsoft.com/office/officeart/2005/8/layout/process1"/>
    <dgm:cxn modelId="{91DD1B4D-BC5F-4BBD-B043-DC81FDCFDD27}" type="presOf" srcId="{9606E2C5-180C-4853-945A-E0136EEB158E}" destId="{09417CE5-D3E0-4658-872C-E35C98B0DA28}" srcOrd="0" destOrd="0" presId="urn:microsoft.com/office/officeart/2005/8/layout/process1"/>
    <dgm:cxn modelId="{21552790-0B84-4DA7-AEC9-AD98F0306D73}" type="presOf" srcId="{4CC1EA3D-5FD5-4BE6-AD09-6F3F0AF7A258}" destId="{8973A9FA-D920-435F-8B83-1DE69F1BF7A3}" srcOrd="1" destOrd="0" presId="urn:microsoft.com/office/officeart/2005/8/layout/process1"/>
    <dgm:cxn modelId="{87E494DE-D3FF-4BA6-A380-9C854326FC0D}" srcId="{3FD8F824-62BF-47A4-8403-DDFD29445DCA}" destId="{4CAF8A7F-3D49-43EB-85FA-F1974D58E399}" srcOrd="2" destOrd="0" parTransId="{76FD1808-76F1-408D-993B-5D476BFB0A0A}" sibTransId="{4CC1EA3D-5FD5-4BE6-AD09-6F3F0AF7A258}"/>
    <dgm:cxn modelId="{C4F603B6-D1B6-4D2C-BB59-C5B89E415046}" type="presOf" srcId="{EFEFECF0-BD34-42AD-A7A5-EDF212F79F41}" destId="{C330FA3A-26D4-4299-91BF-D72CB4CDD78B}" srcOrd="1" destOrd="0" presId="urn:microsoft.com/office/officeart/2005/8/layout/process1"/>
    <dgm:cxn modelId="{161B995F-A245-45D8-B6EB-168FFC8CDDE4}" type="presOf" srcId="{4CC1EA3D-5FD5-4BE6-AD09-6F3F0AF7A258}" destId="{C0390414-2598-4784-985E-91142C77EBB6}" srcOrd="0" destOrd="0" presId="urn:microsoft.com/office/officeart/2005/8/layout/process1"/>
    <dgm:cxn modelId="{80C73AF0-E73F-46ED-8C44-9F192E8147F6}" srcId="{3FD8F824-62BF-47A4-8403-DDFD29445DCA}" destId="{969C47A4-DC20-474B-88F9-DE02F5ED6CA7}" srcOrd="0" destOrd="0" parTransId="{0F385969-E038-48DB-B9C1-8D74095790F9}" sibTransId="{18DB3DCF-F848-464E-98F5-B27424353946}"/>
    <dgm:cxn modelId="{CAA1EFE8-2194-4137-AA7D-F7DF56D5404A}" srcId="{3FD8F824-62BF-47A4-8403-DDFD29445DCA}" destId="{4BB5D0E7-B431-462D-9856-D99C7DA4502F}" srcOrd="1" destOrd="0" parTransId="{8BB9BDFD-806B-4ACA-93D7-7BA3DB78399A}" sibTransId="{EFEFECF0-BD34-42AD-A7A5-EDF212F79F41}"/>
    <dgm:cxn modelId="{8D36A774-A84D-4DFF-8333-0BF1118A3647}" type="presOf" srcId="{18DB3DCF-F848-464E-98F5-B27424353946}" destId="{851AB9C1-BD95-4DD3-AAA6-06DD5F23FA41}" srcOrd="0" destOrd="0" presId="urn:microsoft.com/office/officeart/2005/8/layout/process1"/>
    <dgm:cxn modelId="{8317BE4D-8194-4C68-AF6D-F2A07B24A0A7}" type="presOf" srcId="{4BB5D0E7-B431-462D-9856-D99C7DA4502F}" destId="{CA703E70-CD06-4EAC-9736-E799BF1C8929}" srcOrd="0" destOrd="0" presId="urn:microsoft.com/office/officeart/2005/8/layout/process1"/>
    <dgm:cxn modelId="{771A53EA-597A-405D-8F78-C06F5FDA476E}" type="presOf" srcId="{969C47A4-DC20-474B-88F9-DE02F5ED6CA7}" destId="{29798A5B-CA62-410C-9FC8-F0244246E90C}" srcOrd="0" destOrd="0" presId="urn:microsoft.com/office/officeart/2005/8/layout/process1"/>
    <dgm:cxn modelId="{9DCCC93E-D2AC-46FB-A2E5-4E4114EC97B9}" srcId="{3FD8F824-62BF-47A4-8403-DDFD29445DCA}" destId="{9606E2C5-180C-4853-945A-E0136EEB158E}" srcOrd="3" destOrd="0" parTransId="{9AF9CE9D-D519-489A-A140-448D7D165904}" sibTransId="{12DA7632-E3CB-4530-93ED-FE4218E41B43}"/>
    <dgm:cxn modelId="{A4D0E8FC-C009-495B-B410-94BDEABBBE3B}" type="presOf" srcId="{4CAF8A7F-3D49-43EB-85FA-F1974D58E399}" destId="{7D867319-B3F4-4205-B125-FC3D59BD75BD}" srcOrd="0" destOrd="0" presId="urn:microsoft.com/office/officeart/2005/8/layout/process1"/>
    <dgm:cxn modelId="{443A6ADD-96C6-4B3E-9F96-60444E082B69}" type="presOf" srcId="{3FD8F824-62BF-47A4-8403-DDFD29445DCA}" destId="{1ED6EB2C-A22E-4235-ACAD-6009530D45E5}" srcOrd="0" destOrd="0" presId="urn:microsoft.com/office/officeart/2005/8/layout/process1"/>
    <dgm:cxn modelId="{4FCA178C-D4C1-4408-85DA-8DDB4BE82BD5}" type="presParOf" srcId="{1ED6EB2C-A22E-4235-ACAD-6009530D45E5}" destId="{29798A5B-CA62-410C-9FC8-F0244246E90C}" srcOrd="0" destOrd="0" presId="urn:microsoft.com/office/officeart/2005/8/layout/process1"/>
    <dgm:cxn modelId="{207727F0-BB7E-46A6-8C9F-FEDEF8BC65B1}" type="presParOf" srcId="{1ED6EB2C-A22E-4235-ACAD-6009530D45E5}" destId="{851AB9C1-BD95-4DD3-AAA6-06DD5F23FA41}" srcOrd="1" destOrd="0" presId="urn:microsoft.com/office/officeart/2005/8/layout/process1"/>
    <dgm:cxn modelId="{08AE1B14-42D4-4142-82AA-4081D4D98409}" type="presParOf" srcId="{851AB9C1-BD95-4DD3-AAA6-06DD5F23FA41}" destId="{1F8F77BF-CCD0-4DC5-B3C5-6CFCA0B0BD21}" srcOrd="0" destOrd="0" presId="urn:microsoft.com/office/officeart/2005/8/layout/process1"/>
    <dgm:cxn modelId="{863CCF7E-8CE5-441D-96D0-19357D9176C1}" type="presParOf" srcId="{1ED6EB2C-A22E-4235-ACAD-6009530D45E5}" destId="{CA703E70-CD06-4EAC-9736-E799BF1C8929}" srcOrd="2" destOrd="0" presId="urn:microsoft.com/office/officeart/2005/8/layout/process1"/>
    <dgm:cxn modelId="{805F6E7B-39FE-4A32-9314-67FC71ED4925}" type="presParOf" srcId="{1ED6EB2C-A22E-4235-ACAD-6009530D45E5}" destId="{14D3B3AE-B65C-42AA-890E-45289580FDC4}" srcOrd="3" destOrd="0" presId="urn:microsoft.com/office/officeart/2005/8/layout/process1"/>
    <dgm:cxn modelId="{A4ADE581-D8AC-4C72-A801-00A6986F4795}" type="presParOf" srcId="{14D3B3AE-B65C-42AA-890E-45289580FDC4}" destId="{C330FA3A-26D4-4299-91BF-D72CB4CDD78B}" srcOrd="0" destOrd="0" presId="urn:microsoft.com/office/officeart/2005/8/layout/process1"/>
    <dgm:cxn modelId="{5F9E7C25-0712-493E-8F2D-06C8DD9DF003}" type="presParOf" srcId="{1ED6EB2C-A22E-4235-ACAD-6009530D45E5}" destId="{7D867319-B3F4-4205-B125-FC3D59BD75BD}" srcOrd="4" destOrd="0" presId="urn:microsoft.com/office/officeart/2005/8/layout/process1"/>
    <dgm:cxn modelId="{E2924BAF-6D4D-48DC-8AD3-C9773DF228A9}" type="presParOf" srcId="{1ED6EB2C-A22E-4235-ACAD-6009530D45E5}" destId="{C0390414-2598-4784-985E-91142C77EBB6}" srcOrd="5" destOrd="0" presId="urn:microsoft.com/office/officeart/2005/8/layout/process1"/>
    <dgm:cxn modelId="{E619685E-36A4-44F6-828F-7D9FA3D95EF5}" type="presParOf" srcId="{C0390414-2598-4784-985E-91142C77EBB6}" destId="{8973A9FA-D920-435F-8B83-1DE69F1BF7A3}" srcOrd="0" destOrd="0" presId="urn:microsoft.com/office/officeart/2005/8/layout/process1"/>
    <dgm:cxn modelId="{692E7640-452D-4C20-B983-320AB26080C3}" type="presParOf" srcId="{1ED6EB2C-A22E-4235-ACAD-6009530D45E5}" destId="{09417CE5-D3E0-4658-872C-E35C98B0DA28}"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40AAAE-390A-4883-8A5B-58086DF199EC}"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662E23BB-0965-4F53-86DD-B0B794ACB2D9}">
      <dgm:prSet phldrT="[Text]" custT="1"/>
      <dgm:spPr/>
      <dgm:t>
        <a:bodyPr/>
        <a:lstStyle/>
        <a:p>
          <a:r>
            <a:rPr lang="en-US" sz="2000" dirty="0" smtClean="0"/>
            <a:t>RI calculation</a:t>
          </a:r>
          <a:endParaRPr lang="en-US" sz="2000" dirty="0"/>
        </a:p>
      </dgm:t>
    </dgm:pt>
    <dgm:pt modelId="{44466EDE-BB5C-4A76-A3E9-B5E9FF099C81}" type="parTrans" cxnId="{80FF3F29-1A97-4F81-AF60-6D7D95A90254}">
      <dgm:prSet/>
      <dgm:spPr/>
      <dgm:t>
        <a:bodyPr/>
        <a:lstStyle/>
        <a:p>
          <a:endParaRPr lang="en-US" sz="2000"/>
        </a:p>
      </dgm:t>
    </dgm:pt>
    <dgm:pt modelId="{780CB96F-FC75-43EA-BAFE-368397F35164}" type="sibTrans" cxnId="{80FF3F29-1A97-4F81-AF60-6D7D95A90254}">
      <dgm:prSet/>
      <dgm:spPr/>
      <dgm:t>
        <a:bodyPr/>
        <a:lstStyle/>
        <a:p>
          <a:endParaRPr lang="en-US" sz="2000"/>
        </a:p>
      </dgm:t>
    </dgm:pt>
    <dgm:pt modelId="{30F20124-A00B-417D-8348-093FE585B590}">
      <dgm:prSet phldrT="[Text]" custT="1"/>
      <dgm:spPr/>
      <dgm:t>
        <a:bodyPr/>
        <a:lstStyle/>
        <a:p>
          <a:r>
            <a:rPr lang="en-US" sz="1800" dirty="0" smtClean="0"/>
            <a:t>polarizability</a:t>
          </a:r>
          <a:endParaRPr lang="en-US" sz="1800" dirty="0"/>
        </a:p>
      </dgm:t>
    </dgm:pt>
    <dgm:pt modelId="{EF776212-14B5-4F75-A2CB-81D73C0A0932}" type="parTrans" cxnId="{500DEF9B-56AE-4CCC-B0DB-6C55BFC78885}">
      <dgm:prSet custT="1"/>
      <dgm:spPr/>
      <dgm:t>
        <a:bodyPr/>
        <a:lstStyle/>
        <a:p>
          <a:endParaRPr lang="en-US" sz="2000"/>
        </a:p>
      </dgm:t>
    </dgm:pt>
    <dgm:pt modelId="{8320259B-8E98-44C0-A4CB-B167DE8332B9}" type="sibTrans" cxnId="{500DEF9B-56AE-4CCC-B0DB-6C55BFC78885}">
      <dgm:prSet/>
      <dgm:spPr/>
      <dgm:t>
        <a:bodyPr/>
        <a:lstStyle/>
        <a:p>
          <a:endParaRPr lang="en-US" sz="2000"/>
        </a:p>
      </dgm:t>
    </dgm:pt>
    <dgm:pt modelId="{6771F68A-74F1-4E99-A41F-3E588D1BF49B}">
      <dgm:prSet phldrT="[Text]" custT="1"/>
      <dgm:spPr/>
      <dgm:t>
        <a:bodyPr/>
        <a:lstStyle/>
        <a:p>
          <a:r>
            <a:rPr lang="en-US" sz="1800" dirty="0" smtClean="0"/>
            <a:t>number density </a:t>
          </a:r>
          <a:br>
            <a:rPr lang="en-US" sz="1800" dirty="0" smtClean="0"/>
          </a:br>
          <a:r>
            <a:rPr lang="en-US" sz="1800" dirty="0" smtClean="0"/>
            <a:t>(volume &amp; </a:t>
          </a:r>
          <a:br>
            <a:rPr lang="en-US" sz="1800" dirty="0" smtClean="0"/>
          </a:br>
          <a:r>
            <a:rPr lang="en-US" sz="1800" dirty="0" smtClean="0"/>
            <a:t>packing fraction)</a:t>
          </a:r>
          <a:endParaRPr lang="en-US" sz="1800" dirty="0"/>
        </a:p>
      </dgm:t>
    </dgm:pt>
    <dgm:pt modelId="{0BBF3C28-1F69-49BA-95A0-29B917E097F6}" type="parTrans" cxnId="{2EF89F9E-9397-49DC-9D2F-5C67804CD7B9}">
      <dgm:prSet custT="1"/>
      <dgm:spPr/>
      <dgm:t>
        <a:bodyPr/>
        <a:lstStyle/>
        <a:p>
          <a:endParaRPr lang="en-US" sz="2000"/>
        </a:p>
      </dgm:t>
    </dgm:pt>
    <dgm:pt modelId="{E4E6A181-2512-41DA-9C73-B810451BA55F}" type="sibTrans" cxnId="{2EF89F9E-9397-49DC-9D2F-5C67804CD7B9}">
      <dgm:prSet/>
      <dgm:spPr/>
      <dgm:t>
        <a:bodyPr/>
        <a:lstStyle/>
        <a:p>
          <a:endParaRPr lang="en-US" sz="2000"/>
        </a:p>
      </dgm:t>
    </dgm:pt>
    <dgm:pt modelId="{903AFBE5-5276-4EA8-9D5C-1F4A6A929B79}">
      <dgm:prSet phldrT="[Text]" custT="1"/>
      <dgm:spPr/>
      <dgm:t>
        <a:bodyPr/>
        <a:lstStyle/>
        <a:p>
          <a:r>
            <a:rPr lang="en-US" sz="1800" dirty="0" smtClean="0"/>
            <a:t>from </a:t>
          </a:r>
          <a:r>
            <a:rPr lang="en-US" sz="1800" i="1" dirty="0" smtClean="0"/>
            <a:t>first-principles</a:t>
          </a:r>
          <a:r>
            <a:rPr lang="en-US" sz="1800" dirty="0" smtClean="0"/>
            <a:t> calculations</a:t>
          </a:r>
          <a:endParaRPr lang="en-US" sz="1800" dirty="0"/>
        </a:p>
      </dgm:t>
    </dgm:pt>
    <dgm:pt modelId="{80D17EA0-5F34-4621-B918-0EE634A8A054}" type="parTrans" cxnId="{3ED8C0E4-24A2-4031-8A71-F5223C929A2C}">
      <dgm:prSet custT="1"/>
      <dgm:spPr/>
      <dgm:t>
        <a:bodyPr/>
        <a:lstStyle/>
        <a:p>
          <a:endParaRPr lang="en-US" sz="2000"/>
        </a:p>
      </dgm:t>
    </dgm:pt>
    <dgm:pt modelId="{9070CF94-14DF-4A66-9331-0283713145EF}" type="sibTrans" cxnId="{3ED8C0E4-24A2-4031-8A71-F5223C929A2C}">
      <dgm:prSet/>
      <dgm:spPr/>
      <dgm:t>
        <a:bodyPr/>
        <a:lstStyle/>
        <a:p>
          <a:endParaRPr lang="en-US" sz="2000"/>
        </a:p>
      </dgm:t>
    </dgm:pt>
    <dgm:pt modelId="{56E8F58D-9B32-4BD4-8D09-64D5EE8016D1}">
      <dgm:prSet phldrT="[Text]" custT="1"/>
      <dgm:spPr/>
      <dgm:t>
        <a:bodyPr/>
        <a:lstStyle/>
        <a:p>
          <a:r>
            <a:rPr lang="en-US" sz="1800" dirty="0" smtClean="0"/>
            <a:t>volume from van der Waals method</a:t>
          </a:r>
          <a:endParaRPr lang="en-US" sz="1800" dirty="0"/>
        </a:p>
      </dgm:t>
    </dgm:pt>
    <dgm:pt modelId="{04909449-73EA-40E5-9AFC-6DE70E3F3074}" type="parTrans" cxnId="{BB793AE9-3DCD-4E80-B1E4-CCF5B21C2650}">
      <dgm:prSet custT="1"/>
      <dgm:spPr/>
      <dgm:t>
        <a:bodyPr/>
        <a:lstStyle/>
        <a:p>
          <a:endParaRPr lang="en-US" sz="2000"/>
        </a:p>
      </dgm:t>
    </dgm:pt>
    <dgm:pt modelId="{836EA488-FDEA-4DE3-B15F-0F126D278BAD}" type="sibTrans" cxnId="{BB793AE9-3DCD-4E80-B1E4-CCF5B21C2650}">
      <dgm:prSet/>
      <dgm:spPr/>
      <dgm:t>
        <a:bodyPr/>
        <a:lstStyle/>
        <a:p>
          <a:endParaRPr lang="en-US" sz="2000"/>
        </a:p>
      </dgm:t>
    </dgm:pt>
    <dgm:pt modelId="{F4C43E1D-75C4-449E-9FB0-EFC245BC18B7}" type="pres">
      <dgm:prSet presAssocID="{E040AAAE-390A-4883-8A5B-58086DF199EC}" presName="Name0" presStyleCnt="0">
        <dgm:presLayoutVars>
          <dgm:chPref val="1"/>
          <dgm:dir/>
          <dgm:animOne val="branch"/>
          <dgm:animLvl val="lvl"/>
          <dgm:resizeHandles val="exact"/>
        </dgm:presLayoutVars>
      </dgm:prSet>
      <dgm:spPr/>
      <dgm:t>
        <a:bodyPr/>
        <a:lstStyle/>
        <a:p>
          <a:endParaRPr lang="en-US"/>
        </a:p>
      </dgm:t>
    </dgm:pt>
    <dgm:pt modelId="{07710569-D647-488C-84E6-2680693E7EE2}" type="pres">
      <dgm:prSet presAssocID="{662E23BB-0965-4F53-86DD-B0B794ACB2D9}" presName="root1" presStyleCnt="0"/>
      <dgm:spPr/>
      <dgm:t>
        <a:bodyPr/>
        <a:lstStyle/>
        <a:p>
          <a:endParaRPr lang="en-US"/>
        </a:p>
      </dgm:t>
    </dgm:pt>
    <dgm:pt modelId="{BAB67A59-2C1F-4DC1-988C-29798068DDC2}" type="pres">
      <dgm:prSet presAssocID="{662E23BB-0965-4F53-86DD-B0B794ACB2D9}" presName="LevelOneTextNode" presStyleLbl="node0" presStyleIdx="0" presStyleCnt="1" custScaleX="64276" custScaleY="41054">
        <dgm:presLayoutVars>
          <dgm:chPref val="3"/>
        </dgm:presLayoutVars>
      </dgm:prSet>
      <dgm:spPr/>
      <dgm:t>
        <a:bodyPr/>
        <a:lstStyle/>
        <a:p>
          <a:endParaRPr lang="en-US"/>
        </a:p>
      </dgm:t>
    </dgm:pt>
    <dgm:pt modelId="{3C09C93E-84E0-46E7-81FB-A4C8FDB36E44}" type="pres">
      <dgm:prSet presAssocID="{662E23BB-0965-4F53-86DD-B0B794ACB2D9}" presName="level2hierChild" presStyleCnt="0"/>
      <dgm:spPr/>
      <dgm:t>
        <a:bodyPr/>
        <a:lstStyle/>
        <a:p>
          <a:endParaRPr lang="en-US"/>
        </a:p>
      </dgm:t>
    </dgm:pt>
    <dgm:pt modelId="{E4876718-2BD1-40F5-9708-289BD307F915}" type="pres">
      <dgm:prSet presAssocID="{EF776212-14B5-4F75-A2CB-81D73C0A0932}" presName="conn2-1" presStyleLbl="parChTrans1D2" presStyleIdx="0" presStyleCnt="2"/>
      <dgm:spPr/>
      <dgm:t>
        <a:bodyPr/>
        <a:lstStyle/>
        <a:p>
          <a:endParaRPr lang="en-US"/>
        </a:p>
      </dgm:t>
    </dgm:pt>
    <dgm:pt modelId="{786A25CF-3501-4518-B25A-5DB2F6FB7FFE}" type="pres">
      <dgm:prSet presAssocID="{EF776212-14B5-4F75-A2CB-81D73C0A0932}" presName="connTx" presStyleLbl="parChTrans1D2" presStyleIdx="0" presStyleCnt="2"/>
      <dgm:spPr/>
      <dgm:t>
        <a:bodyPr/>
        <a:lstStyle/>
        <a:p>
          <a:endParaRPr lang="en-US"/>
        </a:p>
      </dgm:t>
    </dgm:pt>
    <dgm:pt modelId="{DC74CA6B-7B77-4062-ACB1-40565796D897}" type="pres">
      <dgm:prSet presAssocID="{30F20124-A00B-417D-8348-093FE585B590}" presName="root2" presStyleCnt="0"/>
      <dgm:spPr/>
      <dgm:t>
        <a:bodyPr/>
        <a:lstStyle/>
        <a:p>
          <a:endParaRPr lang="en-US"/>
        </a:p>
      </dgm:t>
    </dgm:pt>
    <dgm:pt modelId="{4A7BC303-7BE4-4B4F-B05A-1A88C0027074}" type="pres">
      <dgm:prSet presAssocID="{30F20124-A00B-417D-8348-093FE585B590}" presName="LevelTwoTextNode" presStyleLbl="node2" presStyleIdx="0" presStyleCnt="2" custScaleY="69991">
        <dgm:presLayoutVars>
          <dgm:chPref val="3"/>
        </dgm:presLayoutVars>
      </dgm:prSet>
      <dgm:spPr/>
      <dgm:t>
        <a:bodyPr/>
        <a:lstStyle/>
        <a:p>
          <a:endParaRPr lang="en-US"/>
        </a:p>
      </dgm:t>
    </dgm:pt>
    <dgm:pt modelId="{8299D84C-EEA6-4DB3-AB3B-60DBC42FAD89}" type="pres">
      <dgm:prSet presAssocID="{30F20124-A00B-417D-8348-093FE585B590}" presName="level3hierChild" presStyleCnt="0"/>
      <dgm:spPr/>
      <dgm:t>
        <a:bodyPr/>
        <a:lstStyle/>
        <a:p>
          <a:endParaRPr lang="en-US"/>
        </a:p>
      </dgm:t>
    </dgm:pt>
    <dgm:pt modelId="{F43EF7BE-0D59-4492-B115-DA17E21D27CE}" type="pres">
      <dgm:prSet presAssocID="{80D17EA0-5F34-4621-B918-0EE634A8A054}" presName="conn2-1" presStyleLbl="parChTrans1D3" presStyleIdx="0" presStyleCnt="2"/>
      <dgm:spPr/>
      <dgm:t>
        <a:bodyPr/>
        <a:lstStyle/>
        <a:p>
          <a:endParaRPr lang="en-US"/>
        </a:p>
      </dgm:t>
    </dgm:pt>
    <dgm:pt modelId="{8A21DB2D-F9C6-4AD5-AB24-D0E576A01368}" type="pres">
      <dgm:prSet presAssocID="{80D17EA0-5F34-4621-B918-0EE634A8A054}" presName="connTx" presStyleLbl="parChTrans1D3" presStyleIdx="0" presStyleCnt="2"/>
      <dgm:spPr/>
      <dgm:t>
        <a:bodyPr/>
        <a:lstStyle/>
        <a:p>
          <a:endParaRPr lang="en-US"/>
        </a:p>
      </dgm:t>
    </dgm:pt>
    <dgm:pt modelId="{6AEFFC65-B50E-4D03-99A5-262A7F535AFB}" type="pres">
      <dgm:prSet presAssocID="{903AFBE5-5276-4EA8-9D5C-1F4A6A929B79}" presName="root2" presStyleCnt="0"/>
      <dgm:spPr/>
      <dgm:t>
        <a:bodyPr/>
        <a:lstStyle/>
        <a:p>
          <a:endParaRPr lang="en-US"/>
        </a:p>
      </dgm:t>
    </dgm:pt>
    <dgm:pt modelId="{282DEA47-60AE-42D2-9AC6-CB02DDFB3E8A}" type="pres">
      <dgm:prSet presAssocID="{903AFBE5-5276-4EA8-9D5C-1F4A6A929B79}" presName="LevelTwoTextNode" presStyleLbl="node3" presStyleIdx="0" presStyleCnt="2" custScaleY="69991">
        <dgm:presLayoutVars>
          <dgm:chPref val="3"/>
        </dgm:presLayoutVars>
      </dgm:prSet>
      <dgm:spPr/>
      <dgm:t>
        <a:bodyPr/>
        <a:lstStyle/>
        <a:p>
          <a:endParaRPr lang="en-US"/>
        </a:p>
      </dgm:t>
    </dgm:pt>
    <dgm:pt modelId="{FD8641B6-1D9F-4C05-A692-4C9AAE81A318}" type="pres">
      <dgm:prSet presAssocID="{903AFBE5-5276-4EA8-9D5C-1F4A6A929B79}" presName="level3hierChild" presStyleCnt="0"/>
      <dgm:spPr/>
      <dgm:t>
        <a:bodyPr/>
        <a:lstStyle/>
        <a:p>
          <a:endParaRPr lang="en-US"/>
        </a:p>
      </dgm:t>
    </dgm:pt>
    <dgm:pt modelId="{01B5EA3D-9B2D-4316-A31D-D7103CD457C2}" type="pres">
      <dgm:prSet presAssocID="{0BBF3C28-1F69-49BA-95A0-29B917E097F6}" presName="conn2-1" presStyleLbl="parChTrans1D2" presStyleIdx="1" presStyleCnt="2"/>
      <dgm:spPr/>
      <dgm:t>
        <a:bodyPr/>
        <a:lstStyle/>
        <a:p>
          <a:endParaRPr lang="en-US"/>
        </a:p>
      </dgm:t>
    </dgm:pt>
    <dgm:pt modelId="{9D00F9F3-A476-4FF8-BE5D-0705E93AC083}" type="pres">
      <dgm:prSet presAssocID="{0BBF3C28-1F69-49BA-95A0-29B917E097F6}" presName="connTx" presStyleLbl="parChTrans1D2" presStyleIdx="1" presStyleCnt="2"/>
      <dgm:spPr/>
      <dgm:t>
        <a:bodyPr/>
        <a:lstStyle/>
        <a:p>
          <a:endParaRPr lang="en-US"/>
        </a:p>
      </dgm:t>
    </dgm:pt>
    <dgm:pt modelId="{C1EDE7C4-E542-4444-8772-23E28066DDC2}" type="pres">
      <dgm:prSet presAssocID="{6771F68A-74F1-4E99-A41F-3E588D1BF49B}" presName="root2" presStyleCnt="0"/>
      <dgm:spPr/>
      <dgm:t>
        <a:bodyPr/>
        <a:lstStyle/>
        <a:p>
          <a:endParaRPr lang="en-US"/>
        </a:p>
      </dgm:t>
    </dgm:pt>
    <dgm:pt modelId="{A9FB524A-D3EB-4288-984F-D4883C57F51A}" type="pres">
      <dgm:prSet presAssocID="{6771F68A-74F1-4E99-A41F-3E588D1BF49B}" presName="LevelTwoTextNode" presStyleLbl="node2" presStyleIdx="1" presStyleCnt="2">
        <dgm:presLayoutVars>
          <dgm:chPref val="3"/>
        </dgm:presLayoutVars>
      </dgm:prSet>
      <dgm:spPr/>
      <dgm:t>
        <a:bodyPr/>
        <a:lstStyle/>
        <a:p>
          <a:endParaRPr lang="en-US"/>
        </a:p>
      </dgm:t>
    </dgm:pt>
    <dgm:pt modelId="{FFE65DE5-0AB3-45AE-A5DB-97484AD07849}" type="pres">
      <dgm:prSet presAssocID="{6771F68A-74F1-4E99-A41F-3E588D1BF49B}" presName="level3hierChild" presStyleCnt="0"/>
      <dgm:spPr/>
      <dgm:t>
        <a:bodyPr/>
        <a:lstStyle/>
        <a:p>
          <a:endParaRPr lang="en-US"/>
        </a:p>
      </dgm:t>
    </dgm:pt>
    <dgm:pt modelId="{8C779A9A-7E1E-4C07-8B62-F98C2E7B2546}" type="pres">
      <dgm:prSet presAssocID="{04909449-73EA-40E5-9AFC-6DE70E3F3074}" presName="conn2-1" presStyleLbl="parChTrans1D3" presStyleIdx="1" presStyleCnt="2"/>
      <dgm:spPr/>
      <dgm:t>
        <a:bodyPr/>
        <a:lstStyle/>
        <a:p>
          <a:endParaRPr lang="en-US"/>
        </a:p>
      </dgm:t>
    </dgm:pt>
    <dgm:pt modelId="{7D694D15-D311-413D-B6C3-1A41FC8B66CD}" type="pres">
      <dgm:prSet presAssocID="{04909449-73EA-40E5-9AFC-6DE70E3F3074}" presName="connTx" presStyleLbl="parChTrans1D3" presStyleIdx="1" presStyleCnt="2"/>
      <dgm:spPr/>
      <dgm:t>
        <a:bodyPr/>
        <a:lstStyle/>
        <a:p>
          <a:endParaRPr lang="en-US"/>
        </a:p>
      </dgm:t>
    </dgm:pt>
    <dgm:pt modelId="{8351B2B0-DE66-47DA-A190-280194D2F36B}" type="pres">
      <dgm:prSet presAssocID="{56E8F58D-9B32-4BD4-8D09-64D5EE8016D1}" presName="root2" presStyleCnt="0"/>
      <dgm:spPr/>
      <dgm:t>
        <a:bodyPr/>
        <a:lstStyle/>
        <a:p>
          <a:endParaRPr lang="en-US"/>
        </a:p>
      </dgm:t>
    </dgm:pt>
    <dgm:pt modelId="{A673BB72-1F2D-4EFF-8730-02F13946A53E}" type="pres">
      <dgm:prSet presAssocID="{56E8F58D-9B32-4BD4-8D09-64D5EE8016D1}" presName="LevelTwoTextNode" presStyleLbl="node3" presStyleIdx="1" presStyleCnt="2">
        <dgm:presLayoutVars>
          <dgm:chPref val="3"/>
        </dgm:presLayoutVars>
      </dgm:prSet>
      <dgm:spPr/>
      <dgm:t>
        <a:bodyPr/>
        <a:lstStyle/>
        <a:p>
          <a:endParaRPr lang="en-US"/>
        </a:p>
      </dgm:t>
    </dgm:pt>
    <dgm:pt modelId="{7D5A3A5D-F371-4D2E-BF1E-3D32B4D69F05}" type="pres">
      <dgm:prSet presAssocID="{56E8F58D-9B32-4BD4-8D09-64D5EE8016D1}" presName="level3hierChild" presStyleCnt="0"/>
      <dgm:spPr/>
      <dgm:t>
        <a:bodyPr/>
        <a:lstStyle/>
        <a:p>
          <a:endParaRPr lang="en-US"/>
        </a:p>
      </dgm:t>
    </dgm:pt>
  </dgm:ptLst>
  <dgm:cxnLst>
    <dgm:cxn modelId="{87C59249-9077-41AB-8CB1-00CC725071E9}" type="presOf" srcId="{80D17EA0-5F34-4621-B918-0EE634A8A054}" destId="{F43EF7BE-0D59-4492-B115-DA17E21D27CE}" srcOrd="0" destOrd="0" presId="urn:microsoft.com/office/officeart/2008/layout/HorizontalMultiLevelHierarchy"/>
    <dgm:cxn modelId="{FCA8BE35-0A65-4A6B-AAB8-2B418880A113}" type="presOf" srcId="{662E23BB-0965-4F53-86DD-B0B794ACB2D9}" destId="{BAB67A59-2C1F-4DC1-988C-29798068DDC2}" srcOrd="0" destOrd="0" presId="urn:microsoft.com/office/officeart/2008/layout/HorizontalMultiLevelHierarchy"/>
    <dgm:cxn modelId="{14EC3D4C-4054-4DD5-834B-CA7B70928C18}" type="presOf" srcId="{0BBF3C28-1F69-49BA-95A0-29B917E097F6}" destId="{9D00F9F3-A476-4FF8-BE5D-0705E93AC083}" srcOrd="1" destOrd="0" presId="urn:microsoft.com/office/officeart/2008/layout/HorizontalMultiLevelHierarchy"/>
    <dgm:cxn modelId="{BB793AE9-3DCD-4E80-B1E4-CCF5B21C2650}" srcId="{6771F68A-74F1-4E99-A41F-3E588D1BF49B}" destId="{56E8F58D-9B32-4BD4-8D09-64D5EE8016D1}" srcOrd="0" destOrd="0" parTransId="{04909449-73EA-40E5-9AFC-6DE70E3F3074}" sibTransId="{836EA488-FDEA-4DE3-B15F-0F126D278BAD}"/>
    <dgm:cxn modelId="{EEB3760E-0F4D-4320-90CB-71D50AE6907C}" type="presOf" srcId="{0BBF3C28-1F69-49BA-95A0-29B917E097F6}" destId="{01B5EA3D-9B2D-4316-A31D-D7103CD457C2}" srcOrd="0" destOrd="0" presId="urn:microsoft.com/office/officeart/2008/layout/HorizontalMultiLevelHierarchy"/>
    <dgm:cxn modelId="{FE997F65-6D85-498F-ABAF-ED55D2995762}" type="presOf" srcId="{6771F68A-74F1-4E99-A41F-3E588D1BF49B}" destId="{A9FB524A-D3EB-4288-984F-D4883C57F51A}" srcOrd="0" destOrd="0" presId="urn:microsoft.com/office/officeart/2008/layout/HorizontalMultiLevelHierarchy"/>
    <dgm:cxn modelId="{CF816574-96C9-4525-9673-4149BA0993B0}" type="presOf" srcId="{EF776212-14B5-4F75-A2CB-81D73C0A0932}" destId="{786A25CF-3501-4518-B25A-5DB2F6FB7FFE}" srcOrd="1" destOrd="0" presId="urn:microsoft.com/office/officeart/2008/layout/HorizontalMultiLevelHierarchy"/>
    <dgm:cxn modelId="{74991E8F-F521-4DB4-BC56-4BDA63F4C9E3}" type="presOf" srcId="{903AFBE5-5276-4EA8-9D5C-1F4A6A929B79}" destId="{282DEA47-60AE-42D2-9AC6-CB02DDFB3E8A}" srcOrd="0" destOrd="0" presId="urn:microsoft.com/office/officeart/2008/layout/HorizontalMultiLevelHierarchy"/>
    <dgm:cxn modelId="{306E36FC-17EC-4927-91CD-B725B8ACBB2A}" type="presOf" srcId="{04909449-73EA-40E5-9AFC-6DE70E3F3074}" destId="{8C779A9A-7E1E-4C07-8B62-F98C2E7B2546}" srcOrd="0" destOrd="0" presId="urn:microsoft.com/office/officeart/2008/layout/HorizontalMultiLevelHierarchy"/>
    <dgm:cxn modelId="{6BACD8C6-88D5-4160-80A1-BD18EBF7ADBD}" type="presOf" srcId="{E040AAAE-390A-4883-8A5B-58086DF199EC}" destId="{F4C43E1D-75C4-449E-9FB0-EFC245BC18B7}" srcOrd="0" destOrd="0" presId="urn:microsoft.com/office/officeart/2008/layout/HorizontalMultiLevelHierarchy"/>
    <dgm:cxn modelId="{B37B42C8-1ECA-4ECE-86FB-3F73A1321DF1}" type="presOf" srcId="{04909449-73EA-40E5-9AFC-6DE70E3F3074}" destId="{7D694D15-D311-413D-B6C3-1A41FC8B66CD}" srcOrd="1" destOrd="0" presId="urn:microsoft.com/office/officeart/2008/layout/HorizontalMultiLevelHierarchy"/>
    <dgm:cxn modelId="{2EF89F9E-9397-49DC-9D2F-5C67804CD7B9}" srcId="{662E23BB-0965-4F53-86DD-B0B794ACB2D9}" destId="{6771F68A-74F1-4E99-A41F-3E588D1BF49B}" srcOrd="1" destOrd="0" parTransId="{0BBF3C28-1F69-49BA-95A0-29B917E097F6}" sibTransId="{E4E6A181-2512-41DA-9C73-B810451BA55F}"/>
    <dgm:cxn modelId="{500DEF9B-56AE-4CCC-B0DB-6C55BFC78885}" srcId="{662E23BB-0965-4F53-86DD-B0B794ACB2D9}" destId="{30F20124-A00B-417D-8348-093FE585B590}" srcOrd="0" destOrd="0" parTransId="{EF776212-14B5-4F75-A2CB-81D73C0A0932}" sibTransId="{8320259B-8E98-44C0-A4CB-B167DE8332B9}"/>
    <dgm:cxn modelId="{E3434832-1CFC-4419-B3F0-11E01EAE3C29}" type="presOf" srcId="{56E8F58D-9B32-4BD4-8D09-64D5EE8016D1}" destId="{A673BB72-1F2D-4EFF-8730-02F13946A53E}" srcOrd="0" destOrd="0" presId="urn:microsoft.com/office/officeart/2008/layout/HorizontalMultiLevelHierarchy"/>
    <dgm:cxn modelId="{18E61F3A-6203-4395-ABDA-787FF7EE00DC}" type="presOf" srcId="{EF776212-14B5-4F75-A2CB-81D73C0A0932}" destId="{E4876718-2BD1-40F5-9708-289BD307F915}" srcOrd="0" destOrd="0" presId="urn:microsoft.com/office/officeart/2008/layout/HorizontalMultiLevelHierarchy"/>
    <dgm:cxn modelId="{86EF77B2-1814-498B-B875-C41B5BF8E4A3}" type="presOf" srcId="{80D17EA0-5F34-4621-B918-0EE634A8A054}" destId="{8A21DB2D-F9C6-4AD5-AB24-D0E576A01368}" srcOrd="1" destOrd="0" presId="urn:microsoft.com/office/officeart/2008/layout/HorizontalMultiLevelHierarchy"/>
    <dgm:cxn modelId="{80FF3F29-1A97-4F81-AF60-6D7D95A90254}" srcId="{E040AAAE-390A-4883-8A5B-58086DF199EC}" destId="{662E23BB-0965-4F53-86DD-B0B794ACB2D9}" srcOrd="0" destOrd="0" parTransId="{44466EDE-BB5C-4A76-A3E9-B5E9FF099C81}" sibTransId="{780CB96F-FC75-43EA-BAFE-368397F35164}"/>
    <dgm:cxn modelId="{3ED8C0E4-24A2-4031-8A71-F5223C929A2C}" srcId="{30F20124-A00B-417D-8348-093FE585B590}" destId="{903AFBE5-5276-4EA8-9D5C-1F4A6A929B79}" srcOrd="0" destOrd="0" parTransId="{80D17EA0-5F34-4621-B918-0EE634A8A054}" sibTransId="{9070CF94-14DF-4A66-9331-0283713145EF}"/>
    <dgm:cxn modelId="{39EB0426-8339-4C1A-A9C0-EE354A3EC6B4}" type="presOf" srcId="{30F20124-A00B-417D-8348-093FE585B590}" destId="{4A7BC303-7BE4-4B4F-B05A-1A88C0027074}" srcOrd="0" destOrd="0" presId="urn:microsoft.com/office/officeart/2008/layout/HorizontalMultiLevelHierarchy"/>
    <dgm:cxn modelId="{4FDCAB3C-CA97-4B0A-98FF-4951CBDD4C12}" type="presParOf" srcId="{F4C43E1D-75C4-449E-9FB0-EFC245BC18B7}" destId="{07710569-D647-488C-84E6-2680693E7EE2}" srcOrd="0" destOrd="0" presId="urn:microsoft.com/office/officeart/2008/layout/HorizontalMultiLevelHierarchy"/>
    <dgm:cxn modelId="{520E5A79-82F1-46A6-8B03-F480B291426C}" type="presParOf" srcId="{07710569-D647-488C-84E6-2680693E7EE2}" destId="{BAB67A59-2C1F-4DC1-988C-29798068DDC2}" srcOrd="0" destOrd="0" presId="urn:microsoft.com/office/officeart/2008/layout/HorizontalMultiLevelHierarchy"/>
    <dgm:cxn modelId="{FF6F4A49-9666-496D-999A-9A6A78E7A970}" type="presParOf" srcId="{07710569-D647-488C-84E6-2680693E7EE2}" destId="{3C09C93E-84E0-46E7-81FB-A4C8FDB36E44}" srcOrd="1" destOrd="0" presId="urn:microsoft.com/office/officeart/2008/layout/HorizontalMultiLevelHierarchy"/>
    <dgm:cxn modelId="{45DD102C-0C64-416D-9C26-D11B80C1D1F8}" type="presParOf" srcId="{3C09C93E-84E0-46E7-81FB-A4C8FDB36E44}" destId="{E4876718-2BD1-40F5-9708-289BD307F915}" srcOrd="0" destOrd="0" presId="urn:microsoft.com/office/officeart/2008/layout/HorizontalMultiLevelHierarchy"/>
    <dgm:cxn modelId="{E482AA4A-E517-4DA2-9B28-BB24C60F1E75}" type="presParOf" srcId="{E4876718-2BD1-40F5-9708-289BD307F915}" destId="{786A25CF-3501-4518-B25A-5DB2F6FB7FFE}" srcOrd="0" destOrd="0" presId="urn:microsoft.com/office/officeart/2008/layout/HorizontalMultiLevelHierarchy"/>
    <dgm:cxn modelId="{CCEA3F28-D326-462C-9A18-C574475D938A}" type="presParOf" srcId="{3C09C93E-84E0-46E7-81FB-A4C8FDB36E44}" destId="{DC74CA6B-7B77-4062-ACB1-40565796D897}" srcOrd="1" destOrd="0" presId="urn:microsoft.com/office/officeart/2008/layout/HorizontalMultiLevelHierarchy"/>
    <dgm:cxn modelId="{9B9BDCFF-6B9E-41D1-8D18-CC383B9F5B85}" type="presParOf" srcId="{DC74CA6B-7B77-4062-ACB1-40565796D897}" destId="{4A7BC303-7BE4-4B4F-B05A-1A88C0027074}" srcOrd="0" destOrd="0" presId="urn:microsoft.com/office/officeart/2008/layout/HorizontalMultiLevelHierarchy"/>
    <dgm:cxn modelId="{96F96950-742A-4FBD-BC69-BCBC08BE32A5}" type="presParOf" srcId="{DC74CA6B-7B77-4062-ACB1-40565796D897}" destId="{8299D84C-EEA6-4DB3-AB3B-60DBC42FAD89}" srcOrd="1" destOrd="0" presId="urn:microsoft.com/office/officeart/2008/layout/HorizontalMultiLevelHierarchy"/>
    <dgm:cxn modelId="{D023BB53-C16C-43BA-82BB-1350735DA566}" type="presParOf" srcId="{8299D84C-EEA6-4DB3-AB3B-60DBC42FAD89}" destId="{F43EF7BE-0D59-4492-B115-DA17E21D27CE}" srcOrd="0" destOrd="0" presId="urn:microsoft.com/office/officeart/2008/layout/HorizontalMultiLevelHierarchy"/>
    <dgm:cxn modelId="{03DBC769-65E7-48E5-8424-11B770F6C6C5}" type="presParOf" srcId="{F43EF7BE-0D59-4492-B115-DA17E21D27CE}" destId="{8A21DB2D-F9C6-4AD5-AB24-D0E576A01368}" srcOrd="0" destOrd="0" presId="urn:microsoft.com/office/officeart/2008/layout/HorizontalMultiLevelHierarchy"/>
    <dgm:cxn modelId="{E9534EF7-175B-4E4B-AF4F-8C8496761163}" type="presParOf" srcId="{8299D84C-EEA6-4DB3-AB3B-60DBC42FAD89}" destId="{6AEFFC65-B50E-4D03-99A5-262A7F535AFB}" srcOrd="1" destOrd="0" presId="urn:microsoft.com/office/officeart/2008/layout/HorizontalMultiLevelHierarchy"/>
    <dgm:cxn modelId="{F55CD311-ADD3-4C93-BB40-0D2F9C773C9D}" type="presParOf" srcId="{6AEFFC65-B50E-4D03-99A5-262A7F535AFB}" destId="{282DEA47-60AE-42D2-9AC6-CB02DDFB3E8A}" srcOrd="0" destOrd="0" presId="urn:microsoft.com/office/officeart/2008/layout/HorizontalMultiLevelHierarchy"/>
    <dgm:cxn modelId="{BDED2DCC-73F5-406C-A203-1922F5349323}" type="presParOf" srcId="{6AEFFC65-B50E-4D03-99A5-262A7F535AFB}" destId="{FD8641B6-1D9F-4C05-A692-4C9AAE81A318}" srcOrd="1" destOrd="0" presId="urn:microsoft.com/office/officeart/2008/layout/HorizontalMultiLevelHierarchy"/>
    <dgm:cxn modelId="{A895B033-BD14-451E-AE00-4B95D63F5E5C}" type="presParOf" srcId="{3C09C93E-84E0-46E7-81FB-A4C8FDB36E44}" destId="{01B5EA3D-9B2D-4316-A31D-D7103CD457C2}" srcOrd="2" destOrd="0" presId="urn:microsoft.com/office/officeart/2008/layout/HorizontalMultiLevelHierarchy"/>
    <dgm:cxn modelId="{D3E05E76-0651-4AEA-A79B-8904BD65B151}" type="presParOf" srcId="{01B5EA3D-9B2D-4316-A31D-D7103CD457C2}" destId="{9D00F9F3-A476-4FF8-BE5D-0705E93AC083}" srcOrd="0" destOrd="0" presId="urn:microsoft.com/office/officeart/2008/layout/HorizontalMultiLevelHierarchy"/>
    <dgm:cxn modelId="{F835BA6C-187F-4E13-B194-371E575B8E60}" type="presParOf" srcId="{3C09C93E-84E0-46E7-81FB-A4C8FDB36E44}" destId="{C1EDE7C4-E542-4444-8772-23E28066DDC2}" srcOrd="3" destOrd="0" presId="urn:microsoft.com/office/officeart/2008/layout/HorizontalMultiLevelHierarchy"/>
    <dgm:cxn modelId="{B74C68F3-D695-4F4B-AC24-013CB63636F8}" type="presParOf" srcId="{C1EDE7C4-E542-4444-8772-23E28066DDC2}" destId="{A9FB524A-D3EB-4288-984F-D4883C57F51A}" srcOrd="0" destOrd="0" presId="urn:microsoft.com/office/officeart/2008/layout/HorizontalMultiLevelHierarchy"/>
    <dgm:cxn modelId="{026EAABC-F768-4E90-8767-680B554B7230}" type="presParOf" srcId="{C1EDE7C4-E542-4444-8772-23E28066DDC2}" destId="{FFE65DE5-0AB3-45AE-A5DB-97484AD07849}" srcOrd="1" destOrd="0" presId="urn:microsoft.com/office/officeart/2008/layout/HorizontalMultiLevelHierarchy"/>
    <dgm:cxn modelId="{5D4E05E7-FB5E-4CA1-8B84-16AAC1CC075A}" type="presParOf" srcId="{FFE65DE5-0AB3-45AE-A5DB-97484AD07849}" destId="{8C779A9A-7E1E-4C07-8B62-F98C2E7B2546}" srcOrd="0" destOrd="0" presId="urn:microsoft.com/office/officeart/2008/layout/HorizontalMultiLevelHierarchy"/>
    <dgm:cxn modelId="{42BBAAB4-43C0-4211-B1AD-F2D8E2017679}" type="presParOf" srcId="{8C779A9A-7E1E-4C07-8B62-F98C2E7B2546}" destId="{7D694D15-D311-413D-B6C3-1A41FC8B66CD}" srcOrd="0" destOrd="0" presId="urn:microsoft.com/office/officeart/2008/layout/HorizontalMultiLevelHierarchy"/>
    <dgm:cxn modelId="{D6416237-8C92-47D5-B75A-2AE393580A80}" type="presParOf" srcId="{FFE65DE5-0AB3-45AE-A5DB-97484AD07849}" destId="{8351B2B0-DE66-47DA-A190-280194D2F36B}" srcOrd="1" destOrd="0" presId="urn:microsoft.com/office/officeart/2008/layout/HorizontalMultiLevelHierarchy"/>
    <dgm:cxn modelId="{CC3C1282-DBF8-4AF9-B285-488BDBF39F26}" type="presParOf" srcId="{8351B2B0-DE66-47DA-A190-280194D2F36B}" destId="{A673BB72-1F2D-4EFF-8730-02F13946A53E}" srcOrd="0" destOrd="0" presId="urn:microsoft.com/office/officeart/2008/layout/HorizontalMultiLevelHierarchy"/>
    <dgm:cxn modelId="{D054066D-F967-446A-9B89-D0AA824CFA6B}" type="presParOf" srcId="{8351B2B0-DE66-47DA-A190-280194D2F36B}" destId="{7D5A3A5D-F371-4D2E-BF1E-3D32B4D69F05}"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9AC4535F-83D5-43B1-B1FA-E70102AE99CB}" type="doc">
      <dgm:prSet loTypeId="urn:microsoft.com/office/officeart/2011/layout/ConvergingText" loCatId="process" qsTypeId="urn:microsoft.com/office/officeart/2005/8/quickstyle/simple1" qsCatId="simple" csTypeId="urn:microsoft.com/office/officeart/2005/8/colors/colorful2" csCatId="colorful" phldr="1"/>
      <dgm:spPr/>
      <dgm:t>
        <a:bodyPr/>
        <a:lstStyle/>
        <a:p>
          <a:endParaRPr lang="en-US"/>
        </a:p>
      </dgm:t>
    </dgm:pt>
    <dgm:pt modelId="{9AB4C7DD-0752-457C-AE74-3F77925F5D49}">
      <dgm:prSet phldrT="[Text]"/>
      <dgm:spPr/>
      <dgm:t>
        <a:bodyPr/>
        <a:lstStyle/>
        <a:p>
          <a:r>
            <a:rPr lang="en-US" dirty="0" smtClean="0"/>
            <a:t>Decoder</a:t>
          </a:r>
          <a:endParaRPr lang="en-US" dirty="0"/>
        </a:p>
      </dgm:t>
    </dgm:pt>
    <dgm:pt modelId="{387A40AE-9AEF-4FB2-9708-5A6CB5902E30}" type="parTrans" cxnId="{837CA8F6-0979-47C4-A6BD-101301533324}">
      <dgm:prSet/>
      <dgm:spPr/>
      <dgm:t>
        <a:bodyPr/>
        <a:lstStyle/>
        <a:p>
          <a:endParaRPr lang="en-US"/>
        </a:p>
      </dgm:t>
    </dgm:pt>
    <dgm:pt modelId="{8629D078-4EE2-4CD3-BB19-75B83E0227AE}" type="sibTrans" cxnId="{837CA8F6-0979-47C4-A6BD-101301533324}">
      <dgm:prSet/>
      <dgm:spPr/>
      <dgm:t>
        <a:bodyPr/>
        <a:lstStyle/>
        <a:p>
          <a:endParaRPr lang="en-US"/>
        </a:p>
      </dgm:t>
    </dgm:pt>
    <dgm:pt modelId="{4E08E07B-D035-4652-B1C5-AE22EFC14D49}">
      <dgm:prSet phldrT="[Text]"/>
      <dgm:spPr/>
      <dgm:t>
        <a:bodyPr/>
        <a:lstStyle/>
        <a:p>
          <a:r>
            <a:rPr lang="en-US" dirty="0" smtClean="0"/>
            <a:t>Property 1</a:t>
          </a:r>
          <a:endParaRPr lang="en-US" dirty="0"/>
        </a:p>
      </dgm:t>
    </dgm:pt>
    <dgm:pt modelId="{DBB9C765-0863-4014-93DF-23BDB2A2EF25}" type="parTrans" cxnId="{EBEF9C1C-1ABC-4F7C-85F7-F555E6E56A98}">
      <dgm:prSet/>
      <dgm:spPr/>
      <dgm:t>
        <a:bodyPr/>
        <a:lstStyle/>
        <a:p>
          <a:endParaRPr lang="en-US"/>
        </a:p>
      </dgm:t>
    </dgm:pt>
    <dgm:pt modelId="{4B90602D-5CED-4CFB-B809-A99F8C9FF8DB}" type="sibTrans" cxnId="{EBEF9C1C-1ABC-4F7C-85F7-F555E6E56A98}">
      <dgm:prSet/>
      <dgm:spPr/>
      <dgm:t>
        <a:bodyPr/>
        <a:lstStyle/>
        <a:p>
          <a:endParaRPr lang="en-US"/>
        </a:p>
      </dgm:t>
    </dgm:pt>
    <dgm:pt modelId="{21EFA405-2B4E-4D85-A0D6-A51F0EE18707}">
      <dgm:prSet phldrT="[Text]"/>
      <dgm:spPr/>
      <dgm:t>
        <a:bodyPr/>
        <a:lstStyle/>
        <a:p>
          <a:r>
            <a:rPr lang="en-US" dirty="0" smtClean="0"/>
            <a:t>Property 2</a:t>
          </a:r>
          <a:endParaRPr lang="en-US" dirty="0"/>
        </a:p>
      </dgm:t>
    </dgm:pt>
    <dgm:pt modelId="{6E952140-FD4E-4166-8365-796F3C06A90F}" type="parTrans" cxnId="{9B9A0858-65B7-4747-8057-19C944F8620F}">
      <dgm:prSet/>
      <dgm:spPr/>
      <dgm:t>
        <a:bodyPr/>
        <a:lstStyle/>
        <a:p>
          <a:endParaRPr lang="en-US"/>
        </a:p>
      </dgm:t>
    </dgm:pt>
    <dgm:pt modelId="{6F1D9245-10E5-47A9-91E8-765220F16A02}" type="sibTrans" cxnId="{9B9A0858-65B7-4747-8057-19C944F8620F}">
      <dgm:prSet/>
      <dgm:spPr/>
      <dgm:t>
        <a:bodyPr/>
        <a:lstStyle/>
        <a:p>
          <a:endParaRPr lang="en-US"/>
        </a:p>
      </dgm:t>
    </dgm:pt>
    <dgm:pt modelId="{F21F3EF9-7521-4D14-98E3-E1CC9A6192E0}">
      <dgm:prSet phldrT="[Text]"/>
      <dgm:spPr/>
      <dgm:t>
        <a:bodyPr/>
        <a:lstStyle/>
        <a:p>
          <a:r>
            <a:rPr lang="en-US" dirty="0" smtClean="0"/>
            <a:t>Property 3</a:t>
          </a:r>
          <a:endParaRPr lang="en-US" dirty="0"/>
        </a:p>
      </dgm:t>
    </dgm:pt>
    <dgm:pt modelId="{FD571386-4CBA-435D-B27E-79E1428EA1C1}" type="parTrans" cxnId="{0DFF217D-8B17-4169-BF20-1A667857F840}">
      <dgm:prSet/>
      <dgm:spPr/>
      <dgm:t>
        <a:bodyPr/>
        <a:lstStyle/>
        <a:p>
          <a:endParaRPr lang="en-US"/>
        </a:p>
      </dgm:t>
    </dgm:pt>
    <dgm:pt modelId="{F2E7DF16-C411-4FE4-AFD4-78B4943F917D}" type="sibTrans" cxnId="{0DFF217D-8B17-4169-BF20-1A667857F840}">
      <dgm:prSet/>
      <dgm:spPr/>
      <dgm:t>
        <a:bodyPr/>
        <a:lstStyle/>
        <a:p>
          <a:endParaRPr lang="en-US"/>
        </a:p>
      </dgm:t>
    </dgm:pt>
    <dgm:pt modelId="{1A14B493-4B66-4173-98F8-21416822ABFA}" type="pres">
      <dgm:prSet presAssocID="{9AC4535F-83D5-43B1-B1FA-E70102AE99CB}" presName="Name0" presStyleCnt="0">
        <dgm:presLayoutVars>
          <dgm:chMax/>
          <dgm:chPref val="1"/>
          <dgm:dir/>
          <dgm:animOne val="branch"/>
          <dgm:animLvl val="lvl"/>
          <dgm:resizeHandles/>
        </dgm:presLayoutVars>
      </dgm:prSet>
      <dgm:spPr/>
      <dgm:t>
        <a:bodyPr/>
        <a:lstStyle/>
        <a:p>
          <a:endParaRPr lang="en-US"/>
        </a:p>
      </dgm:t>
    </dgm:pt>
    <dgm:pt modelId="{9958912A-9205-4D4E-B055-97071B29CA8E}" type="pres">
      <dgm:prSet presAssocID="{9AB4C7DD-0752-457C-AE74-3F77925F5D49}" presName="composite" presStyleCnt="0"/>
      <dgm:spPr/>
    </dgm:pt>
    <dgm:pt modelId="{36A91CEE-5B49-48A6-8083-B8FB0E3B24A6}" type="pres">
      <dgm:prSet presAssocID="{9AB4C7DD-0752-457C-AE74-3F77925F5D49}" presName="ParentAccent1" presStyleLbl="alignNode1" presStyleIdx="0" presStyleCnt="34"/>
      <dgm:spPr/>
    </dgm:pt>
    <dgm:pt modelId="{2E7D3123-D660-42A4-B93D-62184FF93BD9}" type="pres">
      <dgm:prSet presAssocID="{9AB4C7DD-0752-457C-AE74-3F77925F5D49}" presName="ParentAccent2" presStyleLbl="alignNode1" presStyleIdx="1" presStyleCnt="34"/>
      <dgm:spPr/>
    </dgm:pt>
    <dgm:pt modelId="{82BC3808-9013-47C8-BDF1-34FF19DE786E}" type="pres">
      <dgm:prSet presAssocID="{9AB4C7DD-0752-457C-AE74-3F77925F5D49}" presName="ParentAccent3" presStyleLbl="alignNode1" presStyleIdx="2" presStyleCnt="34"/>
      <dgm:spPr/>
    </dgm:pt>
    <dgm:pt modelId="{EA562C43-D60A-4069-BCC3-5114B4D50351}" type="pres">
      <dgm:prSet presAssocID="{9AB4C7DD-0752-457C-AE74-3F77925F5D49}" presName="ParentAccent4" presStyleLbl="alignNode1" presStyleIdx="3" presStyleCnt="34"/>
      <dgm:spPr/>
    </dgm:pt>
    <dgm:pt modelId="{9594AAC0-0771-470F-888A-015B1B808355}" type="pres">
      <dgm:prSet presAssocID="{9AB4C7DD-0752-457C-AE74-3F77925F5D49}" presName="ParentAccent5" presStyleLbl="alignNode1" presStyleIdx="4" presStyleCnt="34"/>
      <dgm:spPr/>
    </dgm:pt>
    <dgm:pt modelId="{8586D187-71A6-4169-B2F3-27C2DAA94B64}" type="pres">
      <dgm:prSet presAssocID="{9AB4C7DD-0752-457C-AE74-3F77925F5D49}" presName="ParentAccent6" presStyleLbl="alignNode1" presStyleIdx="5" presStyleCnt="34"/>
      <dgm:spPr/>
    </dgm:pt>
    <dgm:pt modelId="{EF73FDD5-4759-4421-A201-71E71E541049}" type="pres">
      <dgm:prSet presAssocID="{9AB4C7DD-0752-457C-AE74-3F77925F5D49}" presName="ParentAccent7" presStyleLbl="alignNode1" presStyleIdx="6" presStyleCnt="34"/>
      <dgm:spPr/>
    </dgm:pt>
    <dgm:pt modelId="{6448B1CB-6D17-4C99-B363-C68FD6C94A1B}" type="pres">
      <dgm:prSet presAssocID="{9AB4C7DD-0752-457C-AE74-3F77925F5D49}" presName="ParentAccent8" presStyleLbl="alignNode1" presStyleIdx="7" presStyleCnt="34"/>
      <dgm:spPr/>
    </dgm:pt>
    <dgm:pt modelId="{B0A4DCB8-55DE-497A-AFB7-83262387B1B3}" type="pres">
      <dgm:prSet presAssocID="{9AB4C7DD-0752-457C-AE74-3F77925F5D49}" presName="ParentAccent9" presStyleLbl="alignNode1" presStyleIdx="8" presStyleCnt="34"/>
      <dgm:spPr/>
    </dgm:pt>
    <dgm:pt modelId="{15147507-B9BF-4332-9AF0-916C736FFD04}" type="pres">
      <dgm:prSet presAssocID="{9AB4C7DD-0752-457C-AE74-3F77925F5D49}" presName="ParentAccent10" presStyleLbl="alignNode1" presStyleIdx="9" presStyleCnt="34"/>
      <dgm:spPr/>
    </dgm:pt>
    <dgm:pt modelId="{7AFCE22E-45F7-4CF5-A9A9-E1FECC0FC471}" type="pres">
      <dgm:prSet presAssocID="{9AB4C7DD-0752-457C-AE74-3F77925F5D49}" presName="Parent" presStyleLbl="alignNode1" presStyleIdx="10" presStyleCnt="34">
        <dgm:presLayoutVars>
          <dgm:chMax val="5"/>
          <dgm:chPref val="3"/>
          <dgm:bulletEnabled val="1"/>
        </dgm:presLayoutVars>
      </dgm:prSet>
      <dgm:spPr/>
      <dgm:t>
        <a:bodyPr/>
        <a:lstStyle/>
        <a:p>
          <a:endParaRPr lang="en-US"/>
        </a:p>
      </dgm:t>
    </dgm:pt>
    <dgm:pt modelId="{9B0E4058-5B40-4AD2-9959-FDAC813D0AB2}" type="pres">
      <dgm:prSet presAssocID="{4E08E07B-D035-4652-B1C5-AE22EFC14D49}" presName="Child1Accent1" presStyleLbl="alignNode1" presStyleIdx="11" presStyleCnt="34"/>
      <dgm:spPr/>
    </dgm:pt>
    <dgm:pt modelId="{BB718149-A4D5-4D0B-A123-286EEDFA9394}" type="pres">
      <dgm:prSet presAssocID="{4E08E07B-D035-4652-B1C5-AE22EFC14D49}" presName="Child1Accent2" presStyleLbl="alignNode1" presStyleIdx="12" presStyleCnt="34"/>
      <dgm:spPr/>
    </dgm:pt>
    <dgm:pt modelId="{7D27208B-D6CC-4AB5-BD72-3BF13538158D}" type="pres">
      <dgm:prSet presAssocID="{4E08E07B-D035-4652-B1C5-AE22EFC14D49}" presName="Child1Accent3" presStyleLbl="alignNode1" presStyleIdx="13" presStyleCnt="34"/>
      <dgm:spPr/>
    </dgm:pt>
    <dgm:pt modelId="{F2C9A1CF-AC20-4B6E-A6DB-F20CF62ED422}" type="pres">
      <dgm:prSet presAssocID="{4E08E07B-D035-4652-B1C5-AE22EFC14D49}" presName="Child1Accent4" presStyleLbl="alignNode1" presStyleIdx="14" presStyleCnt="34"/>
      <dgm:spPr/>
    </dgm:pt>
    <dgm:pt modelId="{5FD9C732-30F4-4B3F-8259-2016317DC4A7}" type="pres">
      <dgm:prSet presAssocID="{4E08E07B-D035-4652-B1C5-AE22EFC14D49}" presName="Child1Accent5" presStyleLbl="alignNode1" presStyleIdx="15" presStyleCnt="34"/>
      <dgm:spPr/>
    </dgm:pt>
    <dgm:pt modelId="{E5606AD2-BBF8-4C6B-A942-7725837B8664}" type="pres">
      <dgm:prSet presAssocID="{4E08E07B-D035-4652-B1C5-AE22EFC14D49}" presName="Child1Accent6" presStyleLbl="alignNode1" presStyleIdx="16" presStyleCnt="34"/>
      <dgm:spPr/>
    </dgm:pt>
    <dgm:pt modelId="{07E833B4-2271-465C-8559-59752F0401EC}" type="pres">
      <dgm:prSet presAssocID="{4E08E07B-D035-4652-B1C5-AE22EFC14D49}" presName="Child1Accent7" presStyleLbl="alignNode1" presStyleIdx="17" presStyleCnt="34"/>
      <dgm:spPr/>
    </dgm:pt>
    <dgm:pt modelId="{1CAFDA8C-79AC-4FFB-8DCD-CEBC5EACCDE3}" type="pres">
      <dgm:prSet presAssocID="{4E08E07B-D035-4652-B1C5-AE22EFC14D49}" presName="Child1Accent8" presStyleLbl="alignNode1" presStyleIdx="18" presStyleCnt="34"/>
      <dgm:spPr/>
    </dgm:pt>
    <dgm:pt modelId="{C74F0D27-8DD8-4EF5-88BD-3C0100FA5ABB}" type="pres">
      <dgm:prSet presAssocID="{4E08E07B-D035-4652-B1C5-AE22EFC14D49}" presName="Child1Accent9" presStyleLbl="alignNode1" presStyleIdx="19" presStyleCnt="34"/>
      <dgm:spPr/>
    </dgm:pt>
    <dgm:pt modelId="{108E1832-BA47-43E0-B415-D5486F24F503}" type="pres">
      <dgm:prSet presAssocID="{4E08E07B-D035-4652-B1C5-AE22EFC14D49}" presName="Child1" presStyleLbl="revTx" presStyleIdx="0" presStyleCnt="3">
        <dgm:presLayoutVars>
          <dgm:chMax/>
          <dgm:chPref val="0"/>
          <dgm:bulletEnabled val="1"/>
        </dgm:presLayoutVars>
      </dgm:prSet>
      <dgm:spPr/>
      <dgm:t>
        <a:bodyPr/>
        <a:lstStyle/>
        <a:p>
          <a:endParaRPr lang="en-US"/>
        </a:p>
      </dgm:t>
    </dgm:pt>
    <dgm:pt modelId="{EEB9E4B4-3FC9-489E-A62C-D940F5007217}" type="pres">
      <dgm:prSet presAssocID="{21EFA405-2B4E-4D85-A0D6-A51F0EE18707}" presName="Child2Accent1" presStyleLbl="alignNode1" presStyleIdx="20" presStyleCnt="34"/>
      <dgm:spPr/>
    </dgm:pt>
    <dgm:pt modelId="{BC541929-8AB7-4533-ABFA-B000F1D1C862}" type="pres">
      <dgm:prSet presAssocID="{21EFA405-2B4E-4D85-A0D6-A51F0EE18707}" presName="Child2Accent2" presStyleLbl="alignNode1" presStyleIdx="21" presStyleCnt="34"/>
      <dgm:spPr/>
    </dgm:pt>
    <dgm:pt modelId="{45B335DA-3433-4571-BBCB-B6422667C5EC}" type="pres">
      <dgm:prSet presAssocID="{21EFA405-2B4E-4D85-A0D6-A51F0EE18707}" presName="Child2Accent3" presStyleLbl="alignNode1" presStyleIdx="22" presStyleCnt="34"/>
      <dgm:spPr/>
    </dgm:pt>
    <dgm:pt modelId="{4355444D-1503-4614-9B0E-D20412A28C27}" type="pres">
      <dgm:prSet presAssocID="{21EFA405-2B4E-4D85-A0D6-A51F0EE18707}" presName="Child2Accent4" presStyleLbl="alignNode1" presStyleIdx="23" presStyleCnt="34"/>
      <dgm:spPr/>
    </dgm:pt>
    <dgm:pt modelId="{BE746494-DF13-425D-BB1C-FBF12A6A84A3}" type="pres">
      <dgm:prSet presAssocID="{21EFA405-2B4E-4D85-A0D6-A51F0EE18707}" presName="Child2Accent5" presStyleLbl="alignNode1" presStyleIdx="24" presStyleCnt="34"/>
      <dgm:spPr/>
    </dgm:pt>
    <dgm:pt modelId="{CE626D1D-E77A-4838-8BD8-4A2643463179}" type="pres">
      <dgm:prSet presAssocID="{21EFA405-2B4E-4D85-A0D6-A51F0EE18707}" presName="Child2Accent6" presStyleLbl="alignNode1" presStyleIdx="25" presStyleCnt="34"/>
      <dgm:spPr/>
    </dgm:pt>
    <dgm:pt modelId="{B906E637-5EAF-41D6-813F-71C4F03F9CF9}" type="pres">
      <dgm:prSet presAssocID="{21EFA405-2B4E-4D85-A0D6-A51F0EE18707}" presName="Child2Accent7" presStyleLbl="alignNode1" presStyleIdx="26" presStyleCnt="34"/>
      <dgm:spPr/>
    </dgm:pt>
    <dgm:pt modelId="{B9CE8651-F126-4639-8D59-65DDE35610F9}" type="pres">
      <dgm:prSet presAssocID="{21EFA405-2B4E-4D85-A0D6-A51F0EE18707}" presName="Child2" presStyleLbl="revTx" presStyleIdx="1" presStyleCnt="3">
        <dgm:presLayoutVars>
          <dgm:chMax/>
          <dgm:chPref val="0"/>
          <dgm:bulletEnabled val="1"/>
        </dgm:presLayoutVars>
      </dgm:prSet>
      <dgm:spPr/>
      <dgm:t>
        <a:bodyPr/>
        <a:lstStyle/>
        <a:p>
          <a:endParaRPr lang="en-US"/>
        </a:p>
      </dgm:t>
    </dgm:pt>
    <dgm:pt modelId="{48D5C0A8-8177-409A-97A0-0F8802F13168}" type="pres">
      <dgm:prSet presAssocID="{F21F3EF9-7521-4D14-98E3-E1CC9A6192E0}" presName="Child3Accent1" presStyleLbl="alignNode1" presStyleIdx="27" presStyleCnt="34"/>
      <dgm:spPr/>
    </dgm:pt>
    <dgm:pt modelId="{C442805B-D905-43BE-91A8-DFBB428159E0}" type="pres">
      <dgm:prSet presAssocID="{F21F3EF9-7521-4D14-98E3-E1CC9A6192E0}" presName="Child3Accent2" presStyleLbl="alignNode1" presStyleIdx="28" presStyleCnt="34"/>
      <dgm:spPr/>
    </dgm:pt>
    <dgm:pt modelId="{D1834E01-BB29-4E9E-9730-287F09D46A98}" type="pres">
      <dgm:prSet presAssocID="{F21F3EF9-7521-4D14-98E3-E1CC9A6192E0}" presName="Child3Accent3" presStyleLbl="alignNode1" presStyleIdx="29" presStyleCnt="34"/>
      <dgm:spPr/>
    </dgm:pt>
    <dgm:pt modelId="{CC04D2D8-21E7-457C-95A4-C11653F82BD1}" type="pres">
      <dgm:prSet presAssocID="{F21F3EF9-7521-4D14-98E3-E1CC9A6192E0}" presName="Child3Accent4" presStyleLbl="alignNode1" presStyleIdx="30" presStyleCnt="34"/>
      <dgm:spPr/>
    </dgm:pt>
    <dgm:pt modelId="{6140B228-50BE-4084-B276-52C5E259EDAC}" type="pres">
      <dgm:prSet presAssocID="{F21F3EF9-7521-4D14-98E3-E1CC9A6192E0}" presName="Child3Accent5" presStyleLbl="alignNode1" presStyleIdx="31" presStyleCnt="34"/>
      <dgm:spPr/>
    </dgm:pt>
    <dgm:pt modelId="{8E756994-FA5B-4481-8CF6-42300C3DC718}" type="pres">
      <dgm:prSet presAssocID="{F21F3EF9-7521-4D14-98E3-E1CC9A6192E0}" presName="Child3Accent6" presStyleLbl="alignNode1" presStyleIdx="32" presStyleCnt="34"/>
      <dgm:spPr/>
    </dgm:pt>
    <dgm:pt modelId="{E8895C70-AEB0-43CD-B57E-98DA42CDC215}" type="pres">
      <dgm:prSet presAssocID="{F21F3EF9-7521-4D14-98E3-E1CC9A6192E0}" presName="Child3Accent7" presStyleLbl="alignNode1" presStyleIdx="33" presStyleCnt="34"/>
      <dgm:spPr/>
    </dgm:pt>
    <dgm:pt modelId="{45522650-757F-44DA-ACDB-61C816A0B224}" type="pres">
      <dgm:prSet presAssocID="{F21F3EF9-7521-4D14-98E3-E1CC9A6192E0}" presName="Child3" presStyleLbl="revTx" presStyleIdx="2" presStyleCnt="3">
        <dgm:presLayoutVars>
          <dgm:chMax/>
          <dgm:chPref val="0"/>
          <dgm:bulletEnabled val="1"/>
        </dgm:presLayoutVars>
      </dgm:prSet>
      <dgm:spPr/>
      <dgm:t>
        <a:bodyPr/>
        <a:lstStyle/>
        <a:p>
          <a:endParaRPr lang="en-US"/>
        </a:p>
      </dgm:t>
    </dgm:pt>
  </dgm:ptLst>
  <dgm:cxnLst>
    <dgm:cxn modelId="{0DFF217D-8B17-4169-BF20-1A667857F840}" srcId="{9AB4C7DD-0752-457C-AE74-3F77925F5D49}" destId="{F21F3EF9-7521-4D14-98E3-E1CC9A6192E0}" srcOrd="2" destOrd="0" parTransId="{FD571386-4CBA-435D-B27E-79E1428EA1C1}" sibTransId="{F2E7DF16-C411-4FE4-AFD4-78B4943F917D}"/>
    <dgm:cxn modelId="{808FCE81-16FB-48F1-B063-426B027816A7}" type="presOf" srcId="{9AB4C7DD-0752-457C-AE74-3F77925F5D49}" destId="{7AFCE22E-45F7-4CF5-A9A9-E1FECC0FC471}" srcOrd="0" destOrd="0" presId="urn:microsoft.com/office/officeart/2011/layout/ConvergingText"/>
    <dgm:cxn modelId="{9B9A0858-65B7-4747-8057-19C944F8620F}" srcId="{9AB4C7DD-0752-457C-AE74-3F77925F5D49}" destId="{21EFA405-2B4E-4D85-A0D6-A51F0EE18707}" srcOrd="1" destOrd="0" parTransId="{6E952140-FD4E-4166-8365-796F3C06A90F}" sibTransId="{6F1D9245-10E5-47A9-91E8-765220F16A02}"/>
    <dgm:cxn modelId="{1E13CF7C-4B3A-4D26-854D-148C9981C4C2}" type="presOf" srcId="{21EFA405-2B4E-4D85-A0D6-A51F0EE18707}" destId="{B9CE8651-F126-4639-8D59-65DDE35610F9}" srcOrd="0" destOrd="0" presId="urn:microsoft.com/office/officeart/2011/layout/ConvergingText"/>
    <dgm:cxn modelId="{837CA8F6-0979-47C4-A6BD-101301533324}" srcId="{9AC4535F-83D5-43B1-B1FA-E70102AE99CB}" destId="{9AB4C7DD-0752-457C-AE74-3F77925F5D49}" srcOrd="0" destOrd="0" parTransId="{387A40AE-9AEF-4FB2-9708-5A6CB5902E30}" sibTransId="{8629D078-4EE2-4CD3-BB19-75B83E0227AE}"/>
    <dgm:cxn modelId="{C9AC5BD2-BCF5-462A-9622-D289672F563E}" type="presOf" srcId="{F21F3EF9-7521-4D14-98E3-E1CC9A6192E0}" destId="{45522650-757F-44DA-ACDB-61C816A0B224}" srcOrd="0" destOrd="0" presId="urn:microsoft.com/office/officeart/2011/layout/ConvergingText"/>
    <dgm:cxn modelId="{A1DB9BE9-EA75-4B36-A223-150D871BC371}" type="presOf" srcId="{9AC4535F-83D5-43B1-B1FA-E70102AE99CB}" destId="{1A14B493-4B66-4173-98F8-21416822ABFA}" srcOrd="0" destOrd="0" presId="urn:microsoft.com/office/officeart/2011/layout/ConvergingText"/>
    <dgm:cxn modelId="{EBEF9C1C-1ABC-4F7C-85F7-F555E6E56A98}" srcId="{9AB4C7DD-0752-457C-AE74-3F77925F5D49}" destId="{4E08E07B-D035-4652-B1C5-AE22EFC14D49}" srcOrd="0" destOrd="0" parTransId="{DBB9C765-0863-4014-93DF-23BDB2A2EF25}" sibTransId="{4B90602D-5CED-4CFB-B809-A99F8C9FF8DB}"/>
    <dgm:cxn modelId="{7CE4B79B-FC98-4173-9C3B-F5D85E2B31FC}" type="presOf" srcId="{4E08E07B-D035-4652-B1C5-AE22EFC14D49}" destId="{108E1832-BA47-43E0-B415-D5486F24F503}" srcOrd="0" destOrd="0" presId="urn:microsoft.com/office/officeart/2011/layout/ConvergingText"/>
    <dgm:cxn modelId="{44509C9F-85D7-4E69-9467-1DCB0DBE2530}" type="presParOf" srcId="{1A14B493-4B66-4173-98F8-21416822ABFA}" destId="{9958912A-9205-4D4E-B055-97071B29CA8E}" srcOrd="0" destOrd="0" presId="urn:microsoft.com/office/officeart/2011/layout/ConvergingText"/>
    <dgm:cxn modelId="{0953A6ED-2A90-48EF-B028-BFAB625C7A84}" type="presParOf" srcId="{9958912A-9205-4D4E-B055-97071B29CA8E}" destId="{36A91CEE-5B49-48A6-8083-B8FB0E3B24A6}" srcOrd="0" destOrd="0" presId="urn:microsoft.com/office/officeart/2011/layout/ConvergingText"/>
    <dgm:cxn modelId="{60B6460D-E386-4E75-BEF3-72793ED46A26}" type="presParOf" srcId="{9958912A-9205-4D4E-B055-97071B29CA8E}" destId="{2E7D3123-D660-42A4-B93D-62184FF93BD9}" srcOrd="1" destOrd="0" presId="urn:microsoft.com/office/officeart/2011/layout/ConvergingText"/>
    <dgm:cxn modelId="{61159939-2189-4E50-B5F2-374A6CBE647D}" type="presParOf" srcId="{9958912A-9205-4D4E-B055-97071B29CA8E}" destId="{82BC3808-9013-47C8-BDF1-34FF19DE786E}" srcOrd="2" destOrd="0" presId="urn:microsoft.com/office/officeart/2011/layout/ConvergingText"/>
    <dgm:cxn modelId="{BE17A455-3FB3-4098-A310-E418C47464B7}" type="presParOf" srcId="{9958912A-9205-4D4E-B055-97071B29CA8E}" destId="{EA562C43-D60A-4069-BCC3-5114B4D50351}" srcOrd="3" destOrd="0" presId="urn:microsoft.com/office/officeart/2011/layout/ConvergingText"/>
    <dgm:cxn modelId="{B107BD1E-97E3-4BA7-95B1-B95845772E4A}" type="presParOf" srcId="{9958912A-9205-4D4E-B055-97071B29CA8E}" destId="{9594AAC0-0771-470F-888A-015B1B808355}" srcOrd="4" destOrd="0" presId="urn:microsoft.com/office/officeart/2011/layout/ConvergingText"/>
    <dgm:cxn modelId="{1FB454EE-B382-40F0-B4E6-93D625616BFD}" type="presParOf" srcId="{9958912A-9205-4D4E-B055-97071B29CA8E}" destId="{8586D187-71A6-4169-B2F3-27C2DAA94B64}" srcOrd="5" destOrd="0" presId="urn:microsoft.com/office/officeart/2011/layout/ConvergingText"/>
    <dgm:cxn modelId="{5C108A6B-2222-4409-B5BA-BD95DEAE9A16}" type="presParOf" srcId="{9958912A-9205-4D4E-B055-97071B29CA8E}" destId="{EF73FDD5-4759-4421-A201-71E71E541049}" srcOrd="6" destOrd="0" presId="urn:microsoft.com/office/officeart/2011/layout/ConvergingText"/>
    <dgm:cxn modelId="{BD788E9E-4EE7-4A75-90F7-EF830C2F85F5}" type="presParOf" srcId="{9958912A-9205-4D4E-B055-97071B29CA8E}" destId="{6448B1CB-6D17-4C99-B363-C68FD6C94A1B}" srcOrd="7" destOrd="0" presId="urn:microsoft.com/office/officeart/2011/layout/ConvergingText"/>
    <dgm:cxn modelId="{454496F6-BC48-4A2B-AA6A-212B1DE7D80B}" type="presParOf" srcId="{9958912A-9205-4D4E-B055-97071B29CA8E}" destId="{B0A4DCB8-55DE-497A-AFB7-83262387B1B3}" srcOrd="8" destOrd="0" presId="urn:microsoft.com/office/officeart/2011/layout/ConvergingText"/>
    <dgm:cxn modelId="{AA72B496-3097-4374-B42A-AC7170F9FBBA}" type="presParOf" srcId="{9958912A-9205-4D4E-B055-97071B29CA8E}" destId="{15147507-B9BF-4332-9AF0-916C736FFD04}" srcOrd="9" destOrd="0" presId="urn:microsoft.com/office/officeart/2011/layout/ConvergingText"/>
    <dgm:cxn modelId="{B305F027-BCD9-43A1-8380-8BC2F4FA8C19}" type="presParOf" srcId="{9958912A-9205-4D4E-B055-97071B29CA8E}" destId="{7AFCE22E-45F7-4CF5-A9A9-E1FECC0FC471}" srcOrd="10" destOrd="0" presId="urn:microsoft.com/office/officeart/2011/layout/ConvergingText"/>
    <dgm:cxn modelId="{89D4567B-B898-41CF-9B37-AEA77A6B6504}" type="presParOf" srcId="{9958912A-9205-4D4E-B055-97071B29CA8E}" destId="{9B0E4058-5B40-4AD2-9959-FDAC813D0AB2}" srcOrd="11" destOrd="0" presId="urn:microsoft.com/office/officeart/2011/layout/ConvergingText"/>
    <dgm:cxn modelId="{843A5702-47C3-4DDE-BA13-945085A4FEEF}" type="presParOf" srcId="{9958912A-9205-4D4E-B055-97071B29CA8E}" destId="{BB718149-A4D5-4D0B-A123-286EEDFA9394}" srcOrd="12" destOrd="0" presId="urn:microsoft.com/office/officeart/2011/layout/ConvergingText"/>
    <dgm:cxn modelId="{D5C0A25E-76FC-4A3F-84B3-C7188239B003}" type="presParOf" srcId="{9958912A-9205-4D4E-B055-97071B29CA8E}" destId="{7D27208B-D6CC-4AB5-BD72-3BF13538158D}" srcOrd="13" destOrd="0" presId="urn:microsoft.com/office/officeart/2011/layout/ConvergingText"/>
    <dgm:cxn modelId="{82504932-44F6-45AC-991D-B9F43678C8FF}" type="presParOf" srcId="{9958912A-9205-4D4E-B055-97071B29CA8E}" destId="{F2C9A1CF-AC20-4B6E-A6DB-F20CF62ED422}" srcOrd="14" destOrd="0" presId="urn:microsoft.com/office/officeart/2011/layout/ConvergingText"/>
    <dgm:cxn modelId="{AF75B50D-C414-40C9-8FEE-049B3962D105}" type="presParOf" srcId="{9958912A-9205-4D4E-B055-97071B29CA8E}" destId="{5FD9C732-30F4-4B3F-8259-2016317DC4A7}" srcOrd="15" destOrd="0" presId="urn:microsoft.com/office/officeart/2011/layout/ConvergingText"/>
    <dgm:cxn modelId="{4842BBE3-3A67-4613-ABCD-7AACF9851300}" type="presParOf" srcId="{9958912A-9205-4D4E-B055-97071B29CA8E}" destId="{E5606AD2-BBF8-4C6B-A942-7725837B8664}" srcOrd="16" destOrd="0" presId="urn:microsoft.com/office/officeart/2011/layout/ConvergingText"/>
    <dgm:cxn modelId="{532B9F04-96C3-4633-8DBC-C301865899A0}" type="presParOf" srcId="{9958912A-9205-4D4E-B055-97071B29CA8E}" destId="{07E833B4-2271-465C-8559-59752F0401EC}" srcOrd="17" destOrd="0" presId="urn:microsoft.com/office/officeart/2011/layout/ConvergingText"/>
    <dgm:cxn modelId="{4EDCD1B5-0F0D-4783-BAD2-9ED492953C23}" type="presParOf" srcId="{9958912A-9205-4D4E-B055-97071B29CA8E}" destId="{1CAFDA8C-79AC-4FFB-8DCD-CEBC5EACCDE3}" srcOrd="18" destOrd="0" presId="urn:microsoft.com/office/officeart/2011/layout/ConvergingText"/>
    <dgm:cxn modelId="{0F2F3ED9-168C-45AE-BDC2-87F7684A6819}" type="presParOf" srcId="{9958912A-9205-4D4E-B055-97071B29CA8E}" destId="{C74F0D27-8DD8-4EF5-88BD-3C0100FA5ABB}" srcOrd="19" destOrd="0" presId="urn:microsoft.com/office/officeart/2011/layout/ConvergingText"/>
    <dgm:cxn modelId="{CB10838C-1067-49A1-A126-5B25C9303DE6}" type="presParOf" srcId="{9958912A-9205-4D4E-B055-97071B29CA8E}" destId="{108E1832-BA47-43E0-B415-D5486F24F503}" srcOrd="20" destOrd="0" presId="urn:microsoft.com/office/officeart/2011/layout/ConvergingText"/>
    <dgm:cxn modelId="{DF35665E-1BA2-4BEB-8243-834716F58D16}" type="presParOf" srcId="{9958912A-9205-4D4E-B055-97071B29CA8E}" destId="{EEB9E4B4-3FC9-489E-A62C-D940F5007217}" srcOrd="21" destOrd="0" presId="urn:microsoft.com/office/officeart/2011/layout/ConvergingText"/>
    <dgm:cxn modelId="{DF2F88F3-4E77-41F8-AC02-F59BCE24A067}" type="presParOf" srcId="{9958912A-9205-4D4E-B055-97071B29CA8E}" destId="{BC541929-8AB7-4533-ABFA-B000F1D1C862}" srcOrd="22" destOrd="0" presId="urn:microsoft.com/office/officeart/2011/layout/ConvergingText"/>
    <dgm:cxn modelId="{9EFBE672-A59C-43F0-8731-B75DF7684E7B}" type="presParOf" srcId="{9958912A-9205-4D4E-B055-97071B29CA8E}" destId="{45B335DA-3433-4571-BBCB-B6422667C5EC}" srcOrd="23" destOrd="0" presId="urn:microsoft.com/office/officeart/2011/layout/ConvergingText"/>
    <dgm:cxn modelId="{023EBD1E-ED46-4AD8-83D0-0A388962C510}" type="presParOf" srcId="{9958912A-9205-4D4E-B055-97071B29CA8E}" destId="{4355444D-1503-4614-9B0E-D20412A28C27}" srcOrd="24" destOrd="0" presId="urn:microsoft.com/office/officeart/2011/layout/ConvergingText"/>
    <dgm:cxn modelId="{30757424-B5EC-4BCC-82FF-50C63670C3F6}" type="presParOf" srcId="{9958912A-9205-4D4E-B055-97071B29CA8E}" destId="{BE746494-DF13-425D-BB1C-FBF12A6A84A3}" srcOrd="25" destOrd="0" presId="urn:microsoft.com/office/officeart/2011/layout/ConvergingText"/>
    <dgm:cxn modelId="{CD9CBB81-09DA-42E1-8261-CD272B1CC4FC}" type="presParOf" srcId="{9958912A-9205-4D4E-B055-97071B29CA8E}" destId="{CE626D1D-E77A-4838-8BD8-4A2643463179}" srcOrd="26" destOrd="0" presId="urn:microsoft.com/office/officeart/2011/layout/ConvergingText"/>
    <dgm:cxn modelId="{ADE121B3-1DE9-4D31-9DD6-87AF29080971}" type="presParOf" srcId="{9958912A-9205-4D4E-B055-97071B29CA8E}" destId="{B906E637-5EAF-41D6-813F-71C4F03F9CF9}" srcOrd="27" destOrd="0" presId="urn:microsoft.com/office/officeart/2011/layout/ConvergingText"/>
    <dgm:cxn modelId="{4952548E-0CEF-4830-A46C-EE0AF5CB93AF}" type="presParOf" srcId="{9958912A-9205-4D4E-B055-97071B29CA8E}" destId="{B9CE8651-F126-4639-8D59-65DDE35610F9}" srcOrd="28" destOrd="0" presId="urn:microsoft.com/office/officeart/2011/layout/ConvergingText"/>
    <dgm:cxn modelId="{FB4D6597-834E-458D-843F-A8828AED4664}" type="presParOf" srcId="{9958912A-9205-4D4E-B055-97071B29CA8E}" destId="{48D5C0A8-8177-409A-97A0-0F8802F13168}" srcOrd="29" destOrd="0" presId="urn:microsoft.com/office/officeart/2011/layout/ConvergingText"/>
    <dgm:cxn modelId="{38428BD4-6194-46BD-A14D-336F88163188}" type="presParOf" srcId="{9958912A-9205-4D4E-B055-97071B29CA8E}" destId="{C442805B-D905-43BE-91A8-DFBB428159E0}" srcOrd="30" destOrd="0" presId="urn:microsoft.com/office/officeart/2011/layout/ConvergingText"/>
    <dgm:cxn modelId="{6F5A1CEB-A390-476C-BFF2-DB22619E8B2C}" type="presParOf" srcId="{9958912A-9205-4D4E-B055-97071B29CA8E}" destId="{D1834E01-BB29-4E9E-9730-287F09D46A98}" srcOrd="31" destOrd="0" presId="urn:microsoft.com/office/officeart/2011/layout/ConvergingText"/>
    <dgm:cxn modelId="{2B8367EE-F9FD-44E7-93B3-53110E0A5928}" type="presParOf" srcId="{9958912A-9205-4D4E-B055-97071B29CA8E}" destId="{CC04D2D8-21E7-457C-95A4-C11653F82BD1}" srcOrd="32" destOrd="0" presId="urn:microsoft.com/office/officeart/2011/layout/ConvergingText"/>
    <dgm:cxn modelId="{0246A8F6-95F4-4BDA-9CCF-AE19EA60A8CC}" type="presParOf" srcId="{9958912A-9205-4D4E-B055-97071B29CA8E}" destId="{6140B228-50BE-4084-B276-52C5E259EDAC}" srcOrd="33" destOrd="0" presId="urn:microsoft.com/office/officeart/2011/layout/ConvergingText"/>
    <dgm:cxn modelId="{AF40CA7C-4D29-4A67-9A23-DC7E0E7C431B}" type="presParOf" srcId="{9958912A-9205-4D4E-B055-97071B29CA8E}" destId="{8E756994-FA5B-4481-8CF6-42300C3DC718}" srcOrd="34" destOrd="0" presId="urn:microsoft.com/office/officeart/2011/layout/ConvergingText"/>
    <dgm:cxn modelId="{50AF8989-7798-4EA7-9996-CCFD134195DD}" type="presParOf" srcId="{9958912A-9205-4D4E-B055-97071B29CA8E}" destId="{E8895C70-AEB0-43CD-B57E-98DA42CDC215}" srcOrd="35" destOrd="0" presId="urn:microsoft.com/office/officeart/2011/layout/ConvergingText"/>
    <dgm:cxn modelId="{73909BC6-E533-4ABE-8BC9-C9AFFEE75D1F}" type="presParOf" srcId="{9958912A-9205-4D4E-B055-97071B29CA8E}" destId="{45522650-757F-44DA-ACDB-61C816A0B224}" srcOrd="36" destOrd="0" presId="urn:microsoft.com/office/officeart/2011/layout/ConvergingTex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98A5B-CA62-410C-9FC8-F0244246E90C}">
      <dsp:nvSpPr>
        <dsp:cNvPr id="0" name=""/>
        <dsp:cNvSpPr/>
      </dsp:nvSpPr>
      <dsp:spPr>
        <a:xfrm>
          <a:off x="3783"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Modeling</a:t>
          </a:r>
          <a:endParaRPr lang="en-US" sz="2000" b="1" kern="1200" dirty="0"/>
        </a:p>
      </dsp:txBody>
      <dsp:txXfrm>
        <a:off x="32857" y="1018645"/>
        <a:ext cx="1596281" cy="934509"/>
      </dsp:txXfrm>
    </dsp:sp>
    <dsp:sp modelId="{851AB9C1-BD95-4DD3-AAA6-06DD5F23FA41}">
      <dsp:nvSpPr>
        <dsp:cNvPr id="0" name=""/>
        <dsp:cNvSpPr/>
      </dsp:nvSpPr>
      <dsp:spPr>
        <a:xfrm>
          <a:off x="1823656" y="1280750"/>
          <a:ext cx="350739" cy="410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p>
      </dsp:txBody>
      <dsp:txXfrm>
        <a:off x="1823656" y="1362810"/>
        <a:ext cx="245517" cy="246178"/>
      </dsp:txXfrm>
    </dsp:sp>
    <dsp:sp modelId="{CA703E70-CD06-4EAC-9736-E799BF1C8929}">
      <dsp:nvSpPr>
        <dsp:cNvPr id="0" name=""/>
        <dsp:cNvSpPr/>
      </dsp:nvSpPr>
      <dsp:spPr>
        <a:xfrm>
          <a:off x="2319984"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High-Throughput</a:t>
          </a:r>
          <a:endParaRPr lang="en-US" sz="2000" b="1" kern="1200" dirty="0"/>
        </a:p>
      </dsp:txBody>
      <dsp:txXfrm>
        <a:off x="2349058" y="1018645"/>
        <a:ext cx="1596281" cy="934509"/>
      </dsp:txXfrm>
    </dsp:sp>
    <dsp:sp modelId="{14D3B3AE-B65C-42AA-890E-45289580FDC4}">
      <dsp:nvSpPr>
        <dsp:cNvPr id="0" name=""/>
        <dsp:cNvSpPr/>
      </dsp:nvSpPr>
      <dsp:spPr>
        <a:xfrm>
          <a:off x="4139857" y="1280750"/>
          <a:ext cx="350739" cy="410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p>
      </dsp:txBody>
      <dsp:txXfrm>
        <a:off x="4139857" y="1362810"/>
        <a:ext cx="245517" cy="246178"/>
      </dsp:txXfrm>
    </dsp:sp>
    <dsp:sp modelId="{7D867319-B3F4-4205-B125-FC3D59BD75BD}">
      <dsp:nvSpPr>
        <dsp:cNvPr id="0" name=""/>
        <dsp:cNvSpPr/>
      </dsp:nvSpPr>
      <dsp:spPr>
        <a:xfrm>
          <a:off x="4636185"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Big Data</a:t>
          </a:r>
          <a:endParaRPr lang="en-US" sz="2000" b="1" kern="1200" dirty="0"/>
        </a:p>
      </dsp:txBody>
      <dsp:txXfrm>
        <a:off x="4665259" y="1018645"/>
        <a:ext cx="1596281" cy="934509"/>
      </dsp:txXfrm>
    </dsp:sp>
    <dsp:sp modelId="{C0390414-2598-4784-985E-91142C77EBB6}">
      <dsp:nvSpPr>
        <dsp:cNvPr id="0" name=""/>
        <dsp:cNvSpPr/>
      </dsp:nvSpPr>
      <dsp:spPr>
        <a:xfrm>
          <a:off x="6456058" y="1280750"/>
          <a:ext cx="350739" cy="410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6456058" y="1362810"/>
        <a:ext cx="245517" cy="246178"/>
      </dsp:txXfrm>
    </dsp:sp>
    <dsp:sp modelId="{09417CE5-D3E0-4658-872C-E35C98B0DA28}">
      <dsp:nvSpPr>
        <dsp:cNvPr id="0" name=""/>
        <dsp:cNvSpPr/>
      </dsp:nvSpPr>
      <dsp:spPr>
        <a:xfrm>
          <a:off x="6952386"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New Materials</a:t>
          </a:r>
          <a:endParaRPr lang="en-US" sz="2000" b="1" kern="1200" dirty="0"/>
        </a:p>
      </dsp:txBody>
      <dsp:txXfrm>
        <a:off x="6981460" y="1018645"/>
        <a:ext cx="1596281" cy="934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98A5B-CA62-410C-9FC8-F0244246E90C}">
      <dsp:nvSpPr>
        <dsp:cNvPr id="0" name=""/>
        <dsp:cNvSpPr/>
      </dsp:nvSpPr>
      <dsp:spPr>
        <a:xfrm>
          <a:off x="3783"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Modeling</a:t>
          </a:r>
          <a:endParaRPr lang="en-US" sz="2000" b="1" kern="1200" dirty="0"/>
        </a:p>
      </dsp:txBody>
      <dsp:txXfrm>
        <a:off x="32857" y="1018645"/>
        <a:ext cx="1596281" cy="934509"/>
      </dsp:txXfrm>
    </dsp:sp>
    <dsp:sp modelId="{851AB9C1-BD95-4DD3-AAA6-06DD5F23FA41}">
      <dsp:nvSpPr>
        <dsp:cNvPr id="0" name=""/>
        <dsp:cNvSpPr/>
      </dsp:nvSpPr>
      <dsp:spPr>
        <a:xfrm>
          <a:off x="1823656" y="1280750"/>
          <a:ext cx="350739" cy="410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p>
      </dsp:txBody>
      <dsp:txXfrm>
        <a:off x="1823656" y="1362810"/>
        <a:ext cx="245517" cy="246178"/>
      </dsp:txXfrm>
    </dsp:sp>
    <dsp:sp modelId="{CA703E70-CD06-4EAC-9736-E799BF1C8929}">
      <dsp:nvSpPr>
        <dsp:cNvPr id="0" name=""/>
        <dsp:cNvSpPr/>
      </dsp:nvSpPr>
      <dsp:spPr>
        <a:xfrm>
          <a:off x="2319984"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High-Throughput</a:t>
          </a:r>
          <a:endParaRPr lang="en-US" sz="2000" b="1" kern="1200" dirty="0"/>
        </a:p>
      </dsp:txBody>
      <dsp:txXfrm>
        <a:off x="2349058" y="1018645"/>
        <a:ext cx="1596281" cy="934509"/>
      </dsp:txXfrm>
    </dsp:sp>
    <dsp:sp modelId="{14D3B3AE-B65C-42AA-890E-45289580FDC4}">
      <dsp:nvSpPr>
        <dsp:cNvPr id="0" name=""/>
        <dsp:cNvSpPr/>
      </dsp:nvSpPr>
      <dsp:spPr>
        <a:xfrm>
          <a:off x="4139857" y="1280750"/>
          <a:ext cx="350739" cy="410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p>
      </dsp:txBody>
      <dsp:txXfrm>
        <a:off x="4139857" y="1362810"/>
        <a:ext cx="245517" cy="246178"/>
      </dsp:txXfrm>
    </dsp:sp>
    <dsp:sp modelId="{7D867319-B3F4-4205-B125-FC3D59BD75BD}">
      <dsp:nvSpPr>
        <dsp:cNvPr id="0" name=""/>
        <dsp:cNvSpPr/>
      </dsp:nvSpPr>
      <dsp:spPr>
        <a:xfrm>
          <a:off x="4636185"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Big Data</a:t>
          </a:r>
          <a:endParaRPr lang="en-US" sz="2000" b="1" kern="1200" dirty="0"/>
        </a:p>
      </dsp:txBody>
      <dsp:txXfrm>
        <a:off x="4665259" y="1018645"/>
        <a:ext cx="1596281" cy="934509"/>
      </dsp:txXfrm>
    </dsp:sp>
    <dsp:sp modelId="{C0390414-2598-4784-985E-91142C77EBB6}">
      <dsp:nvSpPr>
        <dsp:cNvPr id="0" name=""/>
        <dsp:cNvSpPr/>
      </dsp:nvSpPr>
      <dsp:spPr>
        <a:xfrm>
          <a:off x="6456058" y="1280750"/>
          <a:ext cx="350739" cy="410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6456058" y="1362810"/>
        <a:ext cx="245517" cy="246178"/>
      </dsp:txXfrm>
    </dsp:sp>
    <dsp:sp modelId="{09417CE5-D3E0-4658-872C-E35C98B0DA28}">
      <dsp:nvSpPr>
        <dsp:cNvPr id="0" name=""/>
        <dsp:cNvSpPr/>
      </dsp:nvSpPr>
      <dsp:spPr>
        <a:xfrm>
          <a:off x="6952386"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New Materials</a:t>
          </a:r>
          <a:endParaRPr lang="en-US" sz="2000" b="1" kern="1200" dirty="0"/>
        </a:p>
      </dsp:txBody>
      <dsp:txXfrm>
        <a:off x="6981460" y="1018645"/>
        <a:ext cx="1596281" cy="934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98A5B-CA62-410C-9FC8-F0244246E90C}">
      <dsp:nvSpPr>
        <dsp:cNvPr id="0" name=""/>
        <dsp:cNvSpPr/>
      </dsp:nvSpPr>
      <dsp:spPr>
        <a:xfrm>
          <a:off x="3783"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Modeling</a:t>
          </a:r>
          <a:endParaRPr lang="en-US" sz="2000" b="1" kern="1200" dirty="0"/>
        </a:p>
      </dsp:txBody>
      <dsp:txXfrm>
        <a:off x="32857" y="1018645"/>
        <a:ext cx="1596281" cy="934509"/>
      </dsp:txXfrm>
    </dsp:sp>
    <dsp:sp modelId="{851AB9C1-BD95-4DD3-AAA6-06DD5F23FA41}">
      <dsp:nvSpPr>
        <dsp:cNvPr id="0" name=""/>
        <dsp:cNvSpPr/>
      </dsp:nvSpPr>
      <dsp:spPr>
        <a:xfrm>
          <a:off x="1823656" y="1280750"/>
          <a:ext cx="350739" cy="410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p>
      </dsp:txBody>
      <dsp:txXfrm>
        <a:off x="1823656" y="1362810"/>
        <a:ext cx="245517" cy="246178"/>
      </dsp:txXfrm>
    </dsp:sp>
    <dsp:sp modelId="{CA703E70-CD06-4EAC-9736-E799BF1C8929}">
      <dsp:nvSpPr>
        <dsp:cNvPr id="0" name=""/>
        <dsp:cNvSpPr/>
      </dsp:nvSpPr>
      <dsp:spPr>
        <a:xfrm>
          <a:off x="2319984"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High-Throughput</a:t>
          </a:r>
          <a:endParaRPr lang="en-US" sz="2000" b="1" kern="1200" dirty="0"/>
        </a:p>
      </dsp:txBody>
      <dsp:txXfrm>
        <a:off x="2349058" y="1018645"/>
        <a:ext cx="1596281" cy="934509"/>
      </dsp:txXfrm>
    </dsp:sp>
    <dsp:sp modelId="{14D3B3AE-B65C-42AA-890E-45289580FDC4}">
      <dsp:nvSpPr>
        <dsp:cNvPr id="0" name=""/>
        <dsp:cNvSpPr/>
      </dsp:nvSpPr>
      <dsp:spPr>
        <a:xfrm>
          <a:off x="4139857" y="1280750"/>
          <a:ext cx="350739" cy="410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b="1" kern="1200"/>
        </a:p>
      </dsp:txBody>
      <dsp:txXfrm>
        <a:off x="4139857" y="1362810"/>
        <a:ext cx="245517" cy="246178"/>
      </dsp:txXfrm>
    </dsp:sp>
    <dsp:sp modelId="{7D867319-B3F4-4205-B125-FC3D59BD75BD}">
      <dsp:nvSpPr>
        <dsp:cNvPr id="0" name=""/>
        <dsp:cNvSpPr/>
      </dsp:nvSpPr>
      <dsp:spPr>
        <a:xfrm>
          <a:off x="4636185"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Big Data</a:t>
          </a:r>
          <a:endParaRPr lang="en-US" sz="2000" b="1" kern="1200" dirty="0"/>
        </a:p>
      </dsp:txBody>
      <dsp:txXfrm>
        <a:off x="4665259" y="1018645"/>
        <a:ext cx="1596281" cy="934509"/>
      </dsp:txXfrm>
    </dsp:sp>
    <dsp:sp modelId="{C0390414-2598-4784-985E-91142C77EBB6}">
      <dsp:nvSpPr>
        <dsp:cNvPr id="0" name=""/>
        <dsp:cNvSpPr/>
      </dsp:nvSpPr>
      <dsp:spPr>
        <a:xfrm>
          <a:off x="6456058" y="1280750"/>
          <a:ext cx="350739" cy="4102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6456058" y="1362810"/>
        <a:ext cx="245517" cy="246178"/>
      </dsp:txXfrm>
    </dsp:sp>
    <dsp:sp modelId="{09417CE5-D3E0-4658-872C-E35C98B0DA28}">
      <dsp:nvSpPr>
        <dsp:cNvPr id="0" name=""/>
        <dsp:cNvSpPr/>
      </dsp:nvSpPr>
      <dsp:spPr>
        <a:xfrm>
          <a:off x="6952386" y="989571"/>
          <a:ext cx="1654429" cy="992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New Materials</a:t>
          </a:r>
          <a:endParaRPr lang="en-US" sz="2000" b="1" kern="1200" dirty="0"/>
        </a:p>
      </dsp:txBody>
      <dsp:txXfrm>
        <a:off x="6981460" y="1018645"/>
        <a:ext cx="1596281" cy="9345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779A9A-7E1E-4C07-8B62-F98C2E7B2546}">
      <dsp:nvSpPr>
        <dsp:cNvPr id="0" name=""/>
        <dsp:cNvSpPr/>
      </dsp:nvSpPr>
      <dsp:spPr>
        <a:xfrm>
          <a:off x="4339763" y="2619876"/>
          <a:ext cx="562888" cy="91440"/>
        </a:xfrm>
        <a:custGeom>
          <a:avLst/>
          <a:gdLst/>
          <a:ahLst/>
          <a:cxnLst/>
          <a:rect l="0" t="0" r="0" b="0"/>
          <a:pathLst>
            <a:path>
              <a:moveTo>
                <a:pt x="0" y="45720"/>
              </a:moveTo>
              <a:lnTo>
                <a:pt x="56288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p>
      </dsp:txBody>
      <dsp:txXfrm>
        <a:off x="4607135" y="2651524"/>
        <a:ext cx="28144" cy="28144"/>
      </dsp:txXfrm>
    </dsp:sp>
    <dsp:sp modelId="{01B5EA3D-9B2D-4316-A31D-D7103CD457C2}">
      <dsp:nvSpPr>
        <dsp:cNvPr id="0" name=""/>
        <dsp:cNvSpPr/>
      </dsp:nvSpPr>
      <dsp:spPr>
        <a:xfrm>
          <a:off x="962434" y="2258056"/>
          <a:ext cx="562888" cy="407540"/>
        </a:xfrm>
        <a:custGeom>
          <a:avLst/>
          <a:gdLst/>
          <a:ahLst/>
          <a:cxnLst/>
          <a:rect l="0" t="0" r="0" b="0"/>
          <a:pathLst>
            <a:path>
              <a:moveTo>
                <a:pt x="0" y="0"/>
              </a:moveTo>
              <a:lnTo>
                <a:pt x="281444" y="0"/>
              </a:lnTo>
              <a:lnTo>
                <a:pt x="281444" y="407540"/>
              </a:lnTo>
              <a:lnTo>
                <a:pt x="562888" y="4075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p>
      </dsp:txBody>
      <dsp:txXfrm>
        <a:off x="1226505" y="2444452"/>
        <a:ext cx="34746" cy="34746"/>
      </dsp:txXfrm>
    </dsp:sp>
    <dsp:sp modelId="{F43EF7BE-0D59-4492-B115-DA17E21D27CE}">
      <dsp:nvSpPr>
        <dsp:cNvPr id="0" name=""/>
        <dsp:cNvSpPr/>
      </dsp:nvSpPr>
      <dsp:spPr>
        <a:xfrm>
          <a:off x="4339763" y="1676047"/>
          <a:ext cx="562888" cy="91440"/>
        </a:xfrm>
        <a:custGeom>
          <a:avLst/>
          <a:gdLst/>
          <a:ahLst/>
          <a:cxnLst/>
          <a:rect l="0" t="0" r="0" b="0"/>
          <a:pathLst>
            <a:path>
              <a:moveTo>
                <a:pt x="0" y="45720"/>
              </a:moveTo>
              <a:lnTo>
                <a:pt x="562888"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p>
      </dsp:txBody>
      <dsp:txXfrm>
        <a:off x="4607135" y="1707695"/>
        <a:ext cx="28144" cy="28144"/>
      </dsp:txXfrm>
    </dsp:sp>
    <dsp:sp modelId="{E4876718-2BD1-40F5-9708-289BD307F915}">
      <dsp:nvSpPr>
        <dsp:cNvPr id="0" name=""/>
        <dsp:cNvSpPr/>
      </dsp:nvSpPr>
      <dsp:spPr>
        <a:xfrm>
          <a:off x="962434" y="1721767"/>
          <a:ext cx="562888" cy="536288"/>
        </a:xfrm>
        <a:custGeom>
          <a:avLst/>
          <a:gdLst/>
          <a:ahLst/>
          <a:cxnLst/>
          <a:rect l="0" t="0" r="0" b="0"/>
          <a:pathLst>
            <a:path>
              <a:moveTo>
                <a:pt x="0" y="536288"/>
              </a:moveTo>
              <a:lnTo>
                <a:pt x="281444" y="536288"/>
              </a:lnTo>
              <a:lnTo>
                <a:pt x="281444" y="0"/>
              </a:lnTo>
              <a:lnTo>
                <a:pt x="56288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en-US" sz="2000" kern="1200"/>
        </a:p>
      </dsp:txBody>
      <dsp:txXfrm>
        <a:off x="1224442" y="1970475"/>
        <a:ext cx="38873" cy="38873"/>
      </dsp:txXfrm>
    </dsp:sp>
    <dsp:sp modelId="{BAB67A59-2C1F-4DC1-988C-29798068DDC2}">
      <dsp:nvSpPr>
        <dsp:cNvPr id="0" name=""/>
        <dsp:cNvSpPr/>
      </dsp:nvSpPr>
      <dsp:spPr>
        <a:xfrm rot="16200000">
          <a:off x="-240351" y="1982292"/>
          <a:ext cx="1854044" cy="55152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RI calculation</a:t>
          </a:r>
          <a:endParaRPr lang="en-US" sz="2000" kern="1200" dirty="0"/>
        </a:p>
      </dsp:txBody>
      <dsp:txXfrm>
        <a:off x="-240351" y="1982292"/>
        <a:ext cx="1854044" cy="551527"/>
      </dsp:txXfrm>
    </dsp:sp>
    <dsp:sp modelId="{4A7BC303-7BE4-4B4F-B05A-1A88C0027074}">
      <dsp:nvSpPr>
        <dsp:cNvPr id="0" name=""/>
        <dsp:cNvSpPr/>
      </dsp:nvSpPr>
      <dsp:spPr>
        <a:xfrm>
          <a:off x="1525322" y="1421484"/>
          <a:ext cx="2814440" cy="6005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polarizability</a:t>
          </a:r>
          <a:endParaRPr lang="en-US" sz="1800" kern="1200" dirty="0"/>
        </a:p>
      </dsp:txBody>
      <dsp:txXfrm>
        <a:off x="1525322" y="1421484"/>
        <a:ext cx="2814440" cy="600565"/>
      </dsp:txXfrm>
    </dsp:sp>
    <dsp:sp modelId="{282DEA47-60AE-42D2-9AC6-CB02DDFB3E8A}">
      <dsp:nvSpPr>
        <dsp:cNvPr id="0" name=""/>
        <dsp:cNvSpPr/>
      </dsp:nvSpPr>
      <dsp:spPr>
        <a:xfrm>
          <a:off x="4902651" y="1421484"/>
          <a:ext cx="2814440" cy="6005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from </a:t>
          </a:r>
          <a:r>
            <a:rPr lang="en-US" sz="1800" i="1" kern="1200" dirty="0" smtClean="0"/>
            <a:t>first-principles</a:t>
          </a:r>
          <a:r>
            <a:rPr lang="en-US" sz="1800" kern="1200" dirty="0" smtClean="0"/>
            <a:t> calculations</a:t>
          </a:r>
          <a:endParaRPr lang="en-US" sz="1800" kern="1200" dirty="0"/>
        </a:p>
      </dsp:txBody>
      <dsp:txXfrm>
        <a:off x="4902651" y="1421484"/>
        <a:ext cx="2814440" cy="600565"/>
      </dsp:txXfrm>
    </dsp:sp>
    <dsp:sp modelId="{A9FB524A-D3EB-4288-984F-D4883C57F51A}">
      <dsp:nvSpPr>
        <dsp:cNvPr id="0" name=""/>
        <dsp:cNvSpPr/>
      </dsp:nvSpPr>
      <dsp:spPr>
        <a:xfrm>
          <a:off x="1525322" y="2236565"/>
          <a:ext cx="2814440" cy="8580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number density </a:t>
          </a:r>
          <a:br>
            <a:rPr lang="en-US" sz="1800" kern="1200" dirty="0" smtClean="0"/>
          </a:br>
          <a:r>
            <a:rPr lang="en-US" sz="1800" kern="1200" dirty="0" smtClean="0"/>
            <a:t>(volume &amp; </a:t>
          </a:r>
          <a:br>
            <a:rPr lang="en-US" sz="1800" kern="1200" dirty="0" smtClean="0"/>
          </a:br>
          <a:r>
            <a:rPr lang="en-US" sz="1800" kern="1200" dirty="0" smtClean="0"/>
            <a:t>packing fraction)</a:t>
          </a:r>
          <a:endParaRPr lang="en-US" sz="1800" kern="1200" dirty="0"/>
        </a:p>
      </dsp:txBody>
      <dsp:txXfrm>
        <a:off x="1525322" y="2236565"/>
        <a:ext cx="2814440" cy="858061"/>
      </dsp:txXfrm>
    </dsp:sp>
    <dsp:sp modelId="{A673BB72-1F2D-4EFF-8730-02F13946A53E}">
      <dsp:nvSpPr>
        <dsp:cNvPr id="0" name=""/>
        <dsp:cNvSpPr/>
      </dsp:nvSpPr>
      <dsp:spPr>
        <a:xfrm>
          <a:off x="4902651" y="2236565"/>
          <a:ext cx="2814440" cy="85806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volume from van der Waals method</a:t>
          </a:r>
          <a:endParaRPr lang="en-US" sz="1800" kern="1200" dirty="0"/>
        </a:p>
      </dsp:txBody>
      <dsp:txXfrm>
        <a:off x="4902651" y="2236565"/>
        <a:ext cx="2814440" cy="8580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91CEE-5B49-48A6-8083-B8FB0E3B24A6}">
      <dsp:nvSpPr>
        <dsp:cNvPr id="0" name=""/>
        <dsp:cNvSpPr/>
      </dsp:nvSpPr>
      <dsp:spPr>
        <a:xfrm>
          <a:off x="2886509" y="1147690"/>
          <a:ext cx="85290" cy="85289"/>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7D3123-D660-42A4-B93D-62184FF93BD9}">
      <dsp:nvSpPr>
        <dsp:cNvPr id="0" name=""/>
        <dsp:cNvSpPr/>
      </dsp:nvSpPr>
      <dsp:spPr>
        <a:xfrm>
          <a:off x="2730192" y="1147690"/>
          <a:ext cx="85290" cy="85289"/>
        </a:xfrm>
        <a:prstGeom prst="ellipse">
          <a:avLst/>
        </a:prstGeom>
        <a:solidFill>
          <a:schemeClr val="accent2">
            <a:hueOff val="141864"/>
            <a:satOff val="-177"/>
            <a:lumOff val="42"/>
            <a:alphaOff val="0"/>
          </a:schemeClr>
        </a:solidFill>
        <a:ln w="25400" cap="flat" cmpd="sng" algn="ctr">
          <a:solidFill>
            <a:schemeClr val="accent2">
              <a:hueOff val="141864"/>
              <a:satOff val="-177"/>
              <a:lumOff val="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BC3808-9013-47C8-BDF1-34FF19DE786E}">
      <dsp:nvSpPr>
        <dsp:cNvPr id="0" name=""/>
        <dsp:cNvSpPr/>
      </dsp:nvSpPr>
      <dsp:spPr>
        <a:xfrm>
          <a:off x="2573875" y="1147690"/>
          <a:ext cx="85290" cy="85289"/>
        </a:xfrm>
        <a:prstGeom prst="ellipse">
          <a:avLst/>
        </a:prstGeom>
        <a:solidFill>
          <a:schemeClr val="accent2">
            <a:hueOff val="283728"/>
            <a:satOff val="-354"/>
            <a:lumOff val="83"/>
            <a:alphaOff val="0"/>
          </a:schemeClr>
        </a:solidFill>
        <a:ln w="25400" cap="flat" cmpd="sng" algn="ctr">
          <a:solidFill>
            <a:schemeClr val="accent2">
              <a:hueOff val="283728"/>
              <a:satOff val="-354"/>
              <a:lumOff val="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562C43-D60A-4069-BCC3-5114B4D50351}">
      <dsp:nvSpPr>
        <dsp:cNvPr id="0" name=""/>
        <dsp:cNvSpPr/>
      </dsp:nvSpPr>
      <dsp:spPr>
        <a:xfrm>
          <a:off x="2417856" y="1147690"/>
          <a:ext cx="85290" cy="85289"/>
        </a:xfrm>
        <a:prstGeom prst="ellipse">
          <a:avLst/>
        </a:prstGeom>
        <a:solidFill>
          <a:schemeClr val="accent2">
            <a:hueOff val="425593"/>
            <a:satOff val="-531"/>
            <a:lumOff val="125"/>
            <a:alphaOff val="0"/>
          </a:schemeClr>
        </a:solidFill>
        <a:ln w="25400" cap="flat" cmpd="sng" algn="ctr">
          <a:solidFill>
            <a:schemeClr val="accent2">
              <a:hueOff val="425593"/>
              <a:satOff val="-531"/>
              <a:lumOff val="1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94AAC0-0771-470F-888A-015B1B808355}">
      <dsp:nvSpPr>
        <dsp:cNvPr id="0" name=""/>
        <dsp:cNvSpPr/>
      </dsp:nvSpPr>
      <dsp:spPr>
        <a:xfrm>
          <a:off x="2261539" y="1147690"/>
          <a:ext cx="85290" cy="85289"/>
        </a:xfrm>
        <a:prstGeom prst="ellipse">
          <a:avLst/>
        </a:prstGeom>
        <a:solidFill>
          <a:schemeClr val="accent2">
            <a:hueOff val="567457"/>
            <a:satOff val="-708"/>
            <a:lumOff val="166"/>
            <a:alphaOff val="0"/>
          </a:schemeClr>
        </a:solidFill>
        <a:ln w="25400" cap="flat" cmpd="sng" algn="ctr">
          <a:solidFill>
            <a:schemeClr val="accent2">
              <a:hueOff val="567457"/>
              <a:satOff val="-708"/>
              <a:lumOff val="16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86D187-71A6-4169-B2F3-27C2DAA94B64}">
      <dsp:nvSpPr>
        <dsp:cNvPr id="0" name=""/>
        <dsp:cNvSpPr/>
      </dsp:nvSpPr>
      <dsp:spPr>
        <a:xfrm>
          <a:off x="2019932" y="1105046"/>
          <a:ext cx="170581" cy="170718"/>
        </a:xfrm>
        <a:prstGeom prst="ellipse">
          <a:avLst/>
        </a:prstGeom>
        <a:solidFill>
          <a:schemeClr val="accent2">
            <a:hueOff val="709321"/>
            <a:satOff val="-885"/>
            <a:lumOff val="208"/>
            <a:alphaOff val="0"/>
          </a:schemeClr>
        </a:solidFill>
        <a:ln w="25400" cap="flat" cmpd="sng" algn="ctr">
          <a:solidFill>
            <a:schemeClr val="accent2">
              <a:hueOff val="709321"/>
              <a:satOff val="-885"/>
              <a:lumOff val="20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73FDD5-4759-4421-A201-71E71E541049}">
      <dsp:nvSpPr>
        <dsp:cNvPr id="0" name=""/>
        <dsp:cNvSpPr/>
      </dsp:nvSpPr>
      <dsp:spPr>
        <a:xfrm>
          <a:off x="2747429" y="971501"/>
          <a:ext cx="85290" cy="85289"/>
        </a:xfrm>
        <a:prstGeom prst="ellipse">
          <a:avLst/>
        </a:prstGeom>
        <a:solidFill>
          <a:schemeClr val="accent2">
            <a:hueOff val="851185"/>
            <a:satOff val="-1062"/>
            <a:lumOff val="250"/>
            <a:alphaOff val="0"/>
          </a:schemeClr>
        </a:solidFill>
        <a:ln w="25400" cap="flat" cmpd="sng" algn="ctr">
          <a:solidFill>
            <a:schemeClr val="accent2">
              <a:hueOff val="851185"/>
              <a:satOff val="-1062"/>
              <a:lumOff val="25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8B1CB-6D17-4C99-B363-C68FD6C94A1B}">
      <dsp:nvSpPr>
        <dsp:cNvPr id="0" name=""/>
        <dsp:cNvSpPr/>
      </dsp:nvSpPr>
      <dsp:spPr>
        <a:xfrm>
          <a:off x="2747429" y="1325143"/>
          <a:ext cx="85290" cy="85289"/>
        </a:xfrm>
        <a:prstGeom prst="ellipse">
          <a:avLst/>
        </a:prstGeom>
        <a:solidFill>
          <a:schemeClr val="accent2">
            <a:hueOff val="993050"/>
            <a:satOff val="-1239"/>
            <a:lumOff val="291"/>
            <a:alphaOff val="0"/>
          </a:schemeClr>
        </a:solidFill>
        <a:ln w="25400" cap="flat" cmpd="sng" algn="ctr">
          <a:solidFill>
            <a:schemeClr val="accent2">
              <a:hueOff val="993050"/>
              <a:satOff val="-1239"/>
              <a:lumOff val="29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A4DCB8-55DE-497A-AFB7-83262387B1B3}">
      <dsp:nvSpPr>
        <dsp:cNvPr id="0" name=""/>
        <dsp:cNvSpPr/>
      </dsp:nvSpPr>
      <dsp:spPr>
        <a:xfrm>
          <a:off x="2823507" y="1048093"/>
          <a:ext cx="85290" cy="85289"/>
        </a:xfrm>
        <a:prstGeom prst="ellipse">
          <a:avLst/>
        </a:prstGeom>
        <a:solidFill>
          <a:schemeClr val="accent2">
            <a:hueOff val="1134914"/>
            <a:satOff val="-1416"/>
            <a:lumOff val="333"/>
            <a:alphaOff val="0"/>
          </a:schemeClr>
        </a:solidFill>
        <a:ln w="25400" cap="flat" cmpd="sng" algn="ctr">
          <a:solidFill>
            <a:schemeClr val="accent2">
              <a:hueOff val="1134914"/>
              <a:satOff val="-1416"/>
              <a:lumOff val="33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47507-B9BF-4332-9AF0-916C736FFD04}">
      <dsp:nvSpPr>
        <dsp:cNvPr id="0" name=""/>
        <dsp:cNvSpPr/>
      </dsp:nvSpPr>
      <dsp:spPr>
        <a:xfrm>
          <a:off x="2828559" y="1248971"/>
          <a:ext cx="85290" cy="85289"/>
        </a:xfrm>
        <a:prstGeom prst="ellipse">
          <a:avLst/>
        </a:prstGeom>
        <a:solidFill>
          <a:schemeClr val="accent2">
            <a:hueOff val="1276778"/>
            <a:satOff val="-1592"/>
            <a:lumOff val="374"/>
            <a:alphaOff val="0"/>
          </a:schemeClr>
        </a:solidFill>
        <a:ln w="25400" cap="flat" cmpd="sng" algn="ctr">
          <a:solidFill>
            <a:schemeClr val="accent2">
              <a:hueOff val="1276778"/>
              <a:satOff val="-1592"/>
              <a:lumOff val="3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CE22E-45F7-4CF5-A9A9-E1FECC0FC471}">
      <dsp:nvSpPr>
        <dsp:cNvPr id="0" name=""/>
        <dsp:cNvSpPr/>
      </dsp:nvSpPr>
      <dsp:spPr>
        <a:xfrm>
          <a:off x="1085598" y="758558"/>
          <a:ext cx="863605" cy="863694"/>
        </a:xfrm>
        <a:prstGeom prst="ellipse">
          <a:avLst/>
        </a:prstGeom>
        <a:solidFill>
          <a:schemeClr val="accent2">
            <a:hueOff val="1418642"/>
            <a:satOff val="-1769"/>
            <a:lumOff val="416"/>
            <a:alphaOff val="0"/>
          </a:schemeClr>
        </a:solidFill>
        <a:ln w="25400" cap="flat" cmpd="sng" algn="ctr">
          <a:solidFill>
            <a:schemeClr val="accent2">
              <a:hueOff val="1418642"/>
              <a:satOff val="-1769"/>
              <a:lumOff val="41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Decoder</a:t>
          </a:r>
          <a:endParaRPr lang="en-US" sz="1300" kern="1200" dirty="0"/>
        </a:p>
      </dsp:txBody>
      <dsp:txXfrm>
        <a:off x="1212070" y="885043"/>
        <a:ext cx="610661" cy="610724"/>
      </dsp:txXfrm>
    </dsp:sp>
    <dsp:sp modelId="{9B0E4058-5B40-4AD2-9959-FDAC813D0AB2}">
      <dsp:nvSpPr>
        <dsp:cNvPr id="0" name=""/>
        <dsp:cNvSpPr/>
      </dsp:nvSpPr>
      <dsp:spPr>
        <a:xfrm>
          <a:off x="1021110" y="684771"/>
          <a:ext cx="170581" cy="170718"/>
        </a:xfrm>
        <a:prstGeom prst="ellipse">
          <a:avLst/>
        </a:prstGeom>
        <a:solidFill>
          <a:schemeClr val="accent2">
            <a:hueOff val="1560506"/>
            <a:satOff val="-1946"/>
            <a:lumOff val="458"/>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718149-A4D5-4D0B-A123-286EEDFA9394}">
      <dsp:nvSpPr>
        <dsp:cNvPr id="0" name=""/>
        <dsp:cNvSpPr/>
      </dsp:nvSpPr>
      <dsp:spPr>
        <a:xfrm>
          <a:off x="911748" y="594712"/>
          <a:ext cx="85290" cy="85289"/>
        </a:xfrm>
        <a:prstGeom prst="ellipse">
          <a:avLst/>
        </a:prstGeom>
        <a:solidFill>
          <a:schemeClr val="accent2">
            <a:hueOff val="1702371"/>
            <a:satOff val="-2123"/>
            <a:lumOff val="499"/>
            <a:alphaOff val="0"/>
          </a:schemeClr>
        </a:solidFill>
        <a:ln w="25400" cap="flat" cmpd="sng" algn="ctr">
          <a:solidFill>
            <a:schemeClr val="accent2">
              <a:hueOff val="1702371"/>
              <a:satOff val="-2123"/>
              <a:lumOff val="49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27208B-D6CC-4AB5-BD72-3BF13538158D}">
      <dsp:nvSpPr>
        <dsp:cNvPr id="0" name=""/>
        <dsp:cNvSpPr/>
      </dsp:nvSpPr>
      <dsp:spPr>
        <a:xfrm>
          <a:off x="729576" y="594712"/>
          <a:ext cx="85290" cy="85289"/>
        </a:xfrm>
        <a:prstGeom prst="ellipse">
          <a:avLst/>
        </a:prstGeom>
        <a:solidFill>
          <a:schemeClr val="accent2">
            <a:hueOff val="1844235"/>
            <a:satOff val="-2300"/>
            <a:lumOff val="541"/>
            <a:alphaOff val="0"/>
          </a:schemeClr>
        </a:solidFill>
        <a:ln w="25400" cap="flat" cmpd="sng" algn="ctr">
          <a:solidFill>
            <a:schemeClr val="accent2">
              <a:hueOff val="1844235"/>
              <a:satOff val="-2300"/>
              <a:lumOff val="54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C9A1CF-AC20-4B6E-A6DB-F20CF62ED422}">
      <dsp:nvSpPr>
        <dsp:cNvPr id="0" name=""/>
        <dsp:cNvSpPr/>
      </dsp:nvSpPr>
      <dsp:spPr>
        <a:xfrm>
          <a:off x="547405" y="594712"/>
          <a:ext cx="85290" cy="85289"/>
        </a:xfrm>
        <a:prstGeom prst="ellipse">
          <a:avLst/>
        </a:prstGeom>
        <a:solidFill>
          <a:schemeClr val="accent2">
            <a:hueOff val="1986099"/>
            <a:satOff val="-2477"/>
            <a:lumOff val="582"/>
            <a:alphaOff val="0"/>
          </a:schemeClr>
        </a:solidFill>
        <a:ln w="25400" cap="flat" cmpd="sng" algn="ctr">
          <a:solidFill>
            <a:schemeClr val="accent2">
              <a:hueOff val="1986099"/>
              <a:satOff val="-2477"/>
              <a:lumOff val="58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D9C732-30F4-4B3F-8259-2016317DC4A7}">
      <dsp:nvSpPr>
        <dsp:cNvPr id="0" name=""/>
        <dsp:cNvSpPr/>
      </dsp:nvSpPr>
      <dsp:spPr>
        <a:xfrm>
          <a:off x="365234" y="594712"/>
          <a:ext cx="85290" cy="85289"/>
        </a:xfrm>
        <a:prstGeom prst="ellipse">
          <a:avLst/>
        </a:prstGeom>
        <a:solidFill>
          <a:schemeClr val="accent2">
            <a:hueOff val="2127963"/>
            <a:satOff val="-2654"/>
            <a:lumOff val="624"/>
            <a:alphaOff val="0"/>
          </a:schemeClr>
        </a:solidFill>
        <a:ln w="25400" cap="flat" cmpd="sng" algn="ctr">
          <a:solidFill>
            <a:schemeClr val="accent2">
              <a:hueOff val="2127963"/>
              <a:satOff val="-2654"/>
              <a:lumOff val="6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606AD2-BBF8-4C6B-A942-7725837B8664}">
      <dsp:nvSpPr>
        <dsp:cNvPr id="0" name=""/>
        <dsp:cNvSpPr/>
      </dsp:nvSpPr>
      <dsp:spPr>
        <a:xfrm>
          <a:off x="182765" y="594712"/>
          <a:ext cx="85290" cy="85289"/>
        </a:xfrm>
        <a:prstGeom prst="ellipse">
          <a:avLst/>
        </a:prstGeom>
        <a:solidFill>
          <a:schemeClr val="accent2">
            <a:hueOff val="2269827"/>
            <a:satOff val="-2831"/>
            <a:lumOff val="666"/>
            <a:alphaOff val="0"/>
          </a:schemeClr>
        </a:solidFill>
        <a:ln w="25400" cap="flat" cmpd="sng" algn="ctr">
          <a:solidFill>
            <a:schemeClr val="accent2">
              <a:hueOff val="2269827"/>
              <a:satOff val="-2831"/>
              <a:lumOff val="66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E833B4-2271-465C-8559-59752F0401EC}">
      <dsp:nvSpPr>
        <dsp:cNvPr id="0" name=""/>
        <dsp:cNvSpPr/>
      </dsp:nvSpPr>
      <dsp:spPr>
        <a:xfrm>
          <a:off x="594" y="594712"/>
          <a:ext cx="85290" cy="85289"/>
        </a:xfrm>
        <a:prstGeom prst="ellipse">
          <a:avLst/>
        </a:prstGeom>
        <a:solidFill>
          <a:schemeClr val="accent2">
            <a:hueOff val="2411692"/>
            <a:satOff val="-3008"/>
            <a:lumOff val="707"/>
            <a:alphaOff val="0"/>
          </a:schemeClr>
        </a:solidFill>
        <a:ln w="25400" cap="flat" cmpd="sng" algn="ctr">
          <a:solidFill>
            <a:schemeClr val="accent2">
              <a:hueOff val="2411692"/>
              <a:satOff val="-3008"/>
              <a:lumOff val="7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E1832-BA47-43E0-B415-D5486F24F503}">
      <dsp:nvSpPr>
        <dsp:cNvPr id="0" name=""/>
        <dsp:cNvSpPr/>
      </dsp:nvSpPr>
      <dsp:spPr>
        <a:xfrm>
          <a:off x="0" y="374616"/>
          <a:ext cx="999713" cy="219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577850">
            <a:lnSpc>
              <a:spcPct val="90000"/>
            </a:lnSpc>
            <a:spcBef>
              <a:spcPct val="0"/>
            </a:spcBef>
            <a:spcAft>
              <a:spcPct val="35000"/>
            </a:spcAft>
          </a:pPr>
          <a:r>
            <a:rPr lang="en-US" sz="1300" kern="1200" dirty="0" smtClean="0"/>
            <a:t>Property 1</a:t>
          </a:r>
          <a:endParaRPr lang="en-US" sz="1300" kern="1200" dirty="0"/>
        </a:p>
      </dsp:txBody>
      <dsp:txXfrm>
        <a:off x="0" y="374616"/>
        <a:ext cx="999713" cy="219395"/>
      </dsp:txXfrm>
    </dsp:sp>
    <dsp:sp modelId="{EEB9E4B4-3FC9-489E-A62C-D940F5007217}">
      <dsp:nvSpPr>
        <dsp:cNvPr id="0" name=""/>
        <dsp:cNvSpPr/>
      </dsp:nvSpPr>
      <dsp:spPr>
        <a:xfrm>
          <a:off x="843991" y="1105046"/>
          <a:ext cx="170581" cy="170718"/>
        </a:xfrm>
        <a:prstGeom prst="ellipse">
          <a:avLst/>
        </a:prstGeom>
        <a:solidFill>
          <a:schemeClr val="accent2">
            <a:hueOff val="2837284"/>
            <a:satOff val="-3539"/>
            <a:lumOff val="832"/>
            <a:alphaOff val="0"/>
          </a:schemeClr>
        </a:solidFill>
        <a:ln w="25400" cap="flat" cmpd="sng" algn="ctr">
          <a:solidFill>
            <a:schemeClr val="accent2">
              <a:hueOff val="2837284"/>
              <a:satOff val="-3539"/>
              <a:lumOff val="83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541929-8AB7-4533-ABFA-B000F1D1C862}">
      <dsp:nvSpPr>
        <dsp:cNvPr id="0" name=""/>
        <dsp:cNvSpPr/>
      </dsp:nvSpPr>
      <dsp:spPr>
        <a:xfrm>
          <a:off x="675192" y="1147690"/>
          <a:ext cx="85290" cy="85289"/>
        </a:xfrm>
        <a:prstGeom prst="ellipse">
          <a:avLst/>
        </a:prstGeom>
        <a:solidFill>
          <a:schemeClr val="accent2">
            <a:hueOff val="2979148"/>
            <a:satOff val="-3716"/>
            <a:lumOff val="874"/>
            <a:alphaOff val="0"/>
          </a:schemeClr>
        </a:solidFill>
        <a:ln w="25400" cap="flat" cmpd="sng" algn="ctr">
          <a:solidFill>
            <a:schemeClr val="accent2">
              <a:hueOff val="2979148"/>
              <a:satOff val="-3716"/>
              <a:lumOff val="87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B335DA-3433-4571-BBCB-B6422667C5EC}">
      <dsp:nvSpPr>
        <dsp:cNvPr id="0" name=""/>
        <dsp:cNvSpPr/>
      </dsp:nvSpPr>
      <dsp:spPr>
        <a:xfrm>
          <a:off x="506691" y="1147690"/>
          <a:ext cx="85290" cy="85289"/>
        </a:xfrm>
        <a:prstGeom prst="ellipse">
          <a:avLst/>
        </a:prstGeom>
        <a:solidFill>
          <a:schemeClr val="accent2">
            <a:hueOff val="3121013"/>
            <a:satOff val="-3893"/>
            <a:lumOff val="915"/>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55444D-1503-4614-9B0E-D20412A28C27}">
      <dsp:nvSpPr>
        <dsp:cNvPr id="0" name=""/>
        <dsp:cNvSpPr/>
      </dsp:nvSpPr>
      <dsp:spPr>
        <a:xfrm>
          <a:off x="337893" y="1147690"/>
          <a:ext cx="85290" cy="85289"/>
        </a:xfrm>
        <a:prstGeom prst="ellipse">
          <a:avLst/>
        </a:prstGeom>
        <a:solidFill>
          <a:schemeClr val="accent2">
            <a:hueOff val="3262877"/>
            <a:satOff val="-4070"/>
            <a:lumOff val="957"/>
            <a:alphaOff val="0"/>
          </a:schemeClr>
        </a:solidFill>
        <a:ln w="25400" cap="flat" cmpd="sng" algn="ctr">
          <a:solidFill>
            <a:schemeClr val="accent2">
              <a:hueOff val="3262877"/>
              <a:satOff val="-4070"/>
              <a:lumOff val="9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746494-DF13-425D-BB1C-FBF12A6A84A3}">
      <dsp:nvSpPr>
        <dsp:cNvPr id="0" name=""/>
        <dsp:cNvSpPr/>
      </dsp:nvSpPr>
      <dsp:spPr>
        <a:xfrm>
          <a:off x="169392" y="1147690"/>
          <a:ext cx="85290" cy="85289"/>
        </a:xfrm>
        <a:prstGeom prst="ellipse">
          <a:avLst/>
        </a:prstGeom>
        <a:solidFill>
          <a:schemeClr val="accent2">
            <a:hueOff val="3404741"/>
            <a:satOff val="-4247"/>
            <a:lumOff val="999"/>
            <a:alphaOff val="0"/>
          </a:schemeClr>
        </a:solidFill>
        <a:ln w="25400" cap="flat" cmpd="sng" algn="ctr">
          <a:solidFill>
            <a:schemeClr val="accent2">
              <a:hueOff val="3404741"/>
              <a:satOff val="-4247"/>
              <a:lumOff val="99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626D1D-E77A-4838-8BD8-4A2643463179}">
      <dsp:nvSpPr>
        <dsp:cNvPr id="0" name=""/>
        <dsp:cNvSpPr/>
      </dsp:nvSpPr>
      <dsp:spPr>
        <a:xfrm>
          <a:off x="594" y="1147690"/>
          <a:ext cx="85290" cy="85289"/>
        </a:xfrm>
        <a:prstGeom prst="ellipse">
          <a:avLst/>
        </a:prstGeom>
        <a:solidFill>
          <a:schemeClr val="accent2">
            <a:hueOff val="3546605"/>
            <a:satOff val="-4423"/>
            <a:lumOff val="1040"/>
            <a:alphaOff val="0"/>
          </a:schemeClr>
        </a:solidFill>
        <a:ln w="25400" cap="flat" cmpd="sng" algn="ctr">
          <a:solidFill>
            <a:schemeClr val="accent2">
              <a:hueOff val="3546605"/>
              <a:satOff val="-4423"/>
              <a:lumOff val="104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CE8651-F126-4639-8D59-65DDE35610F9}">
      <dsp:nvSpPr>
        <dsp:cNvPr id="0" name=""/>
        <dsp:cNvSpPr/>
      </dsp:nvSpPr>
      <dsp:spPr>
        <a:xfrm>
          <a:off x="0" y="929417"/>
          <a:ext cx="756025" cy="219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577850">
            <a:lnSpc>
              <a:spcPct val="90000"/>
            </a:lnSpc>
            <a:spcBef>
              <a:spcPct val="0"/>
            </a:spcBef>
            <a:spcAft>
              <a:spcPct val="35000"/>
            </a:spcAft>
          </a:pPr>
          <a:r>
            <a:rPr lang="en-US" sz="1300" kern="1200" dirty="0" smtClean="0"/>
            <a:t>Property 2</a:t>
          </a:r>
          <a:endParaRPr lang="en-US" sz="1300" kern="1200" dirty="0"/>
        </a:p>
      </dsp:txBody>
      <dsp:txXfrm>
        <a:off x="0" y="929417"/>
        <a:ext cx="756025" cy="219395"/>
      </dsp:txXfrm>
    </dsp:sp>
    <dsp:sp modelId="{48D5C0A8-8177-409A-97A0-0F8802F13168}">
      <dsp:nvSpPr>
        <dsp:cNvPr id="0" name=""/>
        <dsp:cNvSpPr/>
      </dsp:nvSpPr>
      <dsp:spPr>
        <a:xfrm>
          <a:off x="1021110" y="1518306"/>
          <a:ext cx="170581" cy="170718"/>
        </a:xfrm>
        <a:prstGeom prst="ellipse">
          <a:avLst/>
        </a:prstGeom>
        <a:solidFill>
          <a:schemeClr val="accent2">
            <a:hueOff val="3830334"/>
            <a:satOff val="-4777"/>
            <a:lumOff val="1123"/>
            <a:alphaOff val="0"/>
          </a:schemeClr>
        </a:solidFill>
        <a:ln w="25400" cap="flat" cmpd="sng" algn="ctr">
          <a:solidFill>
            <a:schemeClr val="accent2">
              <a:hueOff val="3830334"/>
              <a:satOff val="-4777"/>
              <a:lumOff val="11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42805B-D905-43BE-91A8-DFBB428159E0}">
      <dsp:nvSpPr>
        <dsp:cNvPr id="0" name=""/>
        <dsp:cNvSpPr/>
      </dsp:nvSpPr>
      <dsp:spPr>
        <a:xfrm>
          <a:off x="911748" y="1692111"/>
          <a:ext cx="85290" cy="85289"/>
        </a:xfrm>
        <a:prstGeom prst="ellipse">
          <a:avLst/>
        </a:prstGeom>
        <a:solidFill>
          <a:schemeClr val="accent2">
            <a:hueOff val="3972198"/>
            <a:satOff val="-4954"/>
            <a:lumOff val="1165"/>
            <a:alphaOff val="0"/>
          </a:schemeClr>
        </a:solidFill>
        <a:ln w="25400" cap="flat" cmpd="sng" algn="ctr">
          <a:solidFill>
            <a:schemeClr val="accent2">
              <a:hueOff val="3972198"/>
              <a:satOff val="-4954"/>
              <a:lumOff val="11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834E01-BB29-4E9E-9730-287F09D46A98}">
      <dsp:nvSpPr>
        <dsp:cNvPr id="0" name=""/>
        <dsp:cNvSpPr/>
      </dsp:nvSpPr>
      <dsp:spPr>
        <a:xfrm>
          <a:off x="729576" y="1692111"/>
          <a:ext cx="85290" cy="85289"/>
        </a:xfrm>
        <a:prstGeom prst="ellipse">
          <a:avLst/>
        </a:prstGeom>
        <a:solidFill>
          <a:schemeClr val="accent2">
            <a:hueOff val="4114062"/>
            <a:satOff val="-5131"/>
            <a:lumOff val="1207"/>
            <a:alphaOff val="0"/>
          </a:schemeClr>
        </a:solidFill>
        <a:ln w="25400" cap="flat" cmpd="sng" algn="ctr">
          <a:solidFill>
            <a:schemeClr val="accent2">
              <a:hueOff val="4114062"/>
              <a:satOff val="-5131"/>
              <a:lumOff val="12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04D2D8-21E7-457C-95A4-C11653F82BD1}">
      <dsp:nvSpPr>
        <dsp:cNvPr id="0" name=""/>
        <dsp:cNvSpPr/>
      </dsp:nvSpPr>
      <dsp:spPr>
        <a:xfrm>
          <a:off x="547405" y="1692111"/>
          <a:ext cx="85290" cy="85289"/>
        </a:xfrm>
        <a:prstGeom prst="ellipse">
          <a:avLst/>
        </a:prstGeom>
        <a:solidFill>
          <a:schemeClr val="accent2">
            <a:hueOff val="4255926"/>
            <a:satOff val="-5308"/>
            <a:lumOff val="1248"/>
            <a:alphaOff val="0"/>
          </a:schemeClr>
        </a:solidFill>
        <a:ln w="25400" cap="flat" cmpd="sng" algn="ctr">
          <a:solidFill>
            <a:schemeClr val="accent2">
              <a:hueOff val="4255926"/>
              <a:satOff val="-5308"/>
              <a:lumOff val="124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40B228-50BE-4084-B276-52C5E259EDAC}">
      <dsp:nvSpPr>
        <dsp:cNvPr id="0" name=""/>
        <dsp:cNvSpPr/>
      </dsp:nvSpPr>
      <dsp:spPr>
        <a:xfrm>
          <a:off x="365234" y="1692111"/>
          <a:ext cx="85290" cy="85289"/>
        </a:xfrm>
        <a:prstGeom prst="ellipse">
          <a:avLst/>
        </a:prstGeom>
        <a:solidFill>
          <a:schemeClr val="accent2">
            <a:hueOff val="4397791"/>
            <a:satOff val="-5485"/>
            <a:lumOff val="1290"/>
            <a:alphaOff val="0"/>
          </a:schemeClr>
        </a:solidFill>
        <a:ln w="25400" cap="flat" cmpd="sng" algn="ctr">
          <a:solidFill>
            <a:schemeClr val="accent2">
              <a:hueOff val="4397791"/>
              <a:satOff val="-5485"/>
              <a:lumOff val="129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756994-FA5B-4481-8CF6-42300C3DC718}">
      <dsp:nvSpPr>
        <dsp:cNvPr id="0" name=""/>
        <dsp:cNvSpPr/>
      </dsp:nvSpPr>
      <dsp:spPr>
        <a:xfrm>
          <a:off x="182765" y="1692111"/>
          <a:ext cx="85290" cy="85289"/>
        </a:xfrm>
        <a:prstGeom prst="ellipse">
          <a:avLst/>
        </a:prstGeom>
        <a:solidFill>
          <a:schemeClr val="accent2">
            <a:hueOff val="4539655"/>
            <a:satOff val="-5662"/>
            <a:lumOff val="1331"/>
            <a:alphaOff val="0"/>
          </a:schemeClr>
        </a:solidFill>
        <a:ln w="25400" cap="flat" cmpd="sng" algn="ctr">
          <a:solidFill>
            <a:schemeClr val="accent2">
              <a:hueOff val="4539655"/>
              <a:satOff val="-5662"/>
              <a:lumOff val="133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95C70-AEB0-43CD-B57E-98DA42CDC215}">
      <dsp:nvSpPr>
        <dsp:cNvPr id="0" name=""/>
        <dsp:cNvSpPr/>
      </dsp:nvSpPr>
      <dsp:spPr>
        <a:xfrm>
          <a:off x="594" y="1692111"/>
          <a:ext cx="85290" cy="85289"/>
        </a:xfrm>
        <a:prstGeom prst="ellipse">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522650-757F-44DA-ACDB-61C816A0B224}">
      <dsp:nvSpPr>
        <dsp:cNvPr id="0" name=""/>
        <dsp:cNvSpPr/>
      </dsp:nvSpPr>
      <dsp:spPr>
        <a:xfrm>
          <a:off x="0" y="1471874"/>
          <a:ext cx="999713" cy="219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577850">
            <a:lnSpc>
              <a:spcPct val="90000"/>
            </a:lnSpc>
            <a:spcBef>
              <a:spcPct val="0"/>
            </a:spcBef>
            <a:spcAft>
              <a:spcPct val="35000"/>
            </a:spcAft>
          </a:pPr>
          <a:r>
            <a:rPr lang="en-US" sz="1300" kern="1200" dirty="0" smtClean="0"/>
            <a:t>Property 3</a:t>
          </a:r>
          <a:endParaRPr lang="en-US" sz="1300" kern="1200" dirty="0"/>
        </a:p>
      </dsp:txBody>
      <dsp:txXfrm>
        <a:off x="0" y="1471874"/>
        <a:ext cx="999713" cy="2193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C634F2B2-3A7D-43A2-AF6B-C8DA5B3B0969}" type="datetimeFigureOut">
              <a:rPr lang="en-US" smtClean="0"/>
              <a:t>5/7/2018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2BAE050C-C680-46A5-B12A-6FDD9A7E3A4C}" type="slidenum">
              <a:rPr lang="en-US" smtClean="0"/>
              <a:t>‹#›</a:t>
            </a:fld>
            <a:endParaRPr lang="en-US"/>
          </a:p>
        </p:txBody>
      </p:sp>
    </p:spTree>
    <p:extLst>
      <p:ext uri="{BB962C8B-B14F-4D97-AF65-F5344CB8AC3E}">
        <p14:creationId xmlns:p14="http://schemas.microsoft.com/office/powerpoint/2010/main" val="24588569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B75DB559-0EE7-4F04-9E6F-46DEF3686E60}" type="datetimeFigureOut">
              <a:rPr lang="en-US" smtClean="0"/>
              <a:t>5/7/2018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F5D37F7-97F5-469E-9187-6121DF018D38}" type="slidenum">
              <a:rPr lang="en-US" smtClean="0"/>
              <a:t>‹#›</a:t>
            </a:fld>
            <a:endParaRPr lang="en-US"/>
          </a:p>
        </p:txBody>
      </p:sp>
    </p:spTree>
    <p:extLst>
      <p:ext uri="{BB962C8B-B14F-4D97-AF65-F5344CB8AC3E}">
        <p14:creationId xmlns:p14="http://schemas.microsoft.com/office/powerpoint/2010/main" val="3337458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Thank you for the kind introduction Prof. Hachmann. And, thank you all for coming taking the time attend my dissertation defense.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all know that the breakthrough in the fields of drug discovery, energy, sustainability is mostly by the discovery of new materials , compounds and processes. These days these discoveries is increasingly driven by the use of computational models and tools. </a:t>
            </a:r>
            <a:endParaRPr lang="en-US" dirty="0" smtClean="0"/>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F5D37F7-97F5-469E-9187-6121DF018D38}" type="slidenum">
              <a:rPr lang="en-US" smtClean="0"/>
              <a:t>1</a:t>
            </a:fld>
            <a:endParaRPr lang="en-US"/>
          </a:p>
        </p:txBody>
      </p:sp>
    </p:spTree>
    <p:extLst>
      <p:ext uri="{BB962C8B-B14F-4D97-AF65-F5344CB8AC3E}">
        <p14:creationId xmlns:p14="http://schemas.microsoft.com/office/powerpoint/2010/main" val="1880939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𝑟</m:t>
                        </m:r>
                      </m:sub>
                    </m:sSub>
                  </m:oMath>
                </a14:m>
                <a:r>
                  <a:rPr lang="en-US" sz="1600" dirty="0" smtClean="0">
                    <a:latin typeface="+mj-lt"/>
                  </a:rPr>
                  <a:t> =1 </a:t>
                </a:r>
              </a:p>
              <a:p>
                <a14:m>
                  <m:oMath xmlns:m="http://schemas.openxmlformats.org/officeDocument/2006/math">
                    <m:r>
                      <a:rPr lang="en-US" sz="1600" smtClean="0">
                        <a:latin typeface="Cambria Math" panose="02040503050406030204" pitchFamily="18" charset="0"/>
                      </a:rPr>
                      <m:t>𝜇</m:t>
                    </m:r>
                    <m:r>
                      <a:rPr lang="en-US" sz="1600" smtClean="0">
                        <a:latin typeface="Cambria Math" panose="02040503050406030204" pitchFamily="18" charset="0"/>
                      </a:rPr>
                      <m:t>−</m:t>
                    </m:r>
                  </m:oMath>
                </a14:m>
                <a:r>
                  <a:rPr lang="en-US" sz="1600" dirty="0" smtClean="0">
                    <a:latin typeface="+mj-lt"/>
                  </a:rPr>
                  <a:t> dipole moment,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𝜇</m:t>
                        </m:r>
                      </m:e>
                      <m:sub>
                        <m:r>
                          <a:rPr lang="en-US" sz="1600">
                            <a:latin typeface="Cambria Math" panose="02040503050406030204" pitchFamily="18" charset="0"/>
                          </a:rPr>
                          <m:t>0</m:t>
                        </m:r>
                      </m:sub>
                    </m:sSub>
                    <m:r>
                      <a:rPr lang="en-US" sz="1600">
                        <a:latin typeface="Cambria Math" panose="02040503050406030204" pitchFamily="18" charset="0"/>
                      </a:rPr>
                      <m:t>−</m:t>
                    </m:r>
                    <m:r>
                      <m:rPr>
                        <m:nor/>
                      </m:rPr>
                      <a:rPr lang="en-US" sz="1600" b="0" i="0" dirty="0" smtClean="0">
                        <a:latin typeface="+mj-lt"/>
                      </a:rPr>
                      <m:t>permanent</m:t>
                    </m:r>
                    <m:r>
                      <m:rPr>
                        <m:nor/>
                      </m:rPr>
                      <a:rPr lang="en-US" sz="1600" b="0" i="0" dirty="0" smtClean="0">
                        <a:latin typeface="+mj-lt"/>
                      </a:rPr>
                      <m:t> </m:t>
                    </m:r>
                    <m:r>
                      <m:rPr>
                        <m:nor/>
                      </m:rPr>
                      <a:rPr lang="en-US" sz="1600" b="0" i="0" dirty="0" smtClean="0">
                        <a:latin typeface="+mj-lt"/>
                      </a:rPr>
                      <m:t>dipole</m:t>
                    </m:r>
                    <m:r>
                      <m:rPr>
                        <m:nor/>
                      </m:rPr>
                      <a:rPr lang="en-US" sz="1600" dirty="0">
                        <a:latin typeface="+mj-lt"/>
                      </a:rPr>
                      <m:t> </m:t>
                    </m:r>
                    <m:r>
                      <m:rPr>
                        <m:nor/>
                      </m:rPr>
                      <a:rPr lang="en-US" sz="1600" dirty="0">
                        <a:latin typeface="+mj-lt"/>
                      </a:rPr>
                      <m:t>moment</m:t>
                    </m:r>
                  </m:oMath>
                </a14:m>
                <a:r>
                  <a:rPr lang="en-US" sz="1600" dirty="0" smtClean="0">
                    <a:latin typeface="+mj-lt"/>
                  </a:rPr>
                  <a:t>, </a:t>
                </a:r>
                <a14:m>
                  <m:oMath xmlns:m="http://schemas.openxmlformats.org/officeDocument/2006/math">
                    <m:r>
                      <a:rPr lang="en-US" sz="1600" i="1">
                        <a:latin typeface="Cambria Math" panose="02040503050406030204" pitchFamily="18" charset="0"/>
                      </a:rPr>
                      <m:t>𝐸</m:t>
                    </m:r>
                    <m:r>
                      <a:rPr lang="en-US" sz="1600">
                        <a:latin typeface="Cambria Math" panose="02040503050406030204" pitchFamily="18" charset="0"/>
                      </a:rPr>
                      <m:t>−</m:t>
                    </m:r>
                    <m:r>
                      <m:rPr>
                        <m:nor/>
                      </m:rPr>
                      <a:rPr lang="en-US" sz="1600" b="0" i="0" dirty="0" smtClean="0">
                        <a:latin typeface="+mj-lt"/>
                      </a:rPr>
                      <m:t>energy</m:t>
                    </m:r>
                  </m:oMath>
                </a14:m>
                <a:r>
                  <a:rPr lang="en-US" sz="1600" dirty="0" smtClean="0">
                    <a:latin typeface="+mj-lt"/>
                  </a:rPr>
                  <a:t>, </a:t>
                </a:r>
                <a14:m>
                  <m:oMath xmlns:m="http://schemas.openxmlformats.org/officeDocument/2006/math">
                    <m:r>
                      <a:rPr lang="en-US" sz="1600" i="1" smtClean="0">
                        <a:latin typeface="Cambria Math" panose="02040503050406030204" pitchFamily="18" charset="0"/>
                      </a:rPr>
                      <m:t>𝛼</m:t>
                    </m:r>
                    <m:r>
                      <a:rPr lang="en-US" sz="1600">
                        <a:latin typeface="Cambria Math" panose="02040503050406030204" pitchFamily="18" charset="0"/>
                      </a:rPr>
                      <m:t>−</m:t>
                    </m:r>
                    <m:r>
                      <m:rPr>
                        <m:nor/>
                      </m:rPr>
                      <a:rPr lang="en-US" sz="1600" b="0" i="0" dirty="0" smtClean="0">
                        <a:latin typeface="+mj-lt"/>
                      </a:rPr>
                      <m:t>polarizability</m:t>
                    </m:r>
                  </m:oMath>
                </a14:m>
                <a:r>
                  <a:rPr lang="en-US" sz="1600" dirty="0" smtClean="0">
                    <a:latin typeface="+mj-lt"/>
                  </a:rPr>
                  <a:t>, </a:t>
                </a:r>
                <a14:m>
                  <m:oMath xmlns:m="http://schemas.openxmlformats.org/officeDocument/2006/math">
                    <m:r>
                      <a:rPr lang="en-US" sz="1600" b="0" i="0" smtClean="0">
                        <a:latin typeface="Cambria Math" panose="02040503050406030204" pitchFamily="18" charset="0"/>
                      </a:rPr>
                      <m:t> </m:t>
                    </m:r>
                  </m:oMath>
                </a14:m>
                <a:r>
                  <a:rPr lang="en-US" sz="1600" b="0" i="0" dirty="0" smtClean="0">
                    <a:latin typeface="+mj-lt"/>
                  </a:rPr>
                  <a:t/>
                </a:r>
                <a:br>
                  <a:rPr lang="en-US" sz="1600" b="0" i="0" dirty="0" smtClean="0">
                    <a:latin typeface="+mj-lt"/>
                  </a:rPr>
                </a:br>
                <a14:m>
                  <m:oMath xmlns:m="http://schemas.openxmlformats.org/officeDocument/2006/math">
                    <m:r>
                      <a:rPr lang="en-US" sz="1600" i="1">
                        <a:latin typeface="Cambria Math" panose="02040503050406030204" pitchFamily="18" charset="0"/>
                      </a:rPr>
                      <m:t>𝑁</m:t>
                    </m:r>
                    <m:r>
                      <a:rPr lang="en-US" sz="1600" smtClean="0">
                        <a:latin typeface="Cambria Math" panose="02040503050406030204" pitchFamily="18" charset="0"/>
                      </a:rPr>
                      <m:t>−</m:t>
                    </m:r>
                    <m:r>
                      <m:rPr>
                        <m:nor/>
                      </m:rPr>
                      <a:rPr lang="en-US" sz="1600" b="0" i="0" dirty="0" smtClean="0">
                        <a:latin typeface="+mj-lt"/>
                      </a:rPr>
                      <m:t>number</m:t>
                    </m:r>
                    <m:r>
                      <m:rPr>
                        <m:nor/>
                      </m:rPr>
                      <a:rPr lang="en-US" sz="1600" b="0" i="0" dirty="0" smtClean="0">
                        <a:latin typeface="+mj-lt"/>
                      </a:rPr>
                      <m:t> </m:t>
                    </m:r>
                    <m:r>
                      <m:rPr>
                        <m:nor/>
                      </m:rPr>
                      <a:rPr lang="en-US" sz="1600" b="0" i="0" dirty="0" smtClean="0">
                        <a:latin typeface="+mj-lt"/>
                      </a:rPr>
                      <m:t>density</m:t>
                    </m:r>
                  </m:oMath>
                </a14:m>
                <a:r>
                  <a:rPr lang="en-US" sz="1600" dirty="0" smtClean="0">
                    <a:latin typeface="+mj-lt"/>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𝜖</m:t>
                        </m:r>
                      </m:e>
                      <m:sub>
                        <m:r>
                          <a:rPr lang="en-US" sz="1600">
                            <a:latin typeface="Cambria Math" panose="02040503050406030204" pitchFamily="18" charset="0"/>
                          </a:rPr>
                          <m:t>0</m:t>
                        </m:r>
                      </m:sub>
                    </m:sSub>
                    <m:r>
                      <a:rPr lang="en-US" sz="1600">
                        <a:latin typeface="Cambria Math" panose="02040503050406030204" pitchFamily="18" charset="0"/>
                      </a:rPr>
                      <m:t>−</m:t>
                    </m:r>
                    <m:r>
                      <m:rPr>
                        <m:nor/>
                      </m:rPr>
                      <a:rPr lang="en-US" sz="1600">
                        <a:latin typeface="+mj-lt"/>
                      </a:rPr>
                      <m:t>vacuum</m:t>
                    </m:r>
                    <m:r>
                      <m:rPr>
                        <m:nor/>
                      </m:rPr>
                      <a:rPr lang="en-US" sz="1600">
                        <a:latin typeface="+mj-lt"/>
                      </a:rPr>
                      <m:t> </m:t>
                    </m:r>
                    <m:r>
                      <m:rPr>
                        <m:nor/>
                      </m:rPr>
                      <a:rPr lang="en-US" sz="1600">
                        <a:latin typeface="+mj-lt"/>
                      </a:rPr>
                      <m:t>permittivity</m:t>
                    </m:r>
                    <m:r>
                      <m:rPr>
                        <m:nor/>
                      </m:rPr>
                      <a:rPr lang="en-US" sz="1600" b="0" i="0" smtClean="0">
                        <a:latin typeface="+mj-lt"/>
                      </a:rPr>
                      <m:t>, </m:t>
                    </m:r>
                    <m:r>
                      <a:rPr lang="en-US" sz="1600" i="1">
                        <a:latin typeface="Cambria Math" panose="02040503050406030204" pitchFamily="18" charset="0"/>
                      </a:rPr>
                      <m:t>𝜀</m:t>
                    </m:r>
                    <m:r>
                      <a:rPr lang="en-US" sz="1600">
                        <a:latin typeface="Cambria Math" panose="02040503050406030204" pitchFamily="18" charset="0"/>
                      </a:rPr>
                      <m:t>−</m:t>
                    </m:r>
                    <m:r>
                      <m:rPr>
                        <m:nor/>
                      </m:rPr>
                      <a:rPr lang="en-US" sz="1600" b="0" i="0" dirty="0" smtClean="0">
                        <a:latin typeface="+mj-lt"/>
                      </a:rPr>
                      <m:t>electric</m:t>
                    </m:r>
                    <m:r>
                      <m:rPr>
                        <m:nor/>
                      </m:rPr>
                      <a:rPr lang="en-US" sz="1600" b="0" i="0" dirty="0" smtClean="0">
                        <a:latin typeface="+mj-lt"/>
                      </a:rPr>
                      <m:t> </m:t>
                    </m:r>
                    <m:r>
                      <m:rPr>
                        <m:nor/>
                      </m:rPr>
                      <a:rPr lang="en-US" sz="1600" b="0" i="0" dirty="0" smtClean="0">
                        <a:latin typeface="+mj-lt"/>
                      </a:rPr>
                      <m:t>field</m:t>
                    </m:r>
                    <m:r>
                      <a:rPr lang="en-US" sz="1600" b="0" i="0" smtClean="0">
                        <a:latin typeface="Cambria Math" panose="02040503050406030204" pitchFamily="18" charset="0"/>
                      </a:rPr>
                      <m:t>, </m:t>
                    </m:r>
                  </m:oMath>
                </a14:m>
                <a:endParaRPr lang="en-US" sz="1600" b="0" i="0" dirty="0" smtClean="0">
                  <a:latin typeface="+mj-lt"/>
                </a:endParaRP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𝑟</m:t>
                        </m:r>
                      </m:sub>
                    </m:sSub>
                    <m:r>
                      <a:rPr lang="en-US" sz="1600">
                        <a:latin typeface="Cambria Math" panose="02040503050406030204" pitchFamily="18" charset="0"/>
                      </a:rPr>
                      <m:t>−</m:t>
                    </m:r>
                    <m:r>
                      <m:rPr>
                        <m:nor/>
                      </m:rPr>
                      <a:rPr lang="en-US" sz="1600" b="0" i="0" dirty="0" smtClean="0">
                        <a:latin typeface="+mj-lt"/>
                      </a:rPr>
                      <m:t>refractive</m:t>
                    </m:r>
                    <m:r>
                      <m:rPr>
                        <m:nor/>
                      </m:rPr>
                      <a:rPr lang="en-US" sz="1600" b="0" i="0" dirty="0" smtClean="0">
                        <a:latin typeface="+mj-lt"/>
                      </a:rPr>
                      <m:t> </m:t>
                    </m:r>
                    <m:r>
                      <m:rPr>
                        <m:nor/>
                      </m:rPr>
                      <a:rPr lang="en-US" sz="1600" b="0" i="0" dirty="0" smtClean="0">
                        <a:latin typeface="+mj-lt"/>
                      </a:rPr>
                      <m:t>index</m:t>
                    </m:r>
                  </m:oMath>
                </a14:m>
                <a:r>
                  <a:rPr lang="en-US" sz="1600" dirty="0" smtClean="0">
                    <a:latin typeface="+mj-lt"/>
                  </a:rPr>
                  <a:t>,</a:t>
                </a:r>
                <a:r>
                  <a:rPr lang="en-US" sz="1600" dirty="0">
                    <a:latin typeface="+mj-lt"/>
                  </a:rPr>
                  <a:t>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ρ</m:t>
                    </m:r>
                    <m:r>
                      <a:rPr lang="en-US" sz="1600" smtClean="0">
                        <a:latin typeface="Cambria Math" panose="02040503050406030204" pitchFamily="18" charset="0"/>
                      </a:rPr>
                      <m:t>−</m:t>
                    </m:r>
                    <m:r>
                      <m:rPr>
                        <m:nor/>
                      </m:rPr>
                      <a:rPr lang="en-US" sz="1600" b="0" i="0" dirty="0" smtClean="0">
                        <a:latin typeface="+mj-lt"/>
                      </a:rPr>
                      <m:t>density</m:t>
                    </m:r>
                  </m:oMath>
                </a14:m>
                <a:r>
                  <a:rPr lang="en-US" sz="1600" dirty="0" smtClean="0">
                    <a:latin typeface="+mj-lt"/>
                  </a:rPr>
                  <a:t>, </a:t>
                </a:r>
                <a14:m>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p</m:t>
                        </m:r>
                      </m:sub>
                    </m:sSub>
                  </m:oMath>
                </a14:m>
                <a:r>
                  <a:rPr lang="en-US" sz="1600" dirty="0" smtClean="0">
                    <a:latin typeface="+mj-lt"/>
                  </a:rPr>
                  <a:t> </a:t>
                </a:r>
                <a14:m>
                  <m:oMath xmlns:m="http://schemas.openxmlformats.org/officeDocument/2006/math">
                    <m:r>
                      <a:rPr lang="en-US" sz="1600">
                        <a:latin typeface="Cambria Math" panose="02040503050406030204" pitchFamily="18" charset="0"/>
                      </a:rPr>
                      <m:t>−</m:t>
                    </m:r>
                  </m:oMath>
                </a14:m>
                <a:r>
                  <a:rPr lang="en-US" sz="1600" dirty="0" smtClean="0">
                    <a:latin typeface="+mj-lt"/>
                  </a:rPr>
                  <a:t> packing fraction, </a:t>
                </a:r>
                <a14:m>
                  <m:oMath xmlns:m="http://schemas.openxmlformats.org/officeDocument/2006/math">
                    <m:r>
                      <a:rPr lang="en-US" sz="1600">
                        <a:latin typeface="Cambria Math" panose="02040503050406030204" pitchFamily="18" charset="0"/>
                      </a:rPr>
                      <m:t>𝑉</m:t>
                    </m:r>
                    <m:r>
                      <a:rPr lang="en-US" sz="1600">
                        <a:latin typeface="Cambria Math" panose="02040503050406030204" pitchFamily="18" charset="0"/>
                      </a:rPr>
                      <m:t>﷮</m:t>
                    </m:r>
                    <m:r>
                      <a:rPr lang="en-US" sz="1600" baseline="-25000">
                        <a:latin typeface="Cambria Math" panose="02040503050406030204" pitchFamily="18" charset="0"/>
                      </a:rPr>
                      <m:t>𝑣𝑑𝑤</m:t>
                    </m:r>
                    <m:r>
                      <a:rPr lang="en-US" sz="1600">
                        <a:latin typeface="Cambria Math" panose="02040503050406030204" pitchFamily="18" charset="0"/>
                      </a:rPr>
                      <m:t>−</m:t>
                    </m:r>
                  </m:oMath>
                </a14:m>
                <a:r>
                  <a:rPr lang="en-US" sz="1600" dirty="0">
                    <a:latin typeface="+mj-lt"/>
                  </a:rPr>
                  <a:t> </a:t>
                </a:r>
                <a:r>
                  <a:rPr lang="en-US" sz="1600" dirty="0" smtClean="0">
                    <a:latin typeface="+mj-lt"/>
                  </a:rPr>
                  <a:t>Van der Waals volume</a:t>
                </a:r>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10</a:t>
            </a:fld>
            <a:endParaRPr lang="en-US"/>
          </a:p>
        </p:txBody>
      </p:sp>
    </p:spTree>
    <p:extLst>
      <p:ext uri="{BB962C8B-B14F-4D97-AF65-F5344CB8AC3E}">
        <p14:creationId xmlns:p14="http://schemas.microsoft.com/office/powerpoint/2010/main" val="1044187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𝑟</m:t>
                        </m:r>
                      </m:sub>
                    </m:sSub>
                  </m:oMath>
                </a14:m>
                <a:r>
                  <a:rPr lang="en-US" sz="1600" dirty="0" smtClean="0">
                    <a:latin typeface="+mj-lt"/>
                  </a:rPr>
                  <a:t> =1 </a:t>
                </a:r>
              </a:p>
              <a:p>
                <a14:m>
                  <m:oMath xmlns:m="http://schemas.openxmlformats.org/officeDocument/2006/math">
                    <m:r>
                      <a:rPr lang="en-US" sz="1600" smtClean="0">
                        <a:latin typeface="Cambria Math" panose="02040503050406030204" pitchFamily="18" charset="0"/>
                      </a:rPr>
                      <m:t>𝜇</m:t>
                    </m:r>
                    <m:r>
                      <a:rPr lang="en-US" sz="1600" smtClean="0">
                        <a:latin typeface="Cambria Math" panose="02040503050406030204" pitchFamily="18" charset="0"/>
                      </a:rPr>
                      <m:t>−</m:t>
                    </m:r>
                  </m:oMath>
                </a14:m>
                <a:r>
                  <a:rPr lang="en-US" sz="1600" dirty="0" smtClean="0">
                    <a:latin typeface="+mj-lt"/>
                  </a:rPr>
                  <a:t> dipole moment,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𝜇</m:t>
                        </m:r>
                      </m:e>
                      <m:sub>
                        <m:r>
                          <a:rPr lang="en-US" sz="1600">
                            <a:latin typeface="Cambria Math" panose="02040503050406030204" pitchFamily="18" charset="0"/>
                          </a:rPr>
                          <m:t>0</m:t>
                        </m:r>
                      </m:sub>
                    </m:sSub>
                    <m:r>
                      <a:rPr lang="en-US" sz="1600">
                        <a:latin typeface="Cambria Math" panose="02040503050406030204" pitchFamily="18" charset="0"/>
                      </a:rPr>
                      <m:t>−</m:t>
                    </m:r>
                    <m:r>
                      <m:rPr>
                        <m:nor/>
                      </m:rPr>
                      <a:rPr lang="en-US" sz="1600" b="0" i="0" dirty="0" smtClean="0">
                        <a:latin typeface="+mj-lt"/>
                      </a:rPr>
                      <m:t>permanent</m:t>
                    </m:r>
                    <m:r>
                      <m:rPr>
                        <m:nor/>
                      </m:rPr>
                      <a:rPr lang="en-US" sz="1600" b="0" i="0" dirty="0" smtClean="0">
                        <a:latin typeface="+mj-lt"/>
                      </a:rPr>
                      <m:t> </m:t>
                    </m:r>
                    <m:r>
                      <m:rPr>
                        <m:nor/>
                      </m:rPr>
                      <a:rPr lang="en-US" sz="1600" b="0" i="0" dirty="0" smtClean="0">
                        <a:latin typeface="+mj-lt"/>
                      </a:rPr>
                      <m:t>dipole</m:t>
                    </m:r>
                    <m:r>
                      <m:rPr>
                        <m:nor/>
                      </m:rPr>
                      <a:rPr lang="en-US" sz="1600" dirty="0">
                        <a:latin typeface="+mj-lt"/>
                      </a:rPr>
                      <m:t> </m:t>
                    </m:r>
                    <m:r>
                      <m:rPr>
                        <m:nor/>
                      </m:rPr>
                      <a:rPr lang="en-US" sz="1600" dirty="0">
                        <a:latin typeface="+mj-lt"/>
                      </a:rPr>
                      <m:t>moment</m:t>
                    </m:r>
                  </m:oMath>
                </a14:m>
                <a:r>
                  <a:rPr lang="en-US" sz="1600" dirty="0" smtClean="0">
                    <a:latin typeface="+mj-lt"/>
                  </a:rPr>
                  <a:t>, </a:t>
                </a:r>
                <a14:m>
                  <m:oMath xmlns:m="http://schemas.openxmlformats.org/officeDocument/2006/math">
                    <m:r>
                      <a:rPr lang="en-US" sz="1600" i="1">
                        <a:latin typeface="Cambria Math" panose="02040503050406030204" pitchFamily="18" charset="0"/>
                      </a:rPr>
                      <m:t>𝐸</m:t>
                    </m:r>
                    <m:r>
                      <a:rPr lang="en-US" sz="1600">
                        <a:latin typeface="Cambria Math" panose="02040503050406030204" pitchFamily="18" charset="0"/>
                      </a:rPr>
                      <m:t>−</m:t>
                    </m:r>
                    <m:r>
                      <m:rPr>
                        <m:nor/>
                      </m:rPr>
                      <a:rPr lang="en-US" sz="1600" b="0" i="0" dirty="0" smtClean="0">
                        <a:latin typeface="+mj-lt"/>
                      </a:rPr>
                      <m:t>energy</m:t>
                    </m:r>
                  </m:oMath>
                </a14:m>
                <a:r>
                  <a:rPr lang="en-US" sz="1600" dirty="0" smtClean="0">
                    <a:latin typeface="+mj-lt"/>
                  </a:rPr>
                  <a:t>, </a:t>
                </a:r>
                <a14:m>
                  <m:oMath xmlns:m="http://schemas.openxmlformats.org/officeDocument/2006/math">
                    <m:r>
                      <a:rPr lang="en-US" sz="1600" i="1" smtClean="0">
                        <a:latin typeface="Cambria Math" panose="02040503050406030204" pitchFamily="18" charset="0"/>
                      </a:rPr>
                      <m:t>𝛼</m:t>
                    </m:r>
                    <m:r>
                      <a:rPr lang="en-US" sz="1600">
                        <a:latin typeface="Cambria Math" panose="02040503050406030204" pitchFamily="18" charset="0"/>
                      </a:rPr>
                      <m:t>−</m:t>
                    </m:r>
                    <m:r>
                      <m:rPr>
                        <m:nor/>
                      </m:rPr>
                      <a:rPr lang="en-US" sz="1600" b="0" i="0" dirty="0" smtClean="0">
                        <a:latin typeface="+mj-lt"/>
                      </a:rPr>
                      <m:t>polarizability</m:t>
                    </m:r>
                  </m:oMath>
                </a14:m>
                <a:r>
                  <a:rPr lang="en-US" sz="1600" dirty="0" smtClean="0">
                    <a:latin typeface="+mj-lt"/>
                  </a:rPr>
                  <a:t>, </a:t>
                </a:r>
                <a14:m>
                  <m:oMath xmlns:m="http://schemas.openxmlformats.org/officeDocument/2006/math">
                    <m:r>
                      <a:rPr lang="en-US" sz="1600" b="0" i="0" smtClean="0">
                        <a:latin typeface="Cambria Math" panose="02040503050406030204" pitchFamily="18" charset="0"/>
                      </a:rPr>
                      <m:t> </m:t>
                    </m:r>
                  </m:oMath>
                </a14:m>
                <a:r>
                  <a:rPr lang="en-US" sz="1600" b="0" i="0" dirty="0" smtClean="0">
                    <a:latin typeface="+mj-lt"/>
                  </a:rPr>
                  <a:t/>
                </a:r>
                <a:br>
                  <a:rPr lang="en-US" sz="1600" b="0" i="0" dirty="0" smtClean="0">
                    <a:latin typeface="+mj-lt"/>
                  </a:rPr>
                </a:br>
                <a14:m>
                  <m:oMath xmlns:m="http://schemas.openxmlformats.org/officeDocument/2006/math">
                    <m:r>
                      <a:rPr lang="en-US" sz="1600" i="1">
                        <a:latin typeface="Cambria Math" panose="02040503050406030204" pitchFamily="18" charset="0"/>
                      </a:rPr>
                      <m:t>𝑁</m:t>
                    </m:r>
                    <m:r>
                      <a:rPr lang="en-US" sz="1600" smtClean="0">
                        <a:latin typeface="Cambria Math" panose="02040503050406030204" pitchFamily="18" charset="0"/>
                      </a:rPr>
                      <m:t>−</m:t>
                    </m:r>
                    <m:r>
                      <m:rPr>
                        <m:nor/>
                      </m:rPr>
                      <a:rPr lang="en-US" sz="1600" b="0" i="0" dirty="0" smtClean="0">
                        <a:latin typeface="+mj-lt"/>
                      </a:rPr>
                      <m:t>number</m:t>
                    </m:r>
                    <m:r>
                      <m:rPr>
                        <m:nor/>
                      </m:rPr>
                      <a:rPr lang="en-US" sz="1600" b="0" i="0" dirty="0" smtClean="0">
                        <a:latin typeface="+mj-lt"/>
                      </a:rPr>
                      <m:t> </m:t>
                    </m:r>
                    <m:r>
                      <m:rPr>
                        <m:nor/>
                      </m:rPr>
                      <a:rPr lang="en-US" sz="1600" b="0" i="0" dirty="0" smtClean="0">
                        <a:latin typeface="+mj-lt"/>
                      </a:rPr>
                      <m:t>density</m:t>
                    </m:r>
                  </m:oMath>
                </a14:m>
                <a:r>
                  <a:rPr lang="en-US" sz="1600" dirty="0" smtClean="0">
                    <a:latin typeface="+mj-lt"/>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𝜖</m:t>
                        </m:r>
                      </m:e>
                      <m:sub>
                        <m:r>
                          <a:rPr lang="en-US" sz="1600">
                            <a:latin typeface="Cambria Math" panose="02040503050406030204" pitchFamily="18" charset="0"/>
                          </a:rPr>
                          <m:t>0</m:t>
                        </m:r>
                      </m:sub>
                    </m:sSub>
                    <m:r>
                      <a:rPr lang="en-US" sz="1600">
                        <a:latin typeface="Cambria Math" panose="02040503050406030204" pitchFamily="18" charset="0"/>
                      </a:rPr>
                      <m:t>−</m:t>
                    </m:r>
                    <m:r>
                      <m:rPr>
                        <m:nor/>
                      </m:rPr>
                      <a:rPr lang="en-US" sz="1600">
                        <a:latin typeface="+mj-lt"/>
                      </a:rPr>
                      <m:t>vacuum</m:t>
                    </m:r>
                    <m:r>
                      <m:rPr>
                        <m:nor/>
                      </m:rPr>
                      <a:rPr lang="en-US" sz="1600">
                        <a:latin typeface="+mj-lt"/>
                      </a:rPr>
                      <m:t> </m:t>
                    </m:r>
                    <m:r>
                      <m:rPr>
                        <m:nor/>
                      </m:rPr>
                      <a:rPr lang="en-US" sz="1600">
                        <a:latin typeface="+mj-lt"/>
                      </a:rPr>
                      <m:t>permittivity</m:t>
                    </m:r>
                    <m:r>
                      <m:rPr>
                        <m:nor/>
                      </m:rPr>
                      <a:rPr lang="en-US" sz="1600" b="0" i="0" smtClean="0">
                        <a:latin typeface="+mj-lt"/>
                      </a:rPr>
                      <m:t>, </m:t>
                    </m:r>
                    <m:r>
                      <a:rPr lang="en-US" sz="1600" i="1">
                        <a:latin typeface="Cambria Math" panose="02040503050406030204" pitchFamily="18" charset="0"/>
                      </a:rPr>
                      <m:t>𝜀</m:t>
                    </m:r>
                    <m:r>
                      <a:rPr lang="en-US" sz="1600">
                        <a:latin typeface="Cambria Math" panose="02040503050406030204" pitchFamily="18" charset="0"/>
                      </a:rPr>
                      <m:t>−</m:t>
                    </m:r>
                    <m:r>
                      <m:rPr>
                        <m:nor/>
                      </m:rPr>
                      <a:rPr lang="en-US" sz="1600" b="0" i="0" dirty="0" smtClean="0">
                        <a:latin typeface="+mj-lt"/>
                      </a:rPr>
                      <m:t>electric</m:t>
                    </m:r>
                    <m:r>
                      <m:rPr>
                        <m:nor/>
                      </m:rPr>
                      <a:rPr lang="en-US" sz="1600" b="0" i="0" dirty="0" smtClean="0">
                        <a:latin typeface="+mj-lt"/>
                      </a:rPr>
                      <m:t> </m:t>
                    </m:r>
                    <m:r>
                      <m:rPr>
                        <m:nor/>
                      </m:rPr>
                      <a:rPr lang="en-US" sz="1600" b="0" i="0" dirty="0" smtClean="0">
                        <a:latin typeface="+mj-lt"/>
                      </a:rPr>
                      <m:t>field</m:t>
                    </m:r>
                    <m:r>
                      <a:rPr lang="en-US" sz="1600" b="0" i="0" smtClean="0">
                        <a:latin typeface="Cambria Math" panose="02040503050406030204" pitchFamily="18" charset="0"/>
                      </a:rPr>
                      <m:t>, </m:t>
                    </m:r>
                  </m:oMath>
                </a14:m>
                <a:endParaRPr lang="en-US" sz="1600" b="0" i="0" dirty="0" smtClean="0">
                  <a:latin typeface="+mj-lt"/>
                </a:endParaRP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𝑟</m:t>
                        </m:r>
                      </m:sub>
                    </m:sSub>
                    <m:r>
                      <a:rPr lang="en-US" sz="1600">
                        <a:latin typeface="Cambria Math" panose="02040503050406030204" pitchFamily="18" charset="0"/>
                      </a:rPr>
                      <m:t>−</m:t>
                    </m:r>
                    <m:r>
                      <m:rPr>
                        <m:nor/>
                      </m:rPr>
                      <a:rPr lang="en-US" sz="1600" b="0" i="0" dirty="0" smtClean="0">
                        <a:latin typeface="+mj-lt"/>
                      </a:rPr>
                      <m:t>refractive</m:t>
                    </m:r>
                    <m:r>
                      <m:rPr>
                        <m:nor/>
                      </m:rPr>
                      <a:rPr lang="en-US" sz="1600" b="0" i="0" dirty="0" smtClean="0">
                        <a:latin typeface="+mj-lt"/>
                      </a:rPr>
                      <m:t> </m:t>
                    </m:r>
                    <m:r>
                      <m:rPr>
                        <m:nor/>
                      </m:rPr>
                      <a:rPr lang="en-US" sz="1600" b="0" i="0" dirty="0" smtClean="0">
                        <a:latin typeface="+mj-lt"/>
                      </a:rPr>
                      <m:t>index</m:t>
                    </m:r>
                  </m:oMath>
                </a14:m>
                <a:r>
                  <a:rPr lang="en-US" sz="1600" dirty="0" smtClean="0">
                    <a:latin typeface="+mj-lt"/>
                  </a:rPr>
                  <a:t>,</a:t>
                </a:r>
                <a:r>
                  <a:rPr lang="en-US" sz="1600" dirty="0">
                    <a:latin typeface="+mj-lt"/>
                  </a:rPr>
                  <a:t>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ρ</m:t>
                    </m:r>
                    <m:r>
                      <a:rPr lang="en-US" sz="1600" smtClean="0">
                        <a:latin typeface="Cambria Math" panose="02040503050406030204" pitchFamily="18" charset="0"/>
                      </a:rPr>
                      <m:t>−</m:t>
                    </m:r>
                    <m:r>
                      <m:rPr>
                        <m:nor/>
                      </m:rPr>
                      <a:rPr lang="en-US" sz="1600" b="0" i="0" dirty="0" smtClean="0">
                        <a:latin typeface="+mj-lt"/>
                      </a:rPr>
                      <m:t>density</m:t>
                    </m:r>
                  </m:oMath>
                </a14:m>
                <a:r>
                  <a:rPr lang="en-US" sz="1600" dirty="0" smtClean="0">
                    <a:latin typeface="+mj-lt"/>
                  </a:rPr>
                  <a:t>, </a:t>
                </a:r>
                <a14:m>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p</m:t>
                        </m:r>
                      </m:sub>
                    </m:sSub>
                  </m:oMath>
                </a14:m>
                <a:r>
                  <a:rPr lang="en-US" sz="1600" dirty="0" smtClean="0">
                    <a:latin typeface="+mj-lt"/>
                  </a:rPr>
                  <a:t> </a:t>
                </a:r>
                <a14:m>
                  <m:oMath xmlns:m="http://schemas.openxmlformats.org/officeDocument/2006/math">
                    <m:r>
                      <a:rPr lang="en-US" sz="1600">
                        <a:latin typeface="Cambria Math" panose="02040503050406030204" pitchFamily="18" charset="0"/>
                      </a:rPr>
                      <m:t>−</m:t>
                    </m:r>
                  </m:oMath>
                </a14:m>
                <a:r>
                  <a:rPr lang="en-US" sz="1600" dirty="0" smtClean="0">
                    <a:latin typeface="+mj-lt"/>
                  </a:rPr>
                  <a:t> packing fraction, </a:t>
                </a:r>
                <a14:m>
                  <m:oMath xmlns:m="http://schemas.openxmlformats.org/officeDocument/2006/math">
                    <m:r>
                      <a:rPr lang="en-US" sz="1600">
                        <a:latin typeface="Cambria Math" panose="02040503050406030204" pitchFamily="18" charset="0"/>
                      </a:rPr>
                      <m:t>𝑉</m:t>
                    </m:r>
                    <m:r>
                      <a:rPr lang="en-US" sz="1600">
                        <a:latin typeface="Cambria Math" panose="02040503050406030204" pitchFamily="18" charset="0"/>
                      </a:rPr>
                      <m:t>﷮</m:t>
                    </m:r>
                    <m:r>
                      <a:rPr lang="en-US" sz="1600" baseline="-25000">
                        <a:latin typeface="Cambria Math" panose="02040503050406030204" pitchFamily="18" charset="0"/>
                      </a:rPr>
                      <m:t>𝑣𝑑𝑤</m:t>
                    </m:r>
                    <m:r>
                      <a:rPr lang="en-US" sz="1600">
                        <a:latin typeface="Cambria Math" panose="02040503050406030204" pitchFamily="18" charset="0"/>
                      </a:rPr>
                      <m:t>−</m:t>
                    </m:r>
                  </m:oMath>
                </a14:m>
                <a:r>
                  <a:rPr lang="en-US" sz="1600" dirty="0">
                    <a:latin typeface="+mj-lt"/>
                  </a:rPr>
                  <a:t> </a:t>
                </a:r>
                <a:r>
                  <a:rPr lang="en-US" sz="1600" dirty="0" smtClean="0">
                    <a:latin typeface="+mj-lt"/>
                  </a:rPr>
                  <a:t>Van der Waals volume</a:t>
                </a:r>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11</a:t>
            </a:fld>
            <a:endParaRPr lang="en-US"/>
          </a:p>
        </p:txBody>
      </p:sp>
    </p:spTree>
    <p:extLst>
      <p:ext uri="{BB962C8B-B14F-4D97-AF65-F5344CB8AC3E}">
        <p14:creationId xmlns:p14="http://schemas.microsoft.com/office/powerpoint/2010/main" val="3384319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600" dirty="0">
                    <a:latin typeface="+mj-lt"/>
                  </a:rPr>
                  <a:t>Non-magnetic material </a:t>
                </a:r>
                <a:r>
                  <a:rPr lang="en-US" sz="1600" dirty="0">
                    <a:latin typeface="+mj-lt"/>
                    <a:sym typeface="Wingdings" panose="05000000000000000000" pitchFamily="2" charset="2"/>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𝑟</m:t>
                        </m:r>
                      </m:sub>
                    </m:sSub>
                  </m:oMath>
                </a14:m>
                <a:r>
                  <a:rPr lang="en-US" sz="1600" dirty="0">
                    <a:latin typeface="+mj-lt"/>
                  </a:rPr>
                  <a:t> =1 </a:t>
                </a:r>
              </a:p>
              <a:p>
                <a14:m>
                  <m:oMath xmlns:m="http://schemas.openxmlformats.org/officeDocument/2006/math">
                    <m:r>
                      <a:rPr lang="en-US" sz="1600">
                        <a:latin typeface="Cambria Math" panose="02040503050406030204" pitchFamily="18" charset="0"/>
                      </a:rPr>
                      <m:t>𝜇</m:t>
                    </m:r>
                    <m:r>
                      <a:rPr lang="en-US" sz="1600">
                        <a:latin typeface="Cambria Math" panose="02040503050406030204" pitchFamily="18" charset="0"/>
                      </a:rPr>
                      <m:t>−</m:t>
                    </m:r>
                  </m:oMath>
                </a14:m>
                <a:r>
                  <a:rPr lang="en-US" sz="1600" dirty="0">
                    <a:latin typeface="+mj-lt"/>
                  </a:rPr>
                  <a:t> dipole moment,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𝜇</m:t>
                        </m:r>
                      </m:e>
                      <m:sub>
                        <m:r>
                          <a:rPr lang="en-US" sz="1600">
                            <a:latin typeface="Cambria Math" panose="02040503050406030204" pitchFamily="18" charset="0"/>
                          </a:rPr>
                          <m:t>0</m:t>
                        </m:r>
                      </m:sub>
                    </m:sSub>
                    <m:r>
                      <a:rPr lang="en-US" sz="1600">
                        <a:latin typeface="Cambria Math" panose="02040503050406030204" pitchFamily="18" charset="0"/>
                      </a:rPr>
                      <m:t>−</m:t>
                    </m:r>
                    <m:r>
                      <m:rPr>
                        <m:nor/>
                      </m:rPr>
                      <a:rPr lang="en-US" sz="1600" dirty="0">
                        <a:latin typeface="+mj-lt"/>
                      </a:rPr>
                      <m:t>permanent</m:t>
                    </m:r>
                    <m:r>
                      <m:rPr>
                        <m:nor/>
                      </m:rPr>
                      <a:rPr lang="en-US" sz="1600" dirty="0">
                        <a:latin typeface="+mj-lt"/>
                      </a:rPr>
                      <m:t> </m:t>
                    </m:r>
                    <m:r>
                      <m:rPr>
                        <m:nor/>
                      </m:rPr>
                      <a:rPr lang="en-US" sz="1600" dirty="0">
                        <a:latin typeface="+mj-lt"/>
                      </a:rPr>
                      <m:t>dipole</m:t>
                    </m:r>
                    <m:r>
                      <m:rPr>
                        <m:nor/>
                      </m:rPr>
                      <a:rPr lang="en-US" sz="1600" dirty="0">
                        <a:latin typeface="+mj-lt"/>
                      </a:rPr>
                      <m:t> </m:t>
                    </m:r>
                    <m:r>
                      <m:rPr>
                        <m:nor/>
                      </m:rPr>
                      <a:rPr lang="en-US" sz="1600" dirty="0">
                        <a:latin typeface="+mj-lt"/>
                      </a:rPr>
                      <m:t>moment</m:t>
                    </m:r>
                  </m:oMath>
                </a14:m>
                <a:r>
                  <a:rPr lang="en-US" sz="1600" dirty="0">
                    <a:latin typeface="+mj-lt"/>
                  </a:rPr>
                  <a:t>, </a:t>
                </a:r>
                <a14:m>
                  <m:oMath xmlns:m="http://schemas.openxmlformats.org/officeDocument/2006/math">
                    <m:r>
                      <a:rPr lang="en-US" sz="1600" i="1">
                        <a:latin typeface="Cambria Math" panose="02040503050406030204" pitchFamily="18" charset="0"/>
                      </a:rPr>
                      <m:t>𝐸</m:t>
                    </m:r>
                    <m:r>
                      <a:rPr lang="en-US" sz="1600">
                        <a:latin typeface="Cambria Math" panose="02040503050406030204" pitchFamily="18" charset="0"/>
                      </a:rPr>
                      <m:t>−</m:t>
                    </m:r>
                    <m:r>
                      <m:rPr>
                        <m:nor/>
                      </m:rPr>
                      <a:rPr lang="en-US" sz="1600" dirty="0">
                        <a:latin typeface="+mj-lt"/>
                      </a:rPr>
                      <m:t>energy</m:t>
                    </m:r>
                  </m:oMath>
                </a14:m>
                <a:r>
                  <a:rPr lang="en-US" sz="1600" dirty="0">
                    <a:latin typeface="+mj-lt"/>
                  </a:rPr>
                  <a:t>, </a:t>
                </a:r>
                <a14:m>
                  <m:oMath xmlns:m="http://schemas.openxmlformats.org/officeDocument/2006/math">
                    <m:r>
                      <a:rPr lang="en-US" sz="1600" i="1">
                        <a:latin typeface="Cambria Math" panose="02040503050406030204" pitchFamily="18" charset="0"/>
                      </a:rPr>
                      <m:t>𝛼</m:t>
                    </m:r>
                    <m:r>
                      <a:rPr lang="en-US" sz="1600">
                        <a:latin typeface="Cambria Math" panose="02040503050406030204" pitchFamily="18" charset="0"/>
                      </a:rPr>
                      <m:t>−</m:t>
                    </m:r>
                    <m:r>
                      <m:rPr>
                        <m:nor/>
                      </m:rPr>
                      <a:rPr lang="en-US" sz="1600" dirty="0">
                        <a:latin typeface="+mj-lt"/>
                      </a:rPr>
                      <m:t>polarizability</m:t>
                    </m:r>
                  </m:oMath>
                </a14:m>
                <a:r>
                  <a:rPr lang="en-US" sz="1600" dirty="0">
                    <a:latin typeface="+mj-lt"/>
                  </a:rPr>
                  <a:t>, </a:t>
                </a:r>
                <a14:m>
                  <m:oMath xmlns:m="http://schemas.openxmlformats.org/officeDocument/2006/math">
                    <m:r>
                      <a:rPr lang="en-US" sz="1600">
                        <a:latin typeface="Cambria Math" panose="02040503050406030204" pitchFamily="18" charset="0"/>
                      </a:rPr>
                      <m:t> </m:t>
                    </m:r>
                  </m:oMath>
                </a14:m>
                <a:r>
                  <a:rPr lang="en-US" sz="1600" dirty="0">
                    <a:latin typeface="+mj-lt"/>
                  </a:rPr>
                  <a:t/>
                </a:r>
                <a:br>
                  <a:rPr lang="en-US" sz="1600" dirty="0">
                    <a:latin typeface="+mj-lt"/>
                  </a:rPr>
                </a:br>
                <a14:m>
                  <m:oMath xmlns:m="http://schemas.openxmlformats.org/officeDocument/2006/math">
                    <m:r>
                      <a:rPr lang="en-US" sz="1600" i="1">
                        <a:latin typeface="Cambria Math" panose="02040503050406030204" pitchFamily="18" charset="0"/>
                      </a:rPr>
                      <m:t>𝑁</m:t>
                    </m:r>
                    <m:r>
                      <a:rPr lang="en-US" sz="1600">
                        <a:latin typeface="Cambria Math" panose="02040503050406030204" pitchFamily="18" charset="0"/>
                      </a:rPr>
                      <m:t>−</m:t>
                    </m:r>
                    <m:r>
                      <m:rPr>
                        <m:nor/>
                      </m:rPr>
                      <a:rPr lang="en-US" sz="1600" dirty="0">
                        <a:latin typeface="+mj-lt"/>
                      </a:rPr>
                      <m:t>number</m:t>
                    </m:r>
                    <m:r>
                      <m:rPr>
                        <m:nor/>
                      </m:rPr>
                      <a:rPr lang="en-US" sz="1600" dirty="0">
                        <a:latin typeface="+mj-lt"/>
                      </a:rPr>
                      <m:t> </m:t>
                    </m:r>
                    <m:r>
                      <m:rPr>
                        <m:nor/>
                      </m:rPr>
                      <a:rPr lang="en-US" sz="1600" dirty="0">
                        <a:latin typeface="+mj-lt"/>
                      </a:rPr>
                      <m:t>density</m:t>
                    </m:r>
                  </m:oMath>
                </a14:m>
                <a:r>
                  <a:rPr lang="en-US" sz="1600" dirty="0">
                    <a:latin typeface="+mj-lt"/>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𝜖</m:t>
                        </m:r>
                      </m:e>
                      <m:sub>
                        <m:r>
                          <a:rPr lang="en-US" sz="1600">
                            <a:latin typeface="Cambria Math" panose="02040503050406030204" pitchFamily="18" charset="0"/>
                          </a:rPr>
                          <m:t>0</m:t>
                        </m:r>
                      </m:sub>
                    </m:sSub>
                    <m:r>
                      <a:rPr lang="en-US" sz="1600">
                        <a:latin typeface="Cambria Math" panose="02040503050406030204" pitchFamily="18" charset="0"/>
                      </a:rPr>
                      <m:t>−</m:t>
                    </m:r>
                    <m:r>
                      <m:rPr>
                        <m:nor/>
                      </m:rPr>
                      <a:rPr lang="en-US" sz="1600">
                        <a:latin typeface="+mj-lt"/>
                      </a:rPr>
                      <m:t>vacuum</m:t>
                    </m:r>
                    <m:r>
                      <m:rPr>
                        <m:nor/>
                      </m:rPr>
                      <a:rPr lang="en-US" sz="1600">
                        <a:latin typeface="+mj-lt"/>
                      </a:rPr>
                      <m:t> </m:t>
                    </m:r>
                    <m:r>
                      <m:rPr>
                        <m:nor/>
                      </m:rPr>
                      <a:rPr lang="en-US" sz="1600">
                        <a:latin typeface="+mj-lt"/>
                      </a:rPr>
                      <m:t>permittivity</m:t>
                    </m:r>
                    <m:r>
                      <m:rPr>
                        <m:nor/>
                      </m:rPr>
                      <a:rPr lang="en-US" sz="1600">
                        <a:latin typeface="+mj-lt"/>
                      </a:rPr>
                      <m:t>, </m:t>
                    </m:r>
                    <m:r>
                      <a:rPr lang="en-US" sz="1600" i="1">
                        <a:latin typeface="Cambria Math" panose="02040503050406030204" pitchFamily="18" charset="0"/>
                      </a:rPr>
                      <m:t>𝜀</m:t>
                    </m:r>
                    <m:r>
                      <a:rPr lang="en-US" sz="1600">
                        <a:latin typeface="Cambria Math" panose="02040503050406030204" pitchFamily="18" charset="0"/>
                      </a:rPr>
                      <m:t>−</m:t>
                    </m:r>
                    <m:r>
                      <m:rPr>
                        <m:nor/>
                      </m:rPr>
                      <a:rPr lang="en-US" sz="1600" dirty="0">
                        <a:latin typeface="+mj-lt"/>
                      </a:rPr>
                      <m:t>electric</m:t>
                    </m:r>
                    <m:r>
                      <m:rPr>
                        <m:nor/>
                      </m:rPr>
                      <a:rPr lang="en-US" sz="1600" dirty="0">
                        <a:latin typeface="+mj-lt"/>
                      </a:rPr>
                      <m:t> </m:t>
                    </m:r>
                    <m:r>
                      <m:rPr>
                        <m:nor/>
                      </m:rPr>
                      <a:rPr lang="en-US" sz="1600" dirty="0">
                        <a:latin typeface="+mj-lt"/>
                      </a:rPr>
                      <m:t>field</m:t>
                    </m:r>
                    <m:r>
                      <a:rPr lang="en-US" sz="1600">
                        <a:latin typeface="Cambria Math" panose="02040503050406030204" pitchFamily="18" charset="0"/>
                      </a:rPr>
                      <m:t>, </m:t>
                    </m:r>
                  </m:oMath>
                </a14:m>
                <a:endParaRPr lang="en-US" sz="1600" dirty="0">
                  <a:latin typeface="+mj-lt"/>
                </a:endParaRP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𝑟</m:t>
                        </m:r>
                      </m:sub>
                    </m:sSub>
                    <m:r>
                      <a:rPr lang="en-US" sz="1600">
                        <a:latin typeface="Cambria Math" panose="02040503050406030204" pitchFamily="18" charset="0"/>
                      </a:rPr>
                      <m:t>−</m:t>
                    </m:r>
                    <m:r>
                      <m:rPr>
                        <m:nor/>
                      </m:rPr>
                      <a:rPr lang="en-US" sz="1600" dirty="0">
                        <a:latin typeface="+mj-lt"/>
                      </a:rPr>
                      <m:t>refractive</m:t>
                    </m:r>
                    <m:r>
                      <m:rPr>
                        <m:nor/>
                      </m:rPr>
                      <a:rPr lang="en-US" sz="1600" dirty="0">
                        <a:latin typeface="+mj-lt"/>
                      </a:rPr>
                      <m:t> </m:t>
                    </m:r>
                    <m:r>
                      <m:rPr>
                        <m:nor/>
                      </m:rPr>
                      <a:rPr lang="en-US" sz="1600" dirty="0">
                        <a:latin typeface="+mj-lt"/>
                      </a:rPr>
                      <m:t>index</m:t>
                    </m:r>
                  </m:oMath>
                </a14:m>
                <a:r>
                  <a:rPr lang="en-US" sz="1600" dirty="0">
                    <a:latin typeface="+mj-lt"/>
                  </a:rPr>
                  <a:t>,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ρ</m:t>
                    </m:r>
                    <m:r>
                      <a:rPr lang="en-US" sz="1600">
                        <a:latin typeface="Cambria Math" panose="02040503050406030204" pitchFamily="18" charset="0"/>
                      </a:rPr>
                      <m:t>−</m:t>
                    </m:r>
                    <m:r>
                      <m:rPr>
                        <m:nor/>
                      </m:rPr>
                      <a:rPr lang="en-US" sz="1600" dirty="0">
                        <a:latin typeface="+mj-lt"/>
                      </a:rPr>
                      <m:t>density</m:t>
                    </m:r>
                  </m:oMath>
                </a14:m>
                <a:r>
                  <a:rPr lang="en-US" sz="1600" dirty="0">
                    <a:latin typeface="+mj-lt"/>
                  </a:rPr>
                  <a:t>, </a:t>
                </a:r>
                <a14:m>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p</m:t>
                        </m:r>
                      </m:sub>
                    </m:sSub>
                  </m:oMath>
                </a14:m>
                <a:r>
                  <a:rPr lang="en-US" sz="1600" dirty="0">
                    <a:latin typeface="+mj-lt"/>
                  </a:rPr>
                  <a:t> </a:t>
                </a:r>
                <a14:m>
                  <m:oMath xmlns:m="http://schemas.openxmlformats.org/officeDocument/2006/math">
                    <m:r>
                      <a:rPr lang="en-US" sz="1600">
                        <a:latin typeface="Cambria Math" panose="02040503050406030204" pitchFamily="18" charset="0"/>
                      </a:rPr>
                      <m:t>−</m:t>
                    </m:r>
                  </m:oMath>
                </a14:m>
                <a:r>
                  <a:rPr lang="en-US" sz="1600" dirty="0">
                    <a:latin typeface="+mj-lt"/>
                  </a:rPr>
                  <a:t> packing fraction, </a:t>
                </a:r>
                <a14:m>
                  <m:oMath xmlns:m="http://schemas.openxmlformats.org/officeDocument/2006/math">
                    <m:r>
                      <a:rPr lang="en-US" sz="1600">
                        <a:latin typeface="Cambria Math" panose="02040503050406030204" pitchFamily="18" charset="0"/>
                      </a:rPr>
                      <m:t>𝑉</m:t>
                    </m:r>
                    <m:r>
                      <a:rPr lang="en-US" sz="1600">
                        <a:latin typeface="Cambria Math" panose="02040503050406030204" pitchFamily="18" charset="0"/>
                      </a:rPr>
                      <m:t>﷮</m:t>
                    </m:r>
                    <m:r>
                      <a:rPr lang="en-US" sz="1600" baseline="-25000">
                        <a:latin typeface="Cambria Math" panose="02040503050406030204" pitchFamily="18" charset="0"/>
                      </a:rPr>
                      <m:t>𝑣𝑑𝑤</m:t>
                    </m:r>
                    <m:r>
                      <a:rPr lang="en-US" sz="1600">
                        <a:latin typeface="Cambria Math" panose="02040503050406030204" pitchFamily="18" charset="0"/>
                      </a:rPr>
                      <m:t>−</m:t>
                    </m:r>
                  </m:oMath>
                </a14:m>
                <a:r>
                  <a:rPr lang="en-US" sz="1600" dirty="0">
                    <a:latin typeface="+mj-lt"/>
                  </a:rPr>
                  <a:t> Van der Waals volume</a:t>
                </a: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12</a:t>
            </a:fld>
            <a:endParaRPr lang="en-US"/>
          </a:p>
        </p:txBody>
      </p:sp>
    </p:spTree>
    <p:extLst>
      <p:ext uri="{BB962C8B-B14F-4D97-AF65-F5344CB8AC3E}">
        <p14:creationId xmlns:p14="http://schemas.microsoft.com/office/powerpoint/2010/main" val="12465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13</a:t>
            </a:fld>
            <a:endParaRPr lang="en-US"/>
          </a:p>
        </p:txBody>
      </p:sp>
    </p:spTree>
    <p:extLst>
      <p:ext uri="{BB962C8B-B14F-4D97-AF65-F5344CB8AC3E}">
        <p14:creationId xmlns:p14="http://schemas.microsoft.com/office/powerpoint/2010/main" val="3663878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14</a:t>
            </a:fld>
            <a:endParaRPr lang="en-US"/>
          </a:p>
        </p:txBody>
      </p:sp>
    </p:spTree>
    <p:extLst>
      <p:ext uri="{BB962C8B-B14F-4D97-AF65-F5344CB8AC3E}">
        <p14:creationId xmlns:p14="http://schemas.microsoft.com/office/powerpoint/2010/main" val="2766134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15</a:t>
            </a:fld>
            <a:endParaRPr lang="en-US"/>
          </a:p>
        </p:txBody>
      </p:sp>
    </p:spTree>
    <p:extLst>
      <p:ext uri="{BB962C8B-B14F-4D97-AF65-F5344CB8AC3E}">
        <p14:creationId xmlns:p14="http://schemas.microsoft.com/office/powerpoint/2010/main" val="4146833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600" dirty="0">
                    <a:latin typeface="+mj-lt"/>
                  </a:rPr>
                  <a:t>Non-magnetic material </a:t>
                </a:r>
                <a:r>
                  <a:rPr lang="en-US" sz="1600" dirty="0">
                    <a:latin typeface="+mj-lt"/>
                    <a:sym typeface="Wingdings" panose="05000000000000000000" pitchFamily="2" charset="2"/>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𝜇</m:t>
                        </m:r>
                      </m:e>
                      <m:sub>
                        <m:r>
                          <a:rPr lang="en-US" sz="1600" i="1">
                            <a:latin typeface="Cambria Math" panose="02040503050406030204" pitchFamily="18" charset="0"/>
                          </a:rPr>
                          <m:t>𝑟</m:t>
                        </m:r>
                      </m:sub>
                    </m:sSub>
                  </m:oMath>
                </a14:m>
                <a:r>
                  <a:rPr lang="en-US" sz="1600" dirty="0">
                    <a:latin typeface="+mj-lt"/>
                  </a:rPr>
                  <a:t> =1 </a:t>
                </a:r>
              </a:p>
              <a:p>
                <a14:m>
                  <m:oMath xmlns:m="http://schemas.openxmlformats.org/officeDocument/2006/math">
                    <m:r>
                      <a:rPr lang="en-US" sz="1600">
                        <a:latin typeface="Cambria Math" panose="02040503050406030204" pitchFamily="18" charset="0"/>
                      </a:rPr>
                      <m:t>𝜇</m:t>
                    </m:r>
                    <m:r>
                      <a:rPr lang="en-US" sz="1600">
                        <a:latin typeface="Cambria Math" panose="02040503050406030204" pitchFamily="18" charset="0"/>
                      </a:rPr>
                      <m:t>−</m:t>
                    </m:r>
                  </m:oMath>
                </a14:m>
                <a:r>
                  <a:rPr lang="en-US" sz="1600" dirty="0">
                    <a:latin typeface="+mj-lt"/>
                  </a:rPr>
                  <a:t> dipole moment, </a:t>
                </a:r>
                <a14:m>
                  <m:oMath xmlns:m="http://schemas.openxmlformats.org/officeDocument/2006/math">
                    <m:sSub>
                      <m:sSubPr>
                        <m:ctrlPr>
                          <a:rPr lang="en-US" sz="1600" i="1">
                            <a:latin typeface="Cambria Math" panose="02040503050406030204" pitchFamily="18" charset="0"/>
                          </a:rPr>
                        </m:ctrlPr>
                      </m:sSubPr>
                      <m:e>
                        <m:r>
                          <a:rPr lang="en-US" sz="1600">
                            <a:latin typeface="Cambria Math" panose="02040503050406030204" pitchFamily="18" charset="0"/>
                          </a:rPr>
                          <m:t>𝜇</m:t>
                        </m:r>
                      </m:e>
                      <m:sub>
                        <m:r>
                          <a:rPr lang="en-US" sz="1600">
                            <a:latin typeface="Cambria Math" panose="02040503050406030204" pitchFamily="18" charset="0"/>
                          </a:rPr>
                          <m:t>0</m:t>
                        </m:r>
                      </m:sub>
                    </m:sSub>
                    <m:r>
                      <a:rPr lang="en-US" sz="1600">
                        <a:latin typeface="Cambria Math" panose="02040503050406030204" pitchFamily="18" charset="0"/>
                      </a:rPr>
                      <m:t>−</m:t>
                    </m:r>
                    <m:r>
                      <m:rPr>
                        <m:nor/>
                      </m:rPr>
                      <a:rPr lang="en-US" sz="1600" dirty="0">
                        <a:latin typeface="+mj-lt"/>
                      </a:rPr>
                      <m:t>permanent</m:t>
                    </m:r>
                    <m:r>
                      <m:rPr>
                        <m:nor/>
                      </m:rPr>
                      <a:rPr lang="en-US" sz="1600" dirty="0">
                        <a:latin typeface="+mj-lt"/>
                      </a:rPr>
                      <m:t> </m:t>
                    </m:r>
                    <m:r>
                      <m:rPr>
                        <m:nor/>
                      </m:rPr>
                      <a:rPr lang="en-US" sz="1600" dirty="0">
                        <a:latin typeface="+mj-lt"/>
                      </a:rPr>
                      <m:t>dipole</m:t>
                    </m:r>
                    <m:r>
                      <m:rPr>
                        <m:nor/>
                      </m:rPr>
                      <a:rPr lang="en-US" sz="1600" dirty="0">
                        <a:latin typeface="+mj-lt"/>
                      </a:rPr>
                      <m:t> </m:t>
                    </m:r>
                    <m:r>
                      <m:rPr>
                        <m:nor/>
                      </m:rPr>
                      <a:rPr lang="en-US" sz="1600" dirty="0">
                        <a:latin typeface="+mj-lt"/>
                      </a:rPr>
                      <m:t>moment</m:t>
                    </m:r>
                  </m:oMath>
                </a14:m>
                <a:r>
                  <a:rPr lang="en-US" sz="1600" dirty="0">
                    <a:latin typeface="+mj-lt"/>
                  </a:rPr>
                  <a:t>, </a:t>
                </a:r>
                <a14:m>
                  <m:oMath xmlns:m="http://schemas.openxmlformats.org/officeDocument/2006/math">
                    <m:r>
                      <a:rPr lang="en-US" sz="1600" i="1">
                        <a:latin typeface="Cambria Math" panose="02040503050406030204" pitchFamily="18" charset="0"/>
                      </a:rPr>
                      <m:t>𝐸</m:t>
                    </m:r>
                    <m:r>
                      <a:rPr lang="en-US" sz="1600">
                        <a:latin typeface="Cambria Math" panose="02040503050406030204" pitchFamily="18" charset="0"/>
                      </a:rPr>
                      <m:t>−</m:t>
                    </m:r>
                    <m:r>
                      <m:rPr>
                        <m:nor/>
                      </m:rPr>
                      <a:rPr lang="en-US" sz="1600" dirty="0">
                        <a:latin typeface="+mj-lt"/>
                      </a:rPr>
                      <m:t>energy</m:t>
                    </m:r>
                  </m:oMath>
                </a14:m>
                <a:r>
                  <a:rPr lang="en-US" sz="1600" dirty="0">
                    <a:latin typeface="+mj-lt"/>
                  </a:rPr>
                  <a:t>, </a:t>
                </a:r>
                <a14:m>
                  <m:oMath xmlns:m="http://schemas.openxmlformats.org/officeDocument/2006/math">
                    <m:r>
                      <a:rPr lang="en-US" sz="1600" i="1">
                        <a:latin typeface="Cambria Math" panose="02040503050406030204" pitchFamily="18" charset="0"/>
                      </a:rPr>
                      <m:t>𝛼</m:t>
                    </m:r>
                    <m:r>
                      <a:rPr lang="en-US" sz="1600">
                        <a:latin typeface="Cambria Math" panose="02040503050406030204" pitchFamily="18" charset="0"/>
                      </a:rPr>
                      <m:t>−</m:t>
                    </m:r>
                    <m:r>
                      <m:rPr>
                        <m:nor/>
                      </m:rPr>
                      <a:rPr lang="en-US" sz="1600" dirty="0">
                        <a:latin typeface="+mj-lt"/>
                      </a:rPr>
                      <m:t>polarizability</m:t>
                    </m:r>
                  </m:oMath>
                </a14:m>
                <a:r>
                  <a:rPr lang="en-US" sz="1600" dirty="0">
                    <a:latin typeface="+mj-lt"/>
                  </a:rPr>
                  <a:t>, </a:t>
                </a:r>
                <a14:m>
                  <m:oMath xmlns:m="http://schemas.openxmlformats.org/officeDocument/2006/math">
                    <m:r>
                      <a:rPr lang="en-US" sz="1600">
                        <a:latin typeface="Cambria Math" panose="02040503050406030204" pitchFamily="18" charset="0"/>
                      </a:rPr>
                      <m:t> </m:t>
                    </m:r>
                  </m:oMath>
                </a14:m>
                <a:r>
                  <a:rPr lang="en-US" sz="1600" dirty="0">
                    <a:latin typeface="+mj-lt"/>
                  </a:rPr>
                  <a:t/>
                </a:r>
                <a:br>
                  <a:rPr lang="en-US" sz="1600" dirty="0">
                    <a:latin typeface="+mj-lt"/>
                  </a:rPr>
                </a:br>
                <a14:m>
                  <m:oMath xmlns:m="http://schemas.openxmlformats.org/officeDocument/2006/math">
                    <m:r>
                      <a:rPr lang="en-US" sz="1600" i="1">
                        <a:latin typeface="Cambria Math" panose="02040503050406030204" pitchFamily="18" charset="0"/>
                      </a:rPr>
                      <m:t>𝑁</m:t>
                    </m:r>
                    <m:r>
                      <a:rPr lang="en-US" sz="1600">
                        <a:latin typeface="Cambria Math" panose="02040503050406030204" pitchFamily="18" charset="0"/>
                      </a:rPr>
                      <m:t>−</m:t>
                    </m:r>
                    <m:r>
                      <m:rPr>
                        <m:nor/>
                      </m:rPr>
                      <a:rPr lang="en-US" sz="1600" dirty="0">
                        <a:latin typeface="+mj-lt"/>
                      </a:rPr>
                      <m:t>number</m:t>
                    </m:r>
                    <m:r>
                      <m:rPr>
                        <m:nor/>
                      </m:rPr>
                      <a:rPr lang="en-US" sz="1600" dirty="0">
                        <a:latin typeface="+mj-lt"/>
                      </a:rPr>
                      <m:t> </m:t>
                    </m:r>
                    <m:r>
                      <m:rPr>
                        <m:nor/>
                      </m:rPr>
                      <a:rPr lang="en-US" sz="1600" dirty="0">
                        <a:latin typeface="+mj-lt"/>
                      </a:rPr>
                      <m:t>density</m:t>
                    </m:r>
                  </m:oMath>
                </a14:m>
                <a:r>
                  <a:rPr lang="en-US" sz="1600" dirty="0">
                    <a:latin typeface="+mj-lt"/>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𝜖</m:t>
                        </m:r>
                      </m:e>
                      <m:sub>
                        <m:r>
                          <a:rPr lang="en-US" sz="1600">
                            <a:latin typeface="Cambria Math" panose="02040503050406030204" pitchFamily="18" charset="0"/>
                          </a:rPr>
                          <m:t>0</m:t>
                        </m:r>
                      </m:sub>
                    </m:sSub>
                    <m:r>
                      <a:rPr lang="en-US" sz="1600">
                        <a:latin typeface="Cambria Math" panose="02040503050406030204" pitchFamily="18" charset="0"/>
                      </a:rPr>
                      <m:t>−</m:t>
                    </m:r>
                    <m:r>
                      <m:rPr>
                        <m:nor/>
                      </m:rPr>
                      <a:rPr lang="en-US" sz="1600">
                        <a:latin typeface="+mj-lt"/>
                      </a:rPr>
                      <m:t>vacuum</m:t>
                    </m:r>
                    <m:r>
                      <m:rPr>
                        <m:nor/>
                      </m:rPr>
                      <a:rPr lang="en-US" sz="1600">
                        <a:latin typeface="+mj-lt"/>
                      </a:rPr>
                      <m:t> </m:t>
                    </m:r>
                    <m:r>
                      <m:rPr>
                        <m:nor/>
                      </m:rPr>
                      <a:rPr lang="en-US" sz="1600">
                        <a:latin typeface="+mj-lt"/>
                      </a:rPr>
                      <m:t>permittivity</m:t>
                    </m:r>
                    <m:r>
                      <m:rPr>
                        <m:nor/>
                      </m:rPr>
                      <a:rPr lang="en-US" sz="1600">
                        <a:latin typeface="+mj-lt"/>
                      </a:rPr>
                      <m:t>, </m:t>
                    </m:r>
                    <m:r>
                      <a:rPr lang="en-US" sz="1600" i="1">
                        <a:latin typeface="Cambria Math" panose="02040503050406030204" pitchFamily="18" charset="0"/>
                      </a:rPr>
                      <m:t>𝜀</m:t>
                    </m:r>
                    <m:r>
                      <a:rPr lang="en-US" sz="1600">
                        <a:latin typeface="Cambria Math" panose="02040503050406030204" pitchFamily="18" charset="0"/>
                      </a:rPr>
                      <m:t>−</m:t>
                    </m:r>
                    <m:r>
                      <m:rPr>
                        <m:nor/>
                      </m:rPr>
                      <a:rPr lang="en-US" sz="1600" dirty="0">
                        <a:latin typeface="+mj-lt"/>
                      </a:rPr>
                      <m:t>electric</m:t>
                    </m:r>
                    <m:r>
                      <m:rPr>
                        <m:nor/>
                      </m:rPr>
                      <a:rPr lang="en-US" sz="1600" dirty="0">
                        <a:latin typeface="+mj-lt"/>
                      </a:rPr>
                      <m:t> </m:t>
                    </m:r>
                    <m:r>
                      <m:rPr>
                        <m:nor/>
                      </m:rPr>
                      <a:rPr lang="en-US" sz="1600" dirty="0">
                        <a:latin typeface="+mj-lt"/>
                      </a:rPr>
                      <m:t>field</m:t>
                    </m:r>
                    <m:r>
                      <a:rPr lang="en-US" sz="1600">
                        <a:latin typeface="Cambria Math" panose="02040503050406030204" pitchFamily="18" charset="0"/>
                      </a:rPr>
                      <m:t>, </m:t>
                    </m:r>
                  </m:oMath>
                </a14:m>
                <a:endParaRPr lang="en-US" sz="1600" dirty="0">
                  <a:latin typeface="+mj-lt"/>
                </a:endParaRP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𝑟</m:t>
                        </m:r>
                      </m:sub>
                    </m:sSub>
                    <m:r>
                      <a:rPr lang="en-US" sz="1600">
                        <a:latin typeface="Cambria Math" panose="02040503050406030204" pitchFamily="18" charset="0"/>
                      </a:rPr>
                      <m:t>−</m:t>
                    </m:r>
                    <m:r>
                      <m:rPr>
                        <m:nor/>
                      </m:rPr>
                      <a:rPr lang="en-US" sz="1600" dirty="0">
                        <a:latin typeface="+mj-lt"/>
                      </a:rPr>
                      <m:t>refractive</m:t>
                    </m:r>
                    <m:r>
                      <m:rPr>
                        <m:nor/>
                      </m:rPr>
                      <a:rPr lang="en-US" sz="1600" dirty="0">
                        <a:latin typeface="+mj-lt"/>
                      </a:rPr>
                      <m:t> </m:t>
                    </m:r>
                    <m:r>
                      <m:rPr>
                        <m:nor/>
                      </m:rPr>
                      <a:rPr lang="en-US" sz="1600" dirty="0">
                        <a:latin typeface="+mj-lt"/>
                      </a:rPr>
                      <m:t>index</m:t>
                    </m:r>
                  </m:oMath>
                </a14:m>
                <a:r>
                  <a:rPr lang="en-US" sz="1600" dirty="0">
                    <a:latin typeface="+mj-lt"/>
                  </a:rPr>
                  <a:t>,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ρ</m:t>
                    </m:r>
                    <m:r>
                      <a:rPr lang="en-US" sz="1600">
                        <a:latin typeface="Cambria Math" panose="02040503050406030204" pitchFamily="18" charset="0"/>
                      </a:rPr>
                      <m:t>−</m:t>
                    </m:r>
                    <m:r>
                      <m:rPr>
                        <m:nor/>
                      </m:rPr>
                      <a:rPr lang="en-US" sz="1600" dirty="0">
                        <a:latin typeface="+mj-lt"/>
                      </a:rPr>
                      <m:t>density</m:t>
                    </m:r>
                  </m:oMath>
                </a14:m>
                <a:r>
                  <a:rPr lang="en-US" sz="1600" dirty="0">
                    <a:latin typeface="+mj-lt"/>
                  </a:rPr>
                  <a:t>, </a:t>
                </a:r>
                <a14:m>
                  <m:oMath xmlns:m="http://schemas.openxmlformats.org/officeDocument/2006/math">
                    <m:sSub>
                      <m:sSubPr>
                        <m:ctrlPr>
                          <a:rPr lang="en-US" sz="1600" i="1">
                            <a:latin typeface="Cambria Math" panose="02040503050406030204" pitchFamily="18" charset="0"/>
                          </a:rPr>
                        </m:ctrlPr>
                      </m:sSubPr>
                      <m:e>
                        <m:r>
                          <m:rPr>
                            <m:sty m:val="p"/>
                          </m:rPr>
                          <a:rPr lang="en-US" sz="1600">
                            <a:latin typeface="Cambria Math" panose="02040503050406030204" pitchFamily="18" charset="0"/>
                          </a:rPr>
                          <m:t>K</m:t>
                        </m:r>
                      </m:e>
                      <m:sub>
                        <m:r>
                          <m:rPr>
                            <m:sty m:val="p"/>
                          </m:rPr>
                          <a:rPr lang="en-US" sz="1600">
                            <a:latin typeface="Cambria Math" panose="02040503050406030204" pitchFamily="18" charset="0"/>
                          </a:rPr>
                          <m:t>p</m:t>
                        </m:r>
                      </m:sub>
                    </m:sSub>
                  </m:oMath>
                </a14:m>
                <a:r>
                  <a:rPr lang="en-US" sz="1600" dirty="0">
                    <a:latin typeface="+mj-lt"/>
                  </a:rPr>
                  <a:t> </a:t>
                </a:r>
                <a14:m>
                  <m:oMath xmlns:m="http://schemas.openxmlformats.org/officeDocument/2006/math">
                    <m:r>
                      <a:rPr lang="en-US" sz="1600">
                        <a:latin typeface="Cambria Math" panose="02040503050406030204" pitchFamily="18" charset="0"/>
                      </a:rPr>
                      <m:t>−</m:t>
                    </m:r>
                  </m:oMath>
                </a14:m>
                <a:r>
                  <a:rPr lang="en-US" sz="1600" dirty="0">
                    <a:latin typeface="+mj-lt"/>
                  </a:rPr>
                  <a:t> packing fraction, </a:t>
                </a:r>
                <a14:m>
                  <m:oMath xmlns:m="http://schemas.openxmlformats.org/officeDocument/2006/math">
                    <m:r>
                      <a:rPr lang="en-US" sz="1600">
                        <a:latin typeface="Cambria Math" panose="02040503050406030204" pitchFamily="18" charset="0"/>
                      </a:rPr>
                      <m:t>𝑉</m:t>
                    </m:r>
                    <m:r>
                      <a:rPr lang="en-US" sz="1600">
                        <a:latin typeface="Cambria Math" panose="02040503050406030204" pitchFamily="18" charset="0"/>
                      </a:rPr>
                      <m:t>﷮</m:t>
                    </m:r>
                    <m:r>
                      <a:rPr lang="en-US" sz="1600" baseline="-25000">
                        <a:latin typeface="Cambria Math" panose="02040503050406030204" pitchFamily="18" charset="0"/>
                      </a:rPr>
                      <m:t>𝑣𝑑𝑤</m:t>
                    </m:r>
                    <m:r>
                      <a:rPr lang="en-US" sz="1600">
                        <a:latin typeface="Cambria Math" panose="02040503050406030204" pitchFamily="18" charset="0"/>
                      </a:rPr>
                      <m:t>−</m:t>
                    </m:r>
                  </m:oMath>
                </a14:m>
                <a:r>
                  <a:rPr lang="en-US" sz="1600" dirty="0">
                    <a:latin typeface="+mj-lt"/>
                  </a:rPr>
                  <a:t> Van der Waals volume</a:t>
                </a: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16</a:t>
            </a:fld>
            <a:endParaRPr lang="en-US"/>
          </a:p>
        </p:txBody>
      </p:sp>
    </p:spTree>
    <p:extLst>
      <p:ext uri="{BB962C8B-B14F-4D97-AF65-F5344CB8AC3E}">
        <p14:creationId xmlns:p14="http://schemas.microsoft.com/office/powerpoint/2010/main" val="3482973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17</a:t>
            </a:fld>
            <a:endParaRPr lang="en-US"/>
          </a:p>
        </p:txBody>
      </p:sp>
    </p:spTree>
    <p:extLst>
      <p:ext uri="{BB962C8B-B14F-4D97-AF65-F5344CB8AC3E}">
        <p14:creationId xmlns:p14="http://schemas.microsoft.com/office/powerpoint/2010/main" val="1213941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18</a:t>
            </a:fld>
            <a:endParaRPr lang="en-US"/>
          </a:p>
        </p:txBody>
      </p:sp>
    </p:spTree>
    <p:extLst>
      <p:ext uri="{BB962C8B-B14F-4D97-AF65-F5344CB8AC3E}">
        <p14:creationId xmlns:p14="http://schemas.microsoft.com/office/powerpoint/2010/main" val="1322485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19</a:t>
            </a:fld>
            <a:endParaRPr lang="en-US"/>
          </a:p>
        </p:txBody>
      </p:sp>
    </p:spTree>
    <p:extLst>
      <p:ext uri="{BB962C8B-B14F-4D97-AF65-F5344CB8AC3E}">
        <p14:creationId xmlns:p14="http://schemas.microsoft.com/office/powerpoint/2010/main" val="2345674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Using computational tools we could study large number of chemical entities which is a key for discovering materials with exceptional properties which is in turn a key for the grand challenges in innovation, energy and sustainability. The progress in these discoveries is increasingly driven by theory modeling, simulations. This is because, it provides an efficient means to uncover promising targets and provide unique insights that are beyond the scope of empirical observation and thus contribute to a solid foundation to finding new things. </a:t>
            </a:r>
          </a:p>
          <a:p>
            <a:r>
              <a:rPr lang="en-US" sz="1200" kern="1200" dirty="0" smtClean="0">
                <a:solidFill>
                  <a:schemeClr val="tx1"/>
                </a:solidFill>
                <a:effectLst/>
                <a:latin typeface="+mn-lt"/>
                <a:ea typeface="+mn-ea"/>
                <a:cs typeface="+mn-cs"/>
              </a:rPr>
              <a:t>And using HTPS techniques we can accelerate the process of discovery.</a:t>
            </a:r>
          </a:p>
          <a:p>
            <a:endParaRPr lang="en-US" sz="2000" dirty="0" smtClean="0"/>
          </a:p>
          <a:p>
            <a:r>
              <a:rPr lang="en-US" sz="2000" dirty="0" smtClean="0"/>
              <a:t>=============================================</a:t>
            </a:r>
          </a:p>
          <a:p>
            <a:r>
              <a:rPr lang="en-US" sz="2000" dirty="0" smtClean="0"/>
              <a:t>The</a:t>
            </a:r>
            <a:r>
              <a:rPr lang="en-US" sz="2000" baseline="0" dirty="0" smtClean="0"/>
              <a:t> real-world solutions to grand challenges in innovation, energy, sustainability., </a:t>
            </a:r>
            <a:r>
              <a:rPr lang="en-US" sz="2000" baseline="0" dirty="0" err="1" smtClean="0"/>
              <a:t>etc</a:t>
            </a:r>
            <a:r>
              <a:rPr lang="en-US" sz="2000" baseline="0" dirty="0" smtClean="0"/>
              <a:t> are to be found in the discovery and development of novel materials, compounds and processes. The progress in these discoveries is increasingly driven by theory modeling, simulations. This is because, it provides an efficient means to uncover promising targets and provide unique insights that are beyond the scope of empirical observation and thus contribute to a solid foundation to finding new things. </a:t>
            </a:r>
          </a:p>
          <a:p>
            <a:endParaRPr lang="en-US" sz="2000" baseline="0" dirty="0" smtClean="0"/>
          </a:p>
          <a:p>
            <a:r>
              <a:rPr lang="en-US" sz="2000" baseline="0" dirty="0" smtClean="0"/>
              <a:t>We can only make so much progress looking at one compound at a time. If we study one or a handful of compounds, we learn something about these particular compounds. If we study thousands or even millions of compounds, we learn something about all the compounds, but in addition we can learn about the underlying patterns that emerge. That, of course, is also the backdrop of the Materials Genome Initiative.</a:t>
            </a:r>
          </a:p>
          <a:p>
            <a:endParaRPr lang="en-US" sz="2000" dirty="0" smtClean="0"/>
          </a:p>
          <a:p>
            <a:r>
              <a:rPr lang="en-US" sz="2000" dirty="0" smtClean="0"/>
              <a:t>Transparent </a:t>
            </a:r>
            <a:r>
              <a:rPr lang="en-US" sz="2000" dirty="0"/>
              <a:t>optical-quality plastics are extremely important </a:t>
            </a:r>
            <a:r>
              <a:rPr lang="en-US" sz="2000" dirty="0" smtClean="0"/>
              <a:t>in many </a:t>
            </a:r>
            <a:r>
              <a:rPr lang="en-US" sz="2000" dirty="0"/>
              <a:t>commercial optical applications, including camera </a:t>
            </a:r>
            <a:r>
              <a:rPr lang="en-US" sz="2000" dirty="0" smtClean="0"/>
              <a:t>and projector </a:t>
            </a:r>
            <a:r>
              <a:rPr lang="en-US" sz="2000" dirty="0"/>
              <a:t>lenses, and in optometric applications, </a:t>
            </a:r>
            <a:r>
              <a:rPr lang="en-US" sz="2000" dirty="0" smtClean="0"/>
              <a:t>including prescription </a:t>
            </a:r>
            <a:r>
              <a:rPr lang="en-US" sz="2000" dirty="0"/>
              <a:t>eyewear and contact lenses</a:t>
            </a:r>
          </a:p>
          <a:p>
            <a:pPr>
              <a:lnSpc>
                <a:spcPct val="120000"/>
              </a:lnSpc>
              <a:defRPr/>
            </a:pPr>
            <a:endParaRPr lang="en-US" sz="2000" dirty="0">
              <a:latin typeface="Corbel" pitchFamily="34" charset="0"/>
            </a:endParaRPr>
          </a:p>
          <a:p>
            <a:pPr>
              <a:lnSpc>
                <a:spcPct val="120000"/>
              </a:lnSpc>
              <a:defRPr/>
            </a:pPr>
            <a:r>
              <a:rPr lang="en-US" sz="2000" dirty="0" smtClean="0">
                <a:latin typeface="Corbel" pitchFamily="34" charset="0"/>
              </a:rPr>
              <a:t>discovered </a:t>
            </a:r>
            <a:r>
              <a:rPr lang="en-US" sz="2000" dirty="0">
                <a:latin typeface="Corbel" pitchFamily="34" charset="0"/>
              </a:rPr>
              <a:t>in the late 1980's that these conjugated polymers behave in many respects like inorganic semiconductors and can be used in a number of semiconducting devices such as field-effect transistors, light-emitting diodes and solar cells . </a:t>
            </a:r>
            <a:r>
              <a:rPr lang="en-US" dirty="0"/>
              <a:t>These pioneering discoveries were important milestones for the field of organic electronics, which has now developed into a large international research field with significant academic and industrial activities.</a:t>
            </a:r>
            <a:endParaRPr lang="en-US" sz="2000" dirty="0">
              <a:latin typeface="Corbe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2</a:t>
            </a:fld>
            <a:endParaRPr lang="en-US" dirty="0"/>
          </a:p>
        </p:txBody>
      </p:sp>
    </p:spTree>
    <p:extLst>
      <p:ext uri="{BB962C8B-B14F-4D97-AF65-F5344CB8AC3E}">
        <p14:creationId xmlns:p14="http://schemas.microsoft.com/office/powerpoint/2010/main" val="1928493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20</a:t>
            </a:fld>
            <a:endParaRPr lang="en-US"/>
          </a:p>
        </p:txBody>
      </p:sp>
    </p:spTree>
    <p:extLst>
      <p:ext uri="{BB962C8B-B14F-4D97-AF65-F5344CB8AC3E}">
        <p14:creationId xmlns:p14="http://schemas.microsoft.com/office/powerpoint/2010/main" val="1872322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21</a:t>
            </a:fld>
            <a:endParaRPr lang="en-US"/>
          </a:p>
        </p:txBody>
      </p:sp>
    </p:spTree>
    <p:extLst>
      <p:ext uri="{BB962C8B-B14F-4D97-AF65-F5344CB8AC3E}">
        <p14:creationId xmlns:p14="http://schemas.microsoft.com/office/powerpoint/2010/main" val="4003783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600" dirty="0" smtClean="0">
                    <a:latin typeface="+mj-lt"/>
                  </a:rPr>
                  <a:t>as</a:t>
                </a:r>
                <a:r>
                  <a:rPr lang="en-US" sz="1600" baseline="0" dirty="0" smtClean="0">
                    <a:latin typeface="+mj-lt"/>
                  </a:rPr>
                  <a:t> the polarizability values of the materials increase the density decreases. It is quite a challenge to increase the polarizability values without affecting the density. If we fix on a specific class of materials, the density of the materials will be fairly similar.</a:t>
                </a:r>
              </a:p>
              <a:p>
                <a:r>
                  <a:rPr lang="en-US" sz="1600" baseline="0" dirty="0" smtClean="0">
                    <a:latin typeface="+mj-lt"/>
                  </a:rPr>
                  <a:t>We can move towards the region of high RI values with incorporating moieties with high molar polarization. However, doing so might result in the fall of Number density. </a:t>
                </a:r>
              </a:p>
              <a:p>
                <a:r>
                  <a:rPr lang="en-US" sz="1600" baseline="0" dirty="0" smtClean="0">
                    <a:latin typeface="+mj-lt"/>
                  </a:rPr>
                  <a:t>If we can create a large library of molecules and use the developed RI model, we can identify moieties that increase the RI values. Lets look an example polymer.</a:t>
                </a:r>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22</a:t>
            </a:fld>
            <a:endParaRPr lang="en-US"/>
          </a:p>
        </p:txBody>
      </p:sp>
    </p:spTree>
    <p:extLst>
      <p:ext uri="{BB962C8B-B14F-4D97-AF65-F5344CB8AC3E}">
        <p14:creationId xmlns:p14="http://schemas.microsoft.com/office/powerpoint/2010/main" val="3336729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smtClean="0">
                <a:latin typeface="Corbel" pitchFamily="34" charset="0"/>
              </a:rPr>
              <a:t>This</a:t>
            </a:r>
            <a:r>
              <a:rPr lang="en-US" sz="2000" baseline="0" dirty="0" smtClean="0">
                <a:latin typeface="Corbel" pitchFamily="34" charset="0"/>
              </a:rPr>
              <a:t> is the outline of my presentation. </a:t>
            </a:r>
          </a:p>
          <a:p>
            <a:r>
              <a:rPr lang="en-US" sz="2000" baseline="0" dirty="0" smtClean="0">
                <a:latin typeface="Corbel" pitchFamily="34" charset="0"/>
              </a:rPr>
              <a:t>My presentation is divided in two parts. In first part I will talk about the model for the prediction of RI of polymers. The model includes calculation of polymer polarizability from first-principles quantum chemistry and benchmarking the polarizability values with different  quantum chemistry methods.</a:t>
            </a:r>
          </a:p>
          <a:p>
            <a:r>
              <a:rPr lang="en-US" sz="2000" baseline="0" dirty="0" smtClean="0">
                <a:latin typeface="Corbel" pitchFamily="34" charset="0"/>
              </a:rPr>
              <a:t>Estimation of number density model from van der Waals volume and a machine learning model to correlate packing fraction of bulk polymer with the structure.</a:t>
            </a:r>
          </a:p>
          <a:p>
            <a:r>
              <a:rPr lang="en-US" sz="2000" baseline="0" dirty="0" smtClean="0">
                <a:latin typeface="Corbel" pitchFamily="34" charset="0"/>
              </a:rPr>
              <a:t>And then validation of the model using experimental results from literature.</a:t>
            </a:r>
          </a:p>
          <a:p>
            <a:endParaRPr lang="en-US" sz="2000" baseline="0" dirty="0" smtClean="0">
              <a:latin typeface="Corbel" pitchFamily="34" charset="0"/>
            </a:endParaRPr>
          </a:p>
          <a:p>
            <a:r>
              <a:rPr lang="en-US" sz="2000" baseline="0" dirty="0" smtClean="0">
                <a:latin typeface="Corbel" pitchFamily="34" charset="0"/>
              </a:rPr>
              <a:t>In the second part I will discuss the high-throughput screening of polymers for discovering high RI polyimides. </a:t>
            </a:r>
          </a:p>
        </p:txBody>
      </p:sp>
      <p:sp>
        <p:nvSpPr>
          <p:cNvPr id="4" name="Slide Number Placeholder 3"/>
          <p:cNvSpPr>
            <a:spLocks noGrp="1"/>
          </p:cNvSpPr>
          <p:nvPr>
            <p:ph type="sldNum" sz="quarter" idx="10"/>
          </p:nvPr>
        </p:nvSpPr>
        <p:spPr/>
        <p:txBody>
          <a:bodyPr/>
          <a:lstStyle/>
          <a:p>
            <a:fld id="{B99E5C76-ABFA-47EC-9888-22AF5CBE39D2}" type="slidenum">
              <a:rPr lang="en-US" smtClean="0"/>
              <a:t>23</a:t>
            </a:fld>
            <a:endParaRPr lang="en-US" dirty="0"/>
          </a:p>
        </p:txBody>
      </p:sp>
    </p:spTree>
    <p:extLst>
      <p:ext uri="{BB962C8B-B14F-4D97-AF65-F5344CB8AC3E}">
        <p14:creationId xmlns:p14="http://schemas.microsoft.com/office/powerpoint/2010/main" val="1664661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prerequisite for the high-throughput exploration of chemical space is access to suitable, large-scale screening libraries. We require a corresponding generator for compound and material candidate libraries. A successful approach has to balance the ambition for a systematic and exhaustive enumeration of the combinatorial search space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the need for a smart, responsive, and thus efficient scheme.</a:t>
            </a:r>
          </a:p>
          <a:p>
            <a:r>
              <a:rPr lang="en-US" sz="1200" kern="1200" dirty="0" smtClean="0">
                <a:solidFill>
                  <a:schemeClr val="tx1"/>
                </a:solidFill>
                <a:effectLst/>
                <a:latin typeface="+mn-lt"/>
                <a:ea typeface="+mn-ea"/>
                <a:cs typeface="+mn-cs"/>
              </a:rPr>
              <a:t>So our goal is to create a smart, fast, user-friendly, comprehensive and black-box virtual molecular library generator.</a:t>
            </a: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ChemLG</a:t>
            </a:r>
            <a:r>
              <a:rPr lang="en-US" sz="1200" kern="1200" dirty="0" smtClean="0">
                <a:solidFill>
                  <a:schemeClr val="tx1"/>
                </a:solidFill>
                <a:effectLst/>
                <a:latin typeface="+mn-lt"/>
                <a:ea typeface="+mn-ea"/>
                <a:cs typeface="+mn-cs"/>
              </a:rPr>
              <a:t> extends the library enumeration techniques perfected in life sciences research to diverse applications to rapidly create virtual libraries of chemical systems, ready for high-throughput atomic scale simulation enabling virtual screening. Can be used for generating polymers, and other organic molecules for such as optoelectronics, photovoltaics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generator is designed to run on HPC. This is very helpful because, the generated libraries are used in HTPS which anyhow require HPC and it is also easy to integrate with HTPS infrastructure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24</a:t>
            </a:fld>
            <a:endParaRPr lang="en-US"/>
          </a:p>
        </p:txBody>
      </p:sp>
    </p:spTree>
    <p:extLst>
      <p:ext uri="{BB962C8B-B14F-4D97-AF65-F5344CB8AC3E}">
        <p14:creationId xmlns:p14="http://schemas.microsoft.com/office/powerpoint/2010/main" val="2280314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b="0"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25</a:t>
            </a:fld>
            <a:endParaRPr lang="en-US"/>
          </a:p>
        </p:txBody>
      </p:sp>
    </p:spTree>
    <p:extLst>
      <p:ext uri="{BB962C8B-B14F-4D97-AF65-F5344CB8AC3E}">
        <p14:creationId xmlns:p14="http://schemas.microsoft.com/office/powerpoint/2010/main" val="1632405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0" baseline="0" dirty="0" smtClean="0">
                <a:latin typeface="Arial" pitchFamily="34" charset="0"/>
              </a:rPr>
              <a:t>Time taken to generate the library depends on the initial building blocks, number of building blocks and generation rules.</a:t>
            </a:r>
          </a:p>
          <a:p>
            <a:pPr eaLnBrk="1" hangingPunct="1"/>
            <a:r>
              <a:rPr lang="en-US" b="0" baseline="0" dirty="0" smtClean="0">
                <a:latin typeface="Arial" pitchFamily="34" charset="0"/>
              </a:rPr>
              <a:t>This shows that the library generator has an extremely good scalability and can generate million molecules in less than 100 seconds.</a:t>
            </a:r>
          </a:p>
          <a:p>
            <a:pPr eaLnBrk="1" hangingPunct="1"/>
            <a:r>
              <a:rPr lang="en-US" b="0" baseline="0" dirty="0" smtClean="0">
                <a:latin typeface="Arial" pitchFamily="34" charset="0"/>
              </a:rPr>
              <a:t>In library generation the scalability can effect in the course of duplicate removals at every stage of generation.</a:t>
            </a:r>
          </a:p>
          <a:p>
            <a:pPr eaLnBrk="1" hangingPunct="1"/>
            <a:r>
              <a:rPr lang="en-US" b="0" baseline="0" dirty="0" smtClean="0">
                <a:latin typeface="Arial" pitchFamily="34" charset="0"/>
              </a:rPr>
              <a:t>Such a good scalability is due to an elegant design of the duplicate removal which does not require communications between the processors </a:t>
            </a:r>
          </a:p>
        </p:txBody>
      </p:sp>
      <p:sp>
        <p:nvSpPr>
          <p:cNvPr id="4" name="Slide Number Placeholder 3"/>
          <p:cNvSpPr>
            <a:spLocks noGrp="1"/>
          </p:cNvSpPr>
          <p:nvPr>
            <p:ph type="sldNum" sz="quarter" idx="10"/>
          </p:nvPr>
        </p:nvSpPr>
        <p:spPr/>
        <p:txBody>
          <a:bodyPr/>
          <a:lstStyle/>
          <a:p>
            <a:fld id="{B99E5C76-ABFA-47EC-9888-22AF5CBE39D2}" type="slidenum">
              <a:rPr lang="en-US" smtClean="0"/>
              <a:t>26</a:t>
            </a:fld>
            <a:endParaRPr lang="en-US"/>
          </a:p>
        </p:txBody>
      </p:sp>
    </p:spTree>
    <p:extLst>
      <p:ext uri="{BB962C8B-B14F-4D97-AF65-F5344CB8AC3E}">
        <p14:creationId xmlns:p14="http://schemas.microsoft.com/office/powerpoint/2010/main" val="3451412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eaLnBrk="1" hangingPunct="1"/>
            <a:r>
              <a:rPr lang="en-US" b="0" baseline="0" dirty="0" smtClean="0">
                <a:latin typeface="Arial" pitchFamily="34" charset="0"/>
              </a:rPr>
              <a:t>I chose this polymer because it has been extensively studied in the past for various reasons. This class of polymers </a:t>
            </a:r>
            <a:r>
              <a:rPr lang="en-US" b="0" baseline="0" smtClean="0">
                <a:latin typeface="Arial" pitchFamily="34" charset="0"/>
              </a:rPr>
              <a:t>have incredible </a:t>
            </a:r>
            <a:r>
              <a:rPr lang="en-US" b="0" baseline="0" dirty="0" smtClean="0">
                <a:latin typeface="Arial" pitchFamily="34" charset="0"/>
              </a:rPr>
              <a:t>properties. </a:t>
            </a:r>
          </a:p>
          <a:p>
            <a:pPr eaLnBrk="1" hangingPunct="1"/>
            <a:r>
              <a:rPr lang="en-US" b="0" baseline="0" dirty="0" smtClean="0">
                <a:latin typeface="Arial" pitchFamily="34" charset="0"/>
              </a:rPr>
              <a:t>However, optical properties are not suitable to be used in optical optoelectronic device. It has been long known that the optical properties cab be tuned based controlling the structure of R1 and R2. Various solutions have been approached in the past. </a:t>
            </a:r>
          </a:p>
        </p:txBody>
      </p:sp>
      <p:sp>
        <p:nvSpPr>
          <p:cNvPr id="4" name="Slide Number Placeholder 3"/>
          <p:cNvSpPr>
            <a:spLocks noGrp="1"/>
          </p:cNvSpPr>
          <p:nvPr>
            <p:ph type="sldNum" sz="quarter" idx="10"/>
          </p:nvPr>
        </p:nvSpPr>
        <p:spPr/>
        <p:txBody>
          <a:bodyPr/>
          <a:lstStyle/>
          <a:p>
            <a:fld id="{B99E5C76-ABFA-47EC-9888-22AF5CBE39D2}" type="slidenum">
              <a:rPr lang="en-US" smtClean="0"/>
              <a:t>27</a:t>
            </a:fld>
            <a:endParaRPr lang="en-US"/>
          </a:p>
        </p:txBody>
      </p:sp>
    </p:spTree>
    <p:extLst>
      <p:ext uri="{BB962C8B-B14F-4D97-AF65-F5344CB8AC3E}">
        <p14:creationId xmlns:p14="http://schemas.microsoft.com/office/powerpoint/2010/main" val="2308639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28</a:t>
            </a:fld>
            <a:endParaRPr lang="en-US"/>
          </a:p>
        </p:txBody>
      </p:sp>
    </p:spTree>
    <p:extLst>
      <p:ext uri="{BB962C8B-B14F-4D97-AF65-F5344CB8AC3E}">
        <p14:creationId xmlns:p14="http://schemas.microsoft.com/office/powerpoint/2010/main" val="1853141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29</a:t>
            </a:fld>
            <a:endParaRPr lang="en-US"/>
          </a:p>
        </p:txBody>
      </p:sp>
    </p:spTree>
    <p:extLst>
      <p:ext uri="{BB962C8B-B14F-4D97-AF65-F5344CB8AC3E}">
        <p14:creationId xmlns:p14="http://schemas.microsoft.com/office/powerpoint/2010/main" val="61421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with the rise of Big Data and data-driven approaches now called as the 4</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pillar of science we can determine underlying SPR. And further provide insights to realize rational design and inverse engineering. </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p>
          <a:p>
            <a:r>
              <a:rPr lang="en-US" sz="2000" dirty="0" smtClean="0"/>
              <a:t>The</a:t>
            </a:r>
            <a:r>
              <a:rPr lang="en-US" sz="2000" baseline="0" dirty="0" smtClean="0"/>
              <a:t> real-world solutions to grand challenges in innovation, energy, sustainability., </a:t>
            </a:r>
            <a:r>
              <a:rPr lang="en-US" sz="2000" baseline="0" dirty="0" err="1" smtClean="0"/>
              <a:t>etc</a:t>
            </a:r>
            <a:r>
              <a:rPr lang="en-US" sz="2000" baseline="0" dirty="0" smtClean="0"/>
              <a:t> are to be found in the discovery and development of novel materials, compounds and processes. The progress in these discoveries is increasingly driven by theory modeling, simulations. This is because, it provides an efficient means to uncover promising targets and provide unique insights that are beyond the scope of empirical observation and thus contribute to a solid foundation to finding new things. </a:t>
            </a:r>
          </a:p>
          <a:p>
            <a:endParaRPr lang="en-US" sz="2000" baseline="0" dirty="0" smtClean="0"/>
          </a:p>
          <a:p>
            <a:r>
              <a:rPr lang="en-US" sz="2000" u="sng" dirty="0" smtClean="0"/>
              <a:t>thus:</a:t>
            </a:r>
            <a:r>
              <a:rPr lang="en-US" sz="2000" dirty="0" smtClean="0"/>
              <a:t> they are a valuable asset for </a:t>
            </a:r>
            <a:r>
              <a:rPr lang="en-US" sz="2000" b="1" dirty="0" smtClean="0"/>
              <a:t>synergistic</a:t>
            </a:r>
            <a:r>
              <a:rPr lang="en-US" sz="2000" dirty="0" smtClean="0"/>
              <a:t> research in chemistry, materials</a:t>
            </a:r>
            <a:endParaRPr lang="en-US" sz="2000" baseline="0" dirty="0" smtClean="0"/>
          </a:p>
          <a:p>
            <a:r>
              <a:rPr lang="en-US" sz="2000" baseline="0" dirty="0" smtClean="0"/>
              <a:t>We can only make so much progress looking at one compound at a time. If we study one or a handful of compounds, we learn something about these particular compounds. If we study thousands or even millions of compounds, we learn something about all the compounds, but in addition we can learn about the underlying patterns that emerge. That, of course, is also the backdrop of the Materials Genome Initiative.</a:t>
            </a:r>
          </a:p>
          <a:p>
            <a:endParaRPr lang="en-US" sz="2000" dirty="0" smtClean="0"/>
          </a:p>
          <a:p>
            <a:r>
              <a:rPr lang="en-US" sz="2000" dirty="0" smtClean="0"/>
              <a:t>Transparent </a:t>
            </a:r>
            <a:r>
              <a:rPr lang="en-US" sz="2000" dirty="0"/>
              <a:t>optical-quality plastics are extremely important </a:t>
            </a:r>
            <a:r>
              <a:rPr lang="en-US" sz="2000" dirty="0" smtClean="0"/>
              <a:t>in many </a:t>
            </a:r>
            <a:r>
              <a:rPr lang="en-US" sz="2000" dirty="0"/>
              <a:t>commercial optical applications, including camera </a:t>
            </a:r>
            <a:r>
              <a:rPr lang="en-US" sz="2000" dirty="0" smtClean="0"/>
              <a:t>and projector </a:t>
            </a:r>
            <a:r>
              <a:rPr lang="en-US" sz="2000" dirty="0"/>
              <a:t>lenses, and in optometric applications, </a:t>
            </a:r>
            <a:r>
              <a:rPr lang="en-US" sz="2000" dirty="0" smtClean="0"/>
              <a:t>including prescription </a:t>
            </a:r>
            <a:r>
              <a:rPr lang="en-US" sz="2000" dirty="0"/>
              <a:t>eyewear and contact lenses</a:t>
            </a:r>
          </a:p>
          <a:p>
            <a:pPr>
              <a:lnSpc>
                <a:spcPct val="120000"/>
              </a:lnSpc>
              <a:defRPr/>
            </a:pPr>
            <a:endParaRPr lang="en-US" sz="2000" dirty="0">
              <a:latin typeface="Corbel" pitchFamily="34" charset="0"/>
            </a:endParaRPr>
          </a:p>
          <a:p>
            <a:pPr>
              <a:lnSpc>
                <a:spcPct val="120000"/>
              </a:lnSpc>
              <a:defRPr/>
            </a:pPr>
            <a:r>
              <a:rPr lang="en-US" sz="2000" dirty="0" smtClean="0">
                <a:latin typeface="Corbel" pitchFamily="34" charset="0"/>
              </a:rPr>
              <a:t>discovered </a:t>
            </a:r>
            <a:r>
              <a:rPr lang="en-US" sz="2000" dirty="0">
                <a:latin typeface="Corbel" pitchFamily="34" charset="0"/>
              </a:rPr>
              <a:t>in the late 1980's that these conjugated polymers behave in many respects like inorganic semiconductors and can be used in a number of semiconducting devices such as field-effect transistors, light-emitting diodes and solar cells . </a:t>
            </a:r>
            <a:r>
              <a:rPr lang="en-US" dirty="0"/>
              <a:t>These pioneering discoveries were important milestones for the field of organic electronics, which has now developed into a large international research field with significant academic and industrial activities.</a:t>
            </a:r>
            <a:endParaRPr lang="en-US" sz="2000" dirty="0">
              <a:latin typeface="Corbe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3</a:t>
            </a:fld>
            <a:endParaRPr lang="en-US" dirty="0"/>
          </a:p>
        </p:txBody>
      </p:sp>
    </p:spTree>
    <p:extLst>
      <p:ext uri="{BB962C8B-B14F-4D97-AF65-F5344CB8AC3E}">
        <p14:creationId xmlns:p14="http://schemas.microsoft.com/office/powerpoint/2010/main" val="3533026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30</a:t>
            </a:fld>
            <a:endParaRPr lang="en-US"/>
          </a:p>
        </p:txBody>
      </p:sp>
    </p:spTree>
    <p:extLst>
      <p:ext uri="{BB962C8B-B14F-4D97-AF65-F5344CB8AC3E}">
        <p14:creationId xmlns:p14="http://schemas.microsoft.com/office/powerpoint/2010/main" val="3108497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31</a:t>
            </a:fld>
            <a:endParaRPr lang="en-US"/>
          </a:p>
        </p:txBody>
      </p:sp>
    </p:spTree>
    <p:extLst>
      <p:ext uri="{BB962C8B-B14F-4D97-AF65-F5344CB8AC3E}">
        <p14:creationId xmlns:p14="http://schemas.microsoft.com/office/powerpoint/2010/main" val="941049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smtClean="0">
                <a:latin typeface="Corbel" pitchFamily="34" charset="0"/>
              </a:rPr>
              <a:t>This</a:t>
            </a:r>
            <a:r>
              <a:rPr lang="en-US" sz="2000" baseline="0" dirty="0" smtClean="0">
                <a:latin typeface="Corbel" pitchFamily="34" charset="0"/>
              </a:rPr>
              <a:t> is the outline of my presentation. </a:t>
            </a:r>
          </a:p>
          <a:p>
            <a:r>
              <a:rPr lang="en-US" sz="2000" baseline="0" dirty="0" smtClean="0">
                <a:latin typeface="Corbel" pitchFamily="34" charset="0"/>
              </a:rPr>
              <a:t>My presentation is divided in two parts. In first part I will talk about the model for the prediction of RI of polymers. The model includes calculation of polymer polarizability from first-principles quantum chemistry and benchmarking the polarizability values with different  quantum chemistry methods.</a:t>
            </a:r>
          </a:p>
          <a:p>
            <a:r>
              <a:rPr lang="en-US" sz="2000" baseline="0" dirty="0" smtClean="0">
                <a:latin typeface="Corbel" pitchFamily="34" charset="0"/>
              </a:rPr>
              <a:t>Estimation of number density model from van der Waals volume and a machine learning model to correlate packing fraction of bulk polymer with the structure.</a:t>
            </a:r>
          </a:p>
          <a:p>
            <a:r>
              <a:rPr lang="en-US" sz="2000" baseline="0" dirty="0" smtClean="0">
                <a:latin typeface="Corbel" pitchFamily="34" charset="0"/>
              </a:rPr>
              <a:t>And then validation of the model using experimental results from literature.</a:t>
            </a:r>
          </a:p>
          <a:p>
            <a:endParaRPr lang="en-US" sz="2000" baseline="0" dirty="0" smtClean="0">
              <a:latin typeface="Corbel" pitchFamily="34" charset="0"/>
            </a:endParaRPr>
          </a:p>
          <a:p>
            <a:r>
              <a:rPr lang="en-US" sz="2000" baseline="0" dirty="0" smtClean="0">
                <a:latin typeface="Corbel" pitchFamily="34" charset="0"/>
              </a:rPr>
              <a:t>In the second part I will discuss the high-throughput screening of polymers for discovering high RI polyimides. </a:t>
            </a:r>
          </a:p>
        </p:txBody>
      </p:sp>
      <p:sp>
        <p:nvSpPr>
          <p:cNvPr id="4" name="Slide Number Placeholder 3"/>
          <p:cNvSpPr>
            <a:spLocks noGrp="1"/>
          </p:cNvSpPr>
          <p:nvPr>
            <p:ph type="sldNum" sz="quarter" idx="10"/>
          </p:nvPr>
        </p:nvSpPr>
        <p:spPr/>
        <p:txBody>
          <a:bodyPr/>
          <a:lstStyle/>
          <a:p>
            <a:fld id="{B99E5C76-ABFA-47EC-9888-22AF5CBE39D2}" type="slidenum">
              <a:rPr lang="en-US" smtClean="0"/>
              <a:t>32</a:t>
            </a:fld>
            <a:endParaRPr lang="en-US" dirty="0"/>
          </a:p>
        </p:txBody>
      </p:sp>
    </p:spTree>
    <p:extLst>
      <p:ext uri="{BB962C8B-B14F-4D97-AF65-F5344CB8AC3E}">
        <p14:creationId xmlns:p14="http://schemas.microsoft.com/office/powerpoint/2010/main" val="1861202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33</a:t>
            </a:fld>
            <a:endParaRPr lang="en-US"/>
          </a:p>
        </p:txBody>
      </p:sp>
    </p:spTree>
    <p:extLst>
      <p:ext uri="{BB962C8B-B14F-4D97-AF65-F5344CB8AC3E}">
        <p14:creationId xmlns:p14="http://schemas.microsoft.com/office/powerpoint/2010/main" val="4084837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34</a:t>
            </a:fld>
            <a:endParaRPr lang="en-US"/>
          </a:p>
        </p:txBody>
      </p:sp>
    </p:spTree>
    <p:extLst>
      <p:ext uri="{BB962C8B-B14F-4D97-AF65-F5344CB8AC3E}">
        <p14:creationId xmlns:p14="http://schemas.microsoft.com/office/powerpoint/2010/main" val="2250493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eaLnBrk="1" hangingPunct="1"/>
            <a:r>
              <a:rPr lang="en-US" b="0" baseline="0" dirty="0" smtClean="0">
                <a:latin typeface="Arial" pitchFamily="34" charset="0"/>
              </a:rPr>
              <a:t>Write the number below and explain that it is only for R2</a:t>
            </a:r>
          </a:p>
        </p:txBody>
      </p:sp>
      <p:sp>
        <p:nvSpPr>
          <p:cNvPr id="4" name="Slide Number Placeholder 3"/>
          <p:cNvSpPr>
            <a:spLocks noGrp="1"/>
          </p:cNvSpPr>
          <p:nvPr>
            <p:ph type="sldNum" sz="quarter" idx="10"/>
          </p:nvPr>
        </p:nvSpPr>
        <p:spPr/>
        <p:txBody>
          <a:bodyPr/>
          <a:lstStyle/>
          <a:p>
            <a:fld id="{B99E5C76-ABFA-47EC-9888-22AF5CBE39D2}" type="slidenum">
              <a:rPr lang="en-US" smtClean="0"/>
              <a:t>35</a:t>
            </a:fld>
            <a:endParaRPr lang="en-US"/>
          </a:p>
        </p:txBody>
      </p:sp>
    </p:spTree>
    <p:extLst>
      <p:ext uri="{BB962C8B-B14F-4D97-AF65-F5344CB8AC3E}">
        <p14:creationId xmlns:p14="http://schemas.microsoft.com/office/powerpoint/2010/main" val="38221044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smtClean="0">
                <a:latin typeface="Corbel" pitchFamily="34" charset="0"/>
              </a:rPr>
              <a:t>This</a:t>
            </a:r>
            <a:r>
              <a:rPr lang="en-US" sz="2000" baseline="0" dirty="0" smtClean="0">
                <a:latin typeface="Corbel" pitchFamily="34" charset="0"/>
              </a:rPr>
              <a:t> is the outline of my presentation. </a:t>
            </a:r>
          </a:p>
          <a:p>
            <a:r>
              <a:rPr lang="en-US" sz="2000" baseline="0" dirty="0" smtClean="0">
                <a:latin typeface="Corbel" pitchFamily="34" charset="0"/>
              </a:rPr>
              <a:t>My presentation is divided in two parts. In first part I will talk about the model for the prediction of RI of polymers. The model includes calculation of polymer polarizability from first-principles quantum chemistry and benchmarking the polarizability values with different  quantum chemistry methods.</a:t>
            </a:r>
          </a:p>
          <a:p>
            <a:r>
              <a:rPr lang="en-US" sz="2000" baseline="0" dirty="0" smtClean="0">
                <a:latin typeface="Corbel" pitchFamily="34" charset="0"/>
              </a:rPr>
              <a:t>Estimation of number density model from van der Waals volume and a machine learning model to correlate packing fraction of bulk polymer with the structure.</a:t>
            </a:r>
          </a:p>
          <a:p>
            <a:r>
              <a:rPr lang="en-US" sz="2000" baseline="0" dirty="0" smtClean="0">
                <a:latin typeface="Corbel" pitchFamily="34" charset="0"/>
              </a:rPr>
              <a:t>And then validation of the model using experimental results from literature.</a:t>
            </a:r>
          </a:p>
          <a:p>
            <a:endParaRPr lang="en-US" sz="2000" baseline="0" dirty="0" smtClean="0">
              <a:latin typeface="Corbel" pitchFamily="34" charset="0"/>
            </a:endParaRPr>
          </a:p>
          <a:p>
            <a:r>
              <a:rPr lang="en-US" sz="2000" baseline="0" dirty="0" smtClean="0">
                <a:latin typeface="Corbel" pitchFamily="34" charset="0"/>
              </a:rPr>
              <a:t>In the second part I will discuss the high-throughput screening of polymers for discovering high RI polyimides. </a:t>
            </a:r>
          </a:p>
        </p:txBody>
      </p:sp>
      <p:sp>
        <p:nvSpPr>
          <p:cNvPr id="4" name="Slide Number Placeholder 3"/>
          <p:cNvSpPr>
            <a:spLocks noGrp="1"/>
          </p:cNvSpPr>
          <p:nvPr>
            <p:ph type="sldNum" sz="quarter" idx="10"/>
          </p:nvPr>
        </p:nvSpPr>
        <p:spPr/>
        <p:txBody>
          <a:bodyPr/>
          <a:lstStyle/>
          <a:p>
            <a:fld id="{B99E5C76-ABFA-47EC-9888-22AF5CBE39D2}" type="slidenum">
              <a:rPr lang="en-US" smtClean="0"/>
              <a:t>36</a:t>
            </a:fld>
            <a:endParaRPr lang="en-US" dirty="0"/>
          </a:p>
        </p:txBody>
      </p:sp>
    </p:spTree>
    <p:extLst>
      <p:ext uri="{BB962C8B-B14F-4D97-AF65-F5344CB8AC3E}">
        <p14:creationId xmlns:p14="http://schemas.microsoft.com/office/powerpoint/2010/main" val="3755283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pitchFamily="34" charset="0"/>
              </a:rPr>
              <a:t>A positive Z-score indicates that a building block is found more often than is statistically expected in a random distribution, and a negative Z-score registers the opposite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pitchFamily="34" charset="0"/>
              </a:rPr>
              <a:t>certain building blocks are very common in the top candidates while others are underrepresented.</a:t>
            </a:r>
          </a:p>
        </p:txBody>
      </p:sp>
      <p:sp>
        <p:nvSpPr>
          <p:cNvPr id="4" name="Slide Number Placeholder 3"/>
          <p:cNvSpPr>
            <a:spLocks noGrp="1"/>
          </p:cNvSpPr>
          <p:nvPr>
            <p:ph type="sldNum" sz="quarter" idx="10"/>
          </p:nvPr>
        </p:nvSpPr>
        <p:spPr/>
        <p:txBody>
          <a:bodyPr/>
          <a:lstStyle/>
          <a:p>
            <a:fld id="{B99E5C76-ABFA-47EC-9888-22AF5CBE39D2}" type="slidenum">
              <a:rPr lang="en-US" smtClean="0"/>
              <a:t>37</a:t>
            </a:fld>
            <a:endParaRPr lang="en-US"/>
          </a:p>
        </p:txBody>
      </p:sp>
    </p:spTree>
    <p:extLst>
      <p:ext uri="{BB962C8B-B14F-4D97-AF65-F5344CB8AC3E}">
        <p14:creationId xmlns:p14="http://schemas.microsoft.com/office/powerpoint/2010/main" val="110101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pitchFamily="34" charset="0"/>
              </a:rPr>
              <a:t>Explain blocks or either green or blue.</a:t>
            </a:r>
          </a:p>
        </p:txBody>
      </p:sp>
      <p:sp>
        <p:nvSpPr>
          <p:cNvPr id="4" name="Slide Number Placeholder 3"/>
          <p:cNvSpPr>
            <a:spLocks noGrp="1"/>
          </p:cNvSpPr>
          <p:nvPr>
            <p:ph type="sldNum" sz="quarter" idx="10"/>
          </p:nvPr>
        </p:nvSpPr>
        <p:spPr/>
        <p:txBody>
          <a:bodyPr/>
          <a:lstStyle/>
          <a:p>
            <a:fld id="{B99E5C76-ABFA-47EC-9888-22AF5CBE39D2}" type="slidenum">
              <a:rPr lang="en-US" smtClean="0"/>
              <a:t>38</a:t>
            </a:fld>
            <a:endParaRPr lang="en-US"/>
          </a:p>
        </p:txBody>
      </p:sp>
    </p:spTree>
    <p:extLst>
      <p:ext uri="{BB962C8B-B14F-4D97-AF65-F5344CB8AC3E}">
        <p14:creationId xmlns:p14="http://schemas.microsoft.com/office/powerpoint/2010/main" val="3779248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2900" lvl="0" indent="-342900">
              <a:buFont typeface="Wingdings" panose="05000000000000000000" pitchFamily="2" charset="2"/>
              <a:buChar char="Ø"/>
            </a:pPr>
            <a:r>
              <a:rPr lang="en-US" sz="2000" dirty="0" smtClean="0">
                <a:latin typeface="Calibri (Body)"/>
              </a:rPr>
              <a:t>first-principles quantum chemistry and data modeling </a:t>
            </a:r>
          </a:p>
          <a:p>
            <a:pPr marL="342900" lvl="0" indent="-342900">
              <a:buFont typeface="Wingdings" panose="05000000000000000000" pitchFamily="2" charset="2"/>
              <a:buChar char="Ø"/>
            </a:pPr>
            <a:r>
              <a:rPr lang="en-US" sz="2000" dirty="0" smtClean="0">
                <a:latin typeface="Calibri (Body)"/>
              </a:rPr>
              <a:t>virtual high-throughput </a:t>
            </a:r>
          </a:p>
          <a:p>
            <a:pPr marL="342900" lvl="0" indent="-342900">
              <a:buFont typeface="Wingdings" panose="05000000000000000000" pitchFamily="2" charset="2"/>
              <a:buChar char="Ø"/>
            </a:pPr>
            <a:r>
              <a:rPr lang="en-US" sz="2000" dirty="0" smtClean="0">
                <a:latin typeface="Calibri (Body)"/>
              </a:rPr>
              <a:t>big data approach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a:p>
            <a:pPr marL="342900" indent="-342900">
              <a:buFont typeface="Wingdings" panose="05000000000000000000" pitchFamily="2" charset="2"/>
              <a:buChar char="Ø"/>
            </a:pPr>
            <a:r>
              <a:rPr lang="en-US" sz="1200" dirty="0" smtClean="0">
                <a:latin typeface="Calibri (Body)"/>
              </a:rPr>
              <a:t>Particular interest for the design of future materials</a:t>
            </a:r>
          </a:p>
          <a:p>
            <a:pPr marL="342900" indent="-342900">
              <a:buFont typeface="Wingdings" panose="05000000000000000000" pitchFamily="2" charset="2"/>
              <a:buChar char="Ø"/>
            </a:pPr>
            <a:r>
              <a:rPr lang="en-US" sz="1200" dirty="0" smtClean="0">
                <a:latin typeface="Calibri (Body)"/>
              </a:rPr>
              <a:t>Less promising materials may not be considered for future searches</a:t>
            </a:r>
          </a:p>
          <a:p>
            <a:pPr marL="342900" indent="-342900">
              <a:buFont typeface="Wingdings" panose="05000000000000000000" pitchFamily="2" charset="2"/>
              <a:buChar char="Ø"/>
            </a:pPr>
            <a:r>
              <a:rPr lang="en-US" sz="1200" dirty="0" smtClean="0">
                <a:latin typeface="Calibri (Body)"/>
              </a:rPr>
              <a:t>Narrow down the search to more promising materials</a:t>
            </a:r>
          </a:p>
          <a:p>
            <a:pPr marL="342900" indent="-342900">
              <a:buFont typeface="Wingdings" panose="05000000000000000000" pitchFamily="2" charset="2"/>
              <a:buChar char="Ø"/>
            </a:pPr>
            <a:r>
              <a:rPr lang="en-US" sz="1200" dirty="0" smtClean="0">
                <a:latin typeface="Calibri (Body)"/>
              </a:rPr>
              <a:t>‘Transition from brute-force screening to active design and engineering of new molecular materials’</a:t>
            </a:r>
          </a:p>
          <a:p>
            <a:pPr marL="342900" indent="-342900">
              <a:buFont typeface="Wingdings" panose="05000000000000000000" pitchFamily="2" charset="2"/>
              <a:buChar char="Ø"/>
            </a:pPr>
            <a:r>
              <a:rPr lang="en-US" sz="1200" dirty="0" smtClean="0">
                <a:latin typeface="Calibri (Body)"/>
              </a:rPr>
              <a:t>This framework</a:t>
            </a:r>
            <a:r>
              <a:rPr lang="en-US" sz="1200" baseline="0" dirty="0" smtClean="0">
                <a:latin typeface="Calibri (Body)"/>
              </a:rPr>
              <a:t> </a:t>
            </a:r>
            <a:r>
              <a:rPr lang="en-US" sz="1200" dirty="0" smtClean="0">
                <a:latin typeface="Calibri (Body)"/>
              </a:rPr>
              <a:t>successful and highly economical in determining the RI values of a wide range of organic polymers</a:t>
            </a:r>
          </a:p>
          <a:p>
            <a:pPr marL="342900" indent="-342900">
              <a:buFont typeface="Wingdings" panose="05000000000000000000" pitchFamily="2" charset="2"/>
              <a:buChar char="Ø"/>
            </a:pPr>
            <a:endParaRPr lang="en-US" sz="1200" dirty="0" smtClean="0">
              <a:latin typeface="Calibri (Body)"/>
            </a:endParaRPr>
          </a:p>
          <a:p>
            <a:pPr marL="342900" indent="-342900">
              <a:buFont typeface="Wingdings" panose="05000000000000000000" pitchFamily="2" charset="2"/>
              <a:buChar char="Ø"/>
            </a:pPr>
            <a:r>
              <a:rPr lang="en-US" sz="2000" dirty="0" smtClean="0">
                <a:latin typeface="Calibri (Body)"/>
              </a:rPr>
              <a:t>underlying structure property relationships </a:t>
            </a:r>
            <a:r>
              <a:rPr lang="en-US" sz="2000" dirty="0" smtClean="0">
                <a:latin typeface="Calibri (Body)"/>
                <a:sym typeface="Wingdings" panose="05000000000000000000" pitchFamily="2" charset="2"/>
              </a:rPr>
              <a:t></a:t>
            </a:r>
            <a:r>
              <a:rPr lang="en-US" sz="2000" dirty="0" smtClean="0">
                <a:latin typeface="Calibri (Body)"/>
              </a:rPr>
              <a:t> use this to generate second generation of materials</a:t>
            </a:r>
          </a:p>
          <a:p>
            <a:pPr marL="342900" indent="-342900">
              <a:buFont typeface="Wingdings" panose="05000000000000000000" pitchFamily="2" charset="2"/>
              <a:buChar char="Ø"/>
            </a:pPr>
            <a:r>
              <a:rPr lang="en-US" sz="2000" dirty="0" smtClean="0">
                <a:latin typeface="Calibri (Body)"/>
              </a:rPr>
              <a:t>use of efficient generation algorithms like genetic algorithms</a:t>
            </a:r>
          </a:p>
          <a:p>
            <a:pPr marL="342900" indent="-342900">
              <a:buFont typeface="Wingdings" panose="05000000000000000000" pitchFamily="2" charset="2"/>
              <a:buChar char="Ø"/>
            </a:pPr>
            <a:r>
              <a:rPr lang="en-US" sz="2000" dirty="0" smtClean="0">
                <a:latin typeface="Calibri (Body)"/>
              </a:rPr>
              <a:t>to synthesize the most promising polymers from this study (work in collaboration with experimental expert Prof. Chong Cheng)</a:t>
            </a:r>
          </a:p>
          <a:p>
            <a:pPr marL="342900" indent="-342900">
              <a:buFont typeface="Wingdings" panose="05000000000000000000" pitchFamily="2" charset="2"/>
              <a:buChar char="Ø"/>
            </a:pPr>
            <a:r>
              <a:rPr lang="en-US" sz="2000" dirty="0" smtClean="0">
                <a:latin typeface="Calibri (Body)"/>
              </a:rPr>
              <a:t>apply to different polymer types</a:t>
            </a:r>
          </a:p>
          <a:p>
            <a:pPr marL="342900" indent="-342900">
              <a:buFont typeface="Wingdings" panose="05000000000000000000" pitchFamily="2" charset="2"/>
              <a:buChar char="Ø"/>
            </a:pPr>
            <a:r>
              <a:rPr lang="en-US" sz="2000" dirty="0" smtClean="0">
                <a:latin typeface="Calibri (Body)"/>
              </a:rPr>
              <a:t>extend the model to other optical properties</a:t>
            </a:r>
          </a:p>
          <a:p>
            <a:pPr marL="800100" lvl="1" indent="-342900">
              <a:buFont typeface="Wingdings" panose="05000000000000000000" pitchFamily="2" charset="2"/>
              <a:buChar char="Ø"/>
            </a:pPr>
            <a:r>
              <a:rPr lang="en-US" sz="2000" dirty="0" smtClean="0">
                <a:latin typeface="Calibri (Body)"/>
              </a:rPr>
              <a:t>optical transparency</a:t>
            </a:r>
          </a:p>
          <a:p>
            <a:pPr marL="800100" lvl="1" indent="-342900">
              <a:buFont typeface="Wingdings" panose="05000000000000000000" pitchFamily="2" charset="2"/>
              <a:buChar char="Ø"/>
            </a:pPr>
            <a:r>
              <a:rPr lang="en-US" sz="2000" dirty="0" smtClean="0">
                <a:latin typeface="Calibri (Body)"/>
              </a:rPr>
              <a:t>abbe number</a:t>
            </a:r>
          </a:p>
          <a:p>
            <a:pPr marL="800100" lvl="1" indent="-342900">
              <a:buFont typeface="Wingdings" panose="05000000000000000000" pitchFamily="2" charset="2"/>
              <a:buChar char="Ø"/>
            </a:pPr>
            <a:r>
              <a:rPr lang="en-US" sz="2000" dirty="0" smtClean="0">
                <a:latin typeface="Calibri (Body)"/>
              </a:rPr>
              <a:t>birefringence</a:t>
            </a:r>
          </a:p>
          <a:p>
            <a:pPr marL="342900" indent="-342900">
              <a:buFont typeface="Wingdings" panose="05000000000000000000" pitchFamily="2" charset="2"/>
              <a:buChar char="Ø"/>
            </a:pPr>
            <a:endParaRPr lang="en-US" sz="1200" dirty="0">
              <a:latin typeface="Calibri (Body)"/>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39</a:t>
            </a:fld>
            <a:endParaRPr lang="en-US"/>
          </a:p>
        </p:txBody>
      </p:sp>
    </p:spTree>
    <p:extLst>
      <p:ext uri="{BB962C8B-B14F-4D97-AF65-F5344CB8AC3E}">
        <p14:creationId xmlns:p14="http://schemas.microsoft.com/office/powerpoint/2010/main" val="996533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paradigm of in-</a:t>
            </a:r>
            <a:r>
              <a:rPr lang="en-US" sz="1200" kern="1200" dirty="0" err="1" smtClean="0">
                <a:solidFill>
                  <a:schemeClr val="tx1"/>
                </a:solidFill>
                <a:effectLst/>
                <a:latin typeface="+mn-lt"/>
                <a:ea typeface="+mn-ea"/>
                <a:cs typeface="+mn-cs"/>
              </a:rPr>
              <a:t>silico</a:t>
            </a:r>
            <a:r>
              <a:rPr lang="en-US" sz="1200" kern="1200" dirty="0" smtClean="0">
                <a:solidFill>
                  <a:schemeClr val="tx1"/>
                </a:solidFill>
                <a:effectLst/>
                <a:latin typeface="+mn-lt"/>
                <a:ea typeface="+mn-ea"/>
                <a:cs typeface="+mn-cs"/>
              </a:rPr>
              <a:t> large scale discovery is a valuable asset for synergistic research in chemistry, materials. This platform is </a:t>
            </a:r>
            <a:r>
              <a:rPr lang="en-US" sz="1200" kern="1200" dirty="0" err="1" smtClean="0">
                <a:solidFill>
                  <a:schemeClr val="tx1"/>
                </a:solidFill>
                <a:effectLst/>
                <a:latin typeface="+mn-lt"/>
                <a:ea typeface="+mn-ea"/>
                <a:cs typeface="+mn-cs"/>
              </a:rPr>
              <a:t>ofcourse</a:t>
            </a:r>
            <a:r>
              <a:rPr lang="en-US" sz="1200" kern="1200" dirty="0" smtClean="0">
                <a:solidFill>
                  <a:schemeClr val="tx1"/>
                </a:solidFill>
                <a:effectLst/>
                <a:latin typeface="+mn-lt"/>
                <a:ea typeface="+mn-ea"/>
                <a:cs typeface="+mn-cs"/>
              </a:rPr>
              <a:t> is the backdrop of drug discovery, MGI and Harvard Clean Energy Project.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work gets the motivation from CEP where focus is on extending the high-throughput virtual screening paradigm from the life sciences to materials applications and provide critical guidance to experimental work. This is a schematic of the group’s software ecosystem.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2000" dirty="0" smtClean="0"/>
              <a:t>The</a:t>
            </a:r>
            <a:r>
              <a:rPr lang="en-US" sz="2000" baseline="0" dirty="0" smtClean="0"/>
              <a:t> real-world solutions to grand challenges in innovation, energy, sustainability., </a:t>
            </a:r>
            <a:r>
              <a:rPr lang="en-US" sz="2000" baseline="0" dirty="0" err="1" smtClean="0"/>
              <a:t>etc</a:t>
            </a:r>
            <a:r>
              <a:rPr lang="en-US" sz="2000" baseline="0" dirty="0" smtClean="0"/>
              <a:t> are to be found in the discovery and development of novel materials, compounds and processes. The progress in these discoveries is increasingly driven by theory modeling, simulations. This is because, it provides an efficient means to uncover promising targets and provide unique insights that are beyond the scope of empirical observation and thus contribute to a solid foundation to finding new things. </a:t>
            </a:r>
          </a:p>
          <a:p>
            <a:endParaRPr lang="en-US" sz="2000" baseline="0" dirty="0" smtClean="0"/>
          </a:p>
          <a:p>
            <a:r>
              <a:rPr lang="en-US" sz="2000" u="sng" dirty="0" smtClean="0"/>
              <a:t>thus:</a:t>
            </a:r>
            <a:r>
              <a:rPr lang="en-US" sz="2000" dirty="0" smtClean="0"/>
              <a:t> they are a valuable asset for </a:t>
            </a:r>
            <a:r>
              <a:rPr lang="en-US" sz="2000" b="1" dirty="0" smtClean="0"/>
              <a:t>synergistic</a:t>
            </a:r>
            <a:r>
              <a:rPr lang="en-US" sz="2000" dirty="0" smtClean="0"/>
              <a:t> research in chemistry, materials</a:t>
            </a:r>
            <a:endParaRPr lang="en-US" sz="2000" baseline="0" dirty="0" smtClean="0"/>
          </a:p>
          <a:p>
            <a:r>
              <a:rPr lang="en-US" sz="2000" baseline="0" dirty="0" smtClean="0"/>
              <a:t>We can only make so much progress looking at one compound at a time. If we study one or a handful of compounds, we learn something about these particular compounds. If we study thousands or even millions of compounds, we learn something about all the compounds, but in addition we can learn about the underlying patterns that emerge. That, of course, is also the backdrop of the Materials Genome Initiative.</a:t>
            </a:r>
          </a:p>
          <a:p>
            <a:endParaRPr lang="en-US" sz="2000" dirty="0" smtClean="0"/>
          </a:p>
          <a:p>
            <a:r>
              <a:rPr lang="en-US" sz="2000" dirty="0" smtClean="0"/>
              <a:t>Transparent </a:t>
            </a:r>
            <a:r>
              <a:rPr lang="en-US" sz="2000" dirty="0"/>
              <a:t>optical-quality plastics are extremely important </a:t>
            </a:r>
            <a:r>
              <a:rPr lang="en-US" sz="2000" dirty="0" smtClean="0"/>
              <a:t>in many </a:t>
            </a:r>
            <a:r>
              <a:rPr lang="en-US" sz="2000" dirty="0"/>
              <a:t>commercial optical applications, including camera </a:t>
            </a:r>
            <a:r>
              <a:rPr lang="en-US" sz="2000" dirty="0" smtClean="0"/>
              <a:t>and projector </a:t>
            </a:r>
            <a:r>
              <a:rPr lang="en-US" sz="2000" dirty="0"/>
              <a:t>lenses, and in optometric applications, </a:t>
            </a:r>
            <a:r>
              <a:rPr lang="en-US" sz="2000" dirty="0" smtClean="0"/>
              <a:t>including prescription </a:t>
            </a:r>
            <a:r>
              <a:rPr lang="en-US" sz="2000" dirty="0"/>
              <a:t>eyewear and contact lenses</a:t>
            </a:r>
          </a:p>
          <a:p>
            <a:pPr>
              <a:lnSpc>
                <a:spcPct val="120000"/>
              </a:lnSpc>
              <a:defRPr/>
            </a:pPr>
            <a:endParaRPr lang="en-US" sz="2000" dirty="0">
              <a:latin typeface="Corbel" pitchFamily="34" charset="0"/>
            </a:endParaRPr>
          </a:p>
          <a:p>
            <a:pPr>
              <a:lnSpc>
                <a:spcPct val="120000"/>
              </a:lnSpc>
              <a:defRPr/>
            </a:pPr>
            <a:r>
              <a:rPr lang="en-US" sz="2000" dirty="0" smtClean="0">
                <a:latin typeface="Corbel" pitchFamily="34" charset="0"/>
              </a:rPr>
              <a:t>discovered </a:t>
            </a:r>
            <a:r>
              <a:rPr lang="en-US" sz="2000" dirty="0">
                <a:latin typeface="Corbel" pitchFamily="34" charset="0"/>
              </a:rPr>
              <a:t>in the late 1980's that these conjugated polymers behave in many respects like inorganic semiconductors and can be used in a number of semiconducting devices such as field-effect transistors, light-emitting diodes and solar cells . </a:t>
            </a:r>
            <a:r>
              <a:rPr lang="en-US" dirty="0"/>
              <a:t>These pioneering discoveries were important milestones for the field of organic electronics, which has now developed into a large international research field with significant academic and industrial activities.</a:t>
            </a:r>
            <a:endParaRPr lang="en-US" sz="2000" dirty="0">
              <a:latin typeface="Corbe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4</a:t>
            </a:fld>
            <a:endParaRPr lang="en-US" dirty="0"/>
          </a:p>
        </p:txBody>
      </p:sp>
    </p:spTree>
    <p:extLst>
      <p:ext uri="{BB962C8B-B14F-4D97-AF65-F5344CB8AC3E}">
        <p14:creationId xmlns:p14="http://schemas.microsoft.com/office/powerpoint/2010/main" val="2638268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materials discovery process can be significantly expedited and simplified if we can learn effectively from available knowledge and data. In this</a:t>
            </a:r>
            <a:r>
              <a:rPr lang="en-US" sz="1200" b="0" i="0" kern="1200" baseline="0" dirty="0" smtClean="0">
                <a:solidFill>
                  <a:schemeClr val="tx1"/>
                </a:solidFill>
                <a:effectLst/>
                <a:latin typeface="+mn-lt"/>
                <a:ea typeface="+mn-ea"/>
                <a:cs typeface="+mn-cs"/>
              </a:rPr>
              <a:t> presentation</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I will</a:t>
            </a:r>
            <a:r>
              <a:rPr lang="en-US" sz="1200" b="0" i="0" kern="1200" dirty="0" smtClean="0">
                <a:solidFill>
                  <a:schemeClr val="tx1"/>
                </a:solidFill>
                <a:effectLst/>
                <a:latin typeface="+mn-lt"/>
                <a:ea typeface="+mn-ea"/>
                <a:cs typeface="+mn-cs"/>
              </a:rPr>
              <a:t> show that efficient and accurate prediction of a properties of organic materials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possible by employing advanced machine learning methods trained on results</a:t>
            </a:r>
            <a:r>
              <a:rPr lang="en-US" sz="1200" b="0" i="0" kern="1200" baseline="0" dirty="0" smtClean="0">
                <a:solidFill>
                  <a:schemeClr val="tx1"/>
                </a:solidFill>
                <a:effectLst/>
                <a:latin typeface="+mn-lt"/>
                <a:ea typeface="+mn-ea"/>
                <a:cs typeface="+mn-cs"/>
              </a:rPr>
              <a:t> obtained from</a:t>
            </a:r>
            <a:r>
              <a:rPr lang="en-US" sz="1200" b="0" i="0" kern="1200" dirty="0" smtClean="0">
                <a:solidFill>
                  <a:schemeClr val="tx1"/>
                </a:solidFill>
                <a:effectLst/>
                <a:latin typeface="+mn-lt"/>
                <a:ea typeface="+mn-ea"/>
                <a:cs typeface="+mn-cs"/>
              </a:rPr>
              <a:t> Molecular dynamics and first-principles</a:t>
            </a:r>
            <a:r>
              <a:rPr lang="en-US" sz="1200" b="0" i="0" kern="1200" baseline="0" dirty="0" smtClean="0">
                <a:solidFill>
                  <a:schemeClr val="tx1"/>
                </a:solidFill>
                <a:effectLst/>
                <a:latin typeface="+mn-lt"/>
                <a:ea typeface="+mn-ea"/>
                <a:cs typeface="+mn-cs"/>
              </a:rPr>
              <a:t> calculation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Using computational tools we could study large number of chemical entities which is a key for discovering materials with exceptional properties which is in turn a key for the grand challenges in innovation, energy and sustainability. The progress in these discoveries is increasingly driven by theory modeling, simulations. This is because, it provides an efficient means to uncover promising targets and provide unique insights that are beyond the scope of empirical observation and thus contribute to a solid foundation to finding new things. </a:t>
            </a:r>
          </a:p>
          <a:p>
            <a:r>
              <a:rPr lang="en-US" sz="900" kern="1200" dirty="0" smtClean="0">
                <a:solidFill>
                  <a:schemeClr val="tx1"/>
                </a:solidFill>
                <a:effectLst/>
                <a:latin typeface="+mn-lt"/>
                <a:ea typeface="+mn-ea"/>
                <a:cs typeface="+mn-cs"/>
              </a:rPr>
              <a:t>And using HTPS techniques we can accelerate the process of discovery.</a:t>
            </a:r>
          </a:p>
          <a:p>
            <a:endParaRPr lang="en-US" sz="1200" dirty="0" smtClean="0"/>
          </a:p>
          <a:p>
            <a:r>
              <a:rPr lang="en-US" sz="1200" dirty="0" smtClean="0"/>
              <a:t>=============================================</a:t>
            </a:r>
          </a:p>
          <a:p>
            <a:r>
              <a:rPr lang="en-US" sz="1200" dirty="0" smtClean="0"/>
              <a:t>The</a:t>
            </a:r>
            <a:r>
              <a:rPr lang="en-US" sz="1200" baseline="0" dirty="0" smtClean="0"/>
              <a:t> real-world solutions to grand challenges in innovation, energy, sustainability., </a:t>
            </a:r>
            <a:r>
              <a:rPr lang="en-US" sz="1200" baseline="0" dirty="0" err="1" smtClean="0"/>
              <a:t>etc</a:t>
            </a:r>
            <a:r>
              <a:rPr lang="en-US" sz="1200" baseline="0" dirty="0" smtClean="0"/>
              <a:t> are to be found in the discovery and development of novel materials, compounds and processes. The progress in these discoveries is increasingly driven by theory modeling, simulations. This is because, it provides an efficient means to uncover promising targets and provide unique insights that are beyond the scope of empirical observation and thus contribute to a solid foundation to finding new things. </a:t>
            </a:r>
          </a:p>
          <a:p>
            <a:endParaRPr lang="en-US" sz="1200" baseline="0" dirty="0" smtClean="0"/>
          </a:p>
          <a:p>
            <a:endParaRPr lang="en-US" sz="1200" baseline="0" dirty="0" smtClean="0"/>
          </a:p>
          <a:p>
            <a:r>
              <a:rPr lang="en-US" sz="1200" baseline="0" dirty="0" smtClean="0"/>
              <a:t>============================================================</a:t>
            </a:r>
          </a:p>
          <a:p>
            <a:r>
              <a:rPr lang="en-US" sz="1200" baseline="0" dirty="0" smtClean="0"/>
              <a:t>We can only make so much progress looking at one compound at a time. If we study one or a handful of compounds, we learn something about these particular compounds. If we study thousands or even millions of compounds, we learn something about all the compounds, but in addition we can learn about the underlying patterns that emerge. That, of course, is also the backdrop of the Materials Genome Initiative.</a:t>
            </a:r>
          </a:p>
          <a:p>
            <a:endParaRPr lang="en-US" sz="1200" dirty="0" smtClean="0"/>
          </a:p>
          <a:p>
            <a:r>
              <a:rPr lang="en-US" sz="1200" dirty="0" smtClean="0"/>
              <a:t>Transparent optical-quality plastics are extremely important in many commercial optical applications, including camera and projector lenses, and in optometric applications, including prescription eyewear and contact lenses</a:t>
            </a:r>
          </a:p>
          <a:p>
            <a:pPr>
              <a:lnSpc>
                <a:spcPct val="120000"/>
              </a:lnSpc>
              <a:defRPr/>
            </a:pPr>
            <a:endParaRPr lang="en-US" sz="1200" dirty="0" smtClean="0">
              <a:latin typeface="Corbel" pitchFamily="34" charset="0"/>
            </a:endParaRPr>
          </a:p>
          <a:p>
            <a:pPr>
              <a:lnSpc>
                <a:spcPct val="120000"/>
              </a:lnSpc>
              <a:defRPr/>
            </a:pPr>
            <a:r>
              <a:rPr lang="en-US" sz="1200" dirty="0" smtClean="0">
                <a:latin typeface="Corbel" pitchFamily="34" charset="0"/>
              </a:rPr>
              <a:t>discovered in the late 1980's that these conjugated polymers behave in many respects like inorganic semiconductors and can be used in a number of semiconducting devices such as field-effect transistors, light-emitting diodes and solar cells . </a:t>
            </a:r>
            <a:r>
              <a:rPr lang="en-US" dirty="0" smtClean="0"/>
              <a:t>These pioneering discoveries were important milestones for the field of organic electronics, which has now developed into a large international research field with significant academic and industrial activities.</a:t>
            </a:r>
            <a:endParaRPr lang="en-US" sz="1200" dirty="0" smtClean="0">
              <a:latin typeface="Corbel" pitchFamily="34" charset="0"/>
            </a:endParaRPr>
          </a:p>
          <a:p>
            <a:endParaRPr lang="en-US" dirty="0"/>
          </a:p>
        </p:txBody>
      </p:sp>
      <p:sp>
        <p:nvSpPr>
          <p:cNvPr id="4" name="Slide Number Placeholder 3"/>
          <p:cNvSpPr>
            <a:spLocks noGrp="1"/>
          </p:cNvSpPr>
          <p:nvPr>
            <p:ph type="sldNum" sz="quarter" idx="10"/>
          </p:nvPr>
        </p:nvSpPr>
        <p:spPr/>
        <p:txBody>
          <a:bodyPr/>
          <a:lstStyle/>
          <a:p>
            <a:fld id="{EF5D37F7-97F5-469E-9187-6121DF018D38}" type="slidenum">
              <a:rPr lang="en-US" smtClean="0"/>
              <a:t>40</a:t>
            </a:fld>
            <a:endParaRPr lang="en-US"/>
          </a:p>
        </p:txBody>
      </p:sp>
    </p:spTree>
    <p:extLst>
      <p:ext uri="{BB962C8B-B14F-4D97-AF65-F5344CB8AC3E}">
        <p14:creationId xmlns:p14="http://schemas.microsoft.com/office/powerpoint/2010/main" val="727500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smtClean="0">
                <a:latin typeface="Corbel" pitchFamily="34" charset="0"/>
              </a:rPr>
              <a:t>22 organic molecules (</a:t>
            </a:r>
            <a:r>
              <a:rPr lang="en-US" sz="2000" dirty="0" err="1" smtClean="0">
                <a:latin typeface="Corbel" pitchFamily="34" charset="0"/>
              </a:rPr>
              <a:t>liq</a:t>
            </a:r>
            <a:r>
              <a:rPr lang="en-US" sz="2000" dirty="0" smtClean="0">
                <a:latin typeface="Corbel" pitchFamily="34" charset="0"/>
              </a:rPr>
              <a:t>)</a:t>
            </a:r>
          </a:p>
          <a:p>
            <a:r>
              <a:rPr lang="en-US" sz="2000" dirty="0" err="1" smtClean="0">
                <a:latin typeface="Corbel" pitchFamily="34" charset="0"/>
              </a:rPr>
              <a:t>Wavefunction</a:t>
            </a:r>
            <a:r>
              <a:rPr lang="en-US" sz="2000" baseline="0" dirty="0" smtClean="0">
                <a:latin typeface="Corbel" pitchFamily="34" charset="0"/>
              </a:rPr>
              <a:t> calculated by Jun</a:t>
            </a:r>
          </a:p>
          <a:p>
            <a:r>
              <a:rPr lang="en-US" sz="2000" dirty="0" smtClean="0">
                <a:latin typeface="Corbel" pitchFamily="34" charset="0"/>
              </a:rPr>
              <a:t>Assumes</a:t>
            </a:r>
            <a:r>
              <a:rPr lang="en-US" sz="2000" baseline="0" dirty="0" smtClean="0">
                <a:latin typeface="Corbel" pitchFamily="34" charset="0"/>
              </a:rPr>
              <a:t> a constant packing fraction</a:t>
            </a:r>
          </a:p>
          <a:p>
            <a:endParaRPr lang="en-US" sz="2000" dirty="0" smtClean="0">
              <a:latin typeface="Corbel" pitchFamily="34" charset="0"/>
            </a:endParaRPr>
          </a:p>
          <a:p>
            <a:r>
              <a:rPr lang="en-US" sz="2000" dirty="0" smtClean="0">
                <a:latin typeface="Corbel" pitchFamily="34" charset="0"/>
              </a:rPr>
              <a:t>Clearly</a:t>
            </a:r>
            <a:r>
              <a:rPr lang="en-US" sz="2000" baseline="0" dirty="0" smtClean="0">
                <a:latin typeface="Corbel" pitchFamily="34" charset="0"/>
              </a:rPr>
              <a:t> the MD is the best method</a:t>
            </a:r>
            <a:endParaRPr lang="en-US" sz="2000" dirty="0">
              <a:latin typeface="Corbe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41</a:t>
            </a:fld>
            <a:endParaRPr lang="en-US" dirty="0"/>
          </a:p>
        </p:txBody>
      </p:sp>
    </p:spTree>
    <p:extLst>
      <p:ext uri="{BB962C8B-B14F-4D97-AF65-F5344CB8AC3E}">
        <p14:creationId xmlns:p14="http://schemas.microsoft.com/office/powerpoint/2010/main" val="9958511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smtClean="0">
                <a:latin typeface="Corbel" pitchFamily="34" charset="0"/>
              </a:rPr>
              <a:t>22 organic molecules (</a:t>
            </a:r>
            <a:r>
              <a:rPr lang="en-US" sz="2000" dirty="0" err="1" smtClean="0">
                <a:latin typeface="Corbel" pitchFamily="34" charset="0"/>
              </a:rPr>
              <a:t>liq</a:t>
            </a:r>
            <a:r>
              <a:rPr lang="en-US" sz="2000" dirty="0" smtClean="0">
                <a:latin typeface="Corbel" pitchFamily="34" charset="0"/>
              </a:rPr>
              <a:t>)</a:t>
            </a:r>
          </a:p>
          <a:p>
            <a:r>
              <a:rPr lang="en-US" sz="2000" dirty="0" err="1" smtClean="0">
                <a:latin typeface="Corbel" pitchFamily="34" charset="0"/>
              </a:rPr>
              <a:t>Wavefunction</a:t>
            </a:r>
            <a:r>
              <a:rPr lang="en-US" sz="2000" baseline="0" dirty="0" smtClean="0">
                <a:latin typeface="Corbel" pitchFamily="34" charset="0"/>
              </a:rPr>
              <a:t> calculated by Jun</a:t>
            </a:r>
          </a:p>
          <a:p>
            <a:r>
              <a:rPr lang="en-US" sz="2000" dirty="0" smtClean="0">
                <a:latin typeface="Corbel" pitchFamily="34" charset="0"/>
              </a:rPr>
              <a:t>Assumes</a:t>
            </a:r>
            <a:r>
              <a:rPr lang="en-US" sz="2000" baseline="0" dirty="0" smtClean="0">
                <a:latin typeface="Corbel" pitchFamily="34" charset="0"/>
              </a:rPr>
              <a:t> a constant packing fraction</a:t>
            </a:r>
          </a:p>
          <a:p>
            <a:endParaRPr lang="en-US" sz="2000" dirty="0" smtClean="0">
              <a:latin typeface="Corbel" pitchFamily="34" charset="0"/>
            </a:endParaRPr>
          </a:p>
          <a:p>
            <a:r>
              <a:rPr lang="en-US" sz="2000" dirty="0" smtClean="0">
                <a:latin typeface="Corbel" pitchFamily="34" charset="0"/>
              </a:rPr>
              <a:t>Clearly</a:t>
            </a:r>
            <a:r>
              <a:rPr lang="en-US" sz="2000" baseline="0" dirty="0" smtClean="0">
                <a:latin typeface="Corbel" pitchFamily="34" charset="0"/>
              </a:rPr>
              <a:t> the MD is the best method</a:t>
            </a:r>
            <a:endParaRPr lang="en-US" sz="2000" dirty="0">
              <a:latin typeface="Corbe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42</a:t>
            </a:fld>
            <a:endParaRPr lang="en-US" dirty="0"/>
          </a:p>
        </p:txBody>
      </p:sp>
    </p:spTree>
    <p:extLst>
      <p:ext uri="{BB962C8B-B14F-4D97-AF65-F5344CB8AC3E}">
        <p14:creationId xmlns:p14="http://schemas.microsoft.com/office/powerpoint/2010/main" val="1747221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smtClean="0">
                <a:latin typeface="Corbel" pitchFamily="34" charset="0"/>
              </a:rPr>
              <a:t>22 organic molecules (</a:t>
            </a:r>
            <a:r>
              <a:rPr lang="en-US" sz="2000" dirty="0" err="1" smtClean="0">
                <a:latin typeface="Corbel" pitchFamily="34" charset="0"/>
              </a:rPr>
              <a:t>liq</a:t>
            </a:r>
            <a:r>
              <a:rPr lang="en-US" sz="2000" dirty="0" smtClean="0">
                <a:latin typeface="Corbel" pitchFamily="34" charset="0"/>
              </a:rPr>
              <a:t>)</a:t>
            </a:r>
          </a:p>
          <a:p>
            <a:r>
              <a:rPr lang="en-US" sz="2000" dirty="0" err="1" smtClean="0">
                <a:latin typeface="Corbel" pitchFamily="34" charset="0"/>
              </a:rPr>
              <a:t>Wavefunction</a:t>
            </a:r>
            <a:r>
              <a:rPr lang="en-US" sz="2000" baseline="0" dirty="0" smtClean="0">
                <a:latin typeface="Corbel" pitchFamily="34" charset="0"/>
              </a:rPr>
              <a:t> calculated by Jun</a:t>
            </a:r>
          </a:p>
          <a:p>
            <a:r>
              <a:rPr lang="en-US" sz="2000" dirty="0" smtClean="0">
                <a:latin typeface="Corbel" pitchFamily="34" charset="0"/>
              </a:rPr>
              <a:t>Assumes</a:t>
            </a:r>
            <a:r>
              <a:rPr lang="en-US" sz="2000" baseline="0" dirty="0" smtClean="0">
                <a:latin typeface="Corbel" pitchFamily="34" charset="0"/>
              </a:rPr>
              <a:t> a constant packing fraction</a:t>
            </a:r>
          </a:p>
          <a:p>
            <a:endParaRPr lang="en-US" sz="2000" dirty="0" smtClean="0">
              <a:latin typeface="Corbel" pitchFamily="34" charset="0"/>
            </a:endParaRPr>
          </a:p>
          <a:p>
            <a:r>
              <a:rPr lang="en-US" sz="2000" dirty="0" smtClean="0">
                <a:latin typeface="Corbel" pitchFamily="34" charset="0"/>
              </a:rPr>
              <a:t>Clearly</a:t>
            </a:r>
            <a:r>
              <a:rPr lang="en-US" sz="2000" baseline="0" dirty="0" smtClean="0">
                <a:latin typeface="Corbel" pitchFamily="34" charset="0"/>
              </a:rPr>
              <a:t> the MD is the best method</a:t>
            </a:r>
            <a:endParaRPr lang="en-US" sz="2000" dirty="0">
              <a:latin typeface="Corbe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43</a:t>
            </a:fld>
            <a:endParaRPr lang="en-US" dirty="0"/>
          </a:p>
        </p:txBody>
      </p:sp>
    </p:spTree>
    <p:extLst>
      <p:ext uri="{BB962C8B-B14F-4D97-AF65-F5344CB8AC3E}">
        <p14:creationId xmlns:p14="http://schemas.microsoft.com/office/powerpoint/2010/main" val="41248829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smtClean="0"/>
              <a:t>and to understand structure-property relationships</a:t>
            </a:r>
            <a:endParaRPr lang="en-US" sz="2000" dirty="0">
              <a:latin typeface="Corbe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44</a:t>
            </a:fld>
            <a:endParaRPr lang="en-US" dirty="0"/>
          </a:p>
        </p:txBody>
      </p:sp>
    </p:spTree>
    <p:extLst>
      <p:ext uri="{BB962C8B-B14F-4D97-AF65-F5344CB8AC3E}">
        <p14:creationId xmlns:p14="http://schemas.microsoft.com/office/powerpoint/2010/main" val="38855238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err="1" smtClean="0">
                <a:latin typeface="Corbel" pitchFamily="34" charset="0"/>
              </a:rPr>
              <a:t>t_l</a:t>
            </a:r>
            <a:r>
              <a:rPr lang="en-US" sz="2000" dirty="0" smtClean="0">
                <a:latin typeface="Corbel" pitchFamily="34" charset="0"/>
              </a:rPr>
              <a:t>=.75</a:t>
            </a:r>
          </a:p>
          <a:p>
            <a:endParaRPr lang="en-US" sz="2000" dirty="0" smtClean="0">
              <a:latin typeface="Corbel" pitchFamily="34" charset="0"/>
            </a:endParaRPr>
          </a:p>
          <a:p>
            <a:r>
              <a:rPr lang="en-US" sz="2000" dirty="0" smtClean="0"/>
              <a:t>Some of Adam’s advantages are that the magnitudes of parameter updates are invariant to rescaling of the gradient, its </a:t>
            </a:r>
            <a:r>
              <a:rPr lang="en-US" sz="2000" dirty="0" err="1" smtClean="0"/>
              <a:t>stepsizes</a:t>
            </a:r>
            <a:r>
              <a:rPr lang="en-US" sz="2000" dirty="0" smtClean="0"/>
              <a:t> are approximately bounded by the </a:t>
            </a:r>
            <a:r>
              <a:rPr lang="en-US" sz="2000" dirty="0" err="1" smtClean="0"/>
              <a:t>stepsize</a:t>
            </a:r>
            <a:r>
              <a:rPr lang="en-US" sz="2000" dirty="0" smtClean="0"/>
              <a:t> </a:t>
            </a:r>
            <a:r>
              <a:rPr lang="en-US" sz="2000" dirty="0" err="1" smtClean="0"/>
              <a:t>hyperparameter</a:t>
            </a:r>
            <a:r>
              <a:rPr lang="en-US" sz="2000" dirty="0" smtClean="0"/>
              <a:t>, it does not require a stationary objective, it works with sparse gradients, and it naturally performs a form of step size annealing.</a:t>
            </a:r>
            <a:endParaRPr lang="en-US" sz="2000" dirty="0">
              <a:latin typeface="Corbe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45</a:t>
            </a:fld>
            <a:endParaRPr lang="en-US" dirty="0"/>
          </a:p>
        </p:txBody>
      </p:sp>
    </p:spTree>
    <p:extLst>
      <p:ext uri="{BB962C8B-B14F-4D97-AF65-F5344CB8AC3E}">
        <p14:creationId xmlns:p14="http://schemas.microsoft.com/office/powerpoint/2010/main" val="1344425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err="1" smtClean="0">
                <a:latin typeface="Corbel" pitchFamily="34" charset="0"/>
              </a:rPr>
              <a:t>t_l</a:t>
            </a:r>
            <a:r>
              <a:rPr lang="en-US" sz="2000" dirty="0" smtClean="0">
                <a:latin typeface="Corbel" pitchFamily="34" charset="0"/>
              </a:rPr>
              <a:t>=.75</a:t>
            </a:r>
            <a:endParaRPr lang="en-US" sz="2000" dirty="0">
              <a:latin typeface="Corbe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46</a:t>
            </a:fld>
            <a:endParaRPr lang="en-US" dirty="0"/>
          </a:p>
        </p:txBody>
      </p:sp>
    </p:spTree>
    <p:extLst>
      <p:ext uri="{BB962C8B-B14F-4D97-AF65-F5344CB8AC3E}">
        <p14:creationId xmlns:p14="http://schemas.microsoft.com/office/powerpoint/2010/main" val="34472815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457200" lvl="1" indent="0">
              <a:buFont typeface="Wingdings" panose="05000000000000000000" pitchFamily="2" charset="2"/>
              <a:buNone/>
            </a:pPr>
            <a:r>
              <a:rPr lang="en-US" sz="2000" dirty="0" smtClean="0"/>
              <a:t>as density is a spatial arrangement of atoms</a:t>
            </a:r>
          </a:p>
        </p:txBody>
      </p:sp>
      <p:sp>
        <p:nvSpPr>
          <p:cNvPr id="4" name="Slide Number Placeholder 3"/>
          <p:cNvSpPr>
            <a:spLocks noGrp="1"/>
          </p:cNvSpPr>
          <p:nvPr>
            <p:ph type="sldNum" sz="quarter" idx="10"/>
          </p:nvPr>
        </p:nvSpPr>
        <p:spPr/>
        <p:txBody>
          <a:bodyPr/>
          <a:lstStyle/>
          <a:p>
            <a:fld id="{B99E5C76-ABFA-47EC-9888-22AF5CBE39D2}" type="slidenum">
              <a:rPr lang="en-US" smtClean="0"/>
              <a:t>47</a:t>
            </a:fld>
            <a:endParaRPr lang="en-US" dirty="0"/>
          </a:p>
        </p:txBody>
      </p:sp>
    </p:spTree>
    <p:extLst>
      <p:ext uri="{BB962C8B-B14F-4D97-AF65-F5344CB8AC3E}">
        <p14:creationId xmlns:p14="http://schemas.microsoft.com/office/powerpoint/2010/main" val="2611407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500" i="1" dirty="0" smtClean="0"/>
              <a:t>N</a:t>
            </a:r>
            <a:r>
              <a:rPr lang="en-US" sz="1500" dirty="0" smtClean="0"/>
              <a:t> - total number of molecules</a:t>
            </a:r>
            <a:br>
              <a:rPr lang="en-US" sz="1500" dirty="0" smtClean="0"/>
            </a:br>
            <a:r>
              <a:rPr lang="en-US" sz="1500" i="1" dirty="0" smtClean="0"/>
              <a:t>n</a:t>
            </a:r>
            <a:r>
              <a:rPr lang="en-US" sz="1500" dirty="0" smtClean="0"/>
              <a:t> - sub-set of molecules</a:t>
            </a:r>
          </a:p>
          <a:p>
            <a:r>
              <a:rPr lang="en-US" sz="1500" i="1" dirty="0" smtClean="0"/>
              <a:t>K</a:t>
            </a:r>
            <a:r>
              <a:rPr lang="en-US" sz="1500" dirty="0" smtClean="0"/>
              <a:t> - number of occurrences of </a:t>
            </a:r>
            <a:r>
              <a:rPr lang="en-US" sz="1500" i="1" dirty="0" err="1" smtClean="0"/>
              <a:t>i</a:t>
            </a:r>
            <a:r>
              <a:rPr lang="en-US" sz="1500" dirty="0" smtClean="0"/>
              <a:t> in </a:t>
            </a:r>
            <a:r>
              <a:rPr lang="en-US" sz="1500" i="1" dirty="0" smtClean="0"/>
              <a:t>N</a:t>
            </a:r>
            <a:endParaRPr lang="en-US" sz="1500" dirty="0" smtClean="0"/>
          </a:p>
          <a:p>
            <a:r>
              <a:rPr lang="en-US" sz="1500" i="1" dirty="0" smtClean="0"/>
              <a:t>k</a:t>
            </a:r>
            <a:r>
              <a:rPr lang="en-US" sz="1500" dirty="0" smtClean="0"/>
              <a:t> - occurrences of </a:t>
            </a:r>
            <a:r>
              <a:rPr lang="en-US" sz="1500" i="1" dirty="0" err="1" smtClean="0"/>
              <a:t>i</a:t>
            </a:r>
            <a:r>
              <a:rPr lang="en-US" sz="1500" dirty="0" smtClean="0"/>
              <a:t> in </a:t>
            </a:r>
            <a:r>
              <a:rPr lang="en-US" sz="1500" i="1" dirty="0" smtClean="0"/>
              <a:t>n</a:t>
            </a:r>
            <a:endParaRPr lang="en-US" sz="1500" dirty="0"/>
          </a:p>
        </p:txBody>
      </p:sp>
      <p:sp>
        <p:nvSpPr>
          <p:cNvPr id="4" name="Slide Number Placeholder 3"/>
          <p:cNvSpPr>
            <a:spLocks noGrp="1"/>
          </p:cNvSpPr>
          <p:nvPr>
            <p:ph type="sldNum" sz="quarter" idx="10"/>
          </p:nvPr>
        </p:nvSpPr>
        <p:spPr/>
        <p:txBody>
          <a:bodyPr/>
          <a:lstStyle/>
          <a:p>
            <a:fld id="{B99E5C76-ABFA-47EC-9888-22AF5CBE39D2}" type="slidenum">
              <a:rPr lang="en-US" smtClean="0"/>
              <a:t>48</a:t>
            </a:fld>
            <a:endParaRPr lang="en-US" dirty="0"/>
          </a:p>
        </p:txBody>
      </p:sp>
    </p:spTree>
    <p:extLst>
      <p:ext uri="{BB962C8B-B14F-4D97-AF65-F5344CB8AC3E}">
        <p14:creationId xmlns:p14="http://schemas.microsoft.com/office/powerpoint/2010/main" val="3453609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457200" lvl="1" indent="0">
              <a:buFont typeface="Wingdings" panose="05000000000000000000" pitchFamily="2" charset="2"/>
              <a:buNone/>
            </a:pPr>
            <a:r>
              <a:rPr lang="en-US" sz="2000" dirty="0" smtClean="0"/>
              <a:t>as density is a spatial arrangement of atoms</a:t>
            </a:r>
          </a:p>
        </p:txBody>
      </p:sp>
      <p:sp>
        <p:nvSpPr>
          <p:cNvPr id="4" name="Slide Number Placeholder 3"/>
          <p:cNvSpPr>
            <a:spLocks noGrp="1"/>
          </p:cNvSpPr>
          <p:nvPr>
            <p:ph type="sldNum" sz="quarter" idx="10"/>
          </p:nvPr>
        </p:nvSpPr>
        <p:spPr/>
        <p:txBody>
          <a:bodyPr/>
          <a:lstStyle/>
          <a:p>
            <a:fld id="{B99E5C76-ABFA-47EC-9888-22AF5CBE39D2}" type="slidenum">
              <a:rPr lang="en-US" smtClean="0"/>
              <a:t>49</a:t>
            </a:fld>
            <a:endParaRPr lang="en-US" dirty="0"/>
          </a:p>
        </p:txBody>
      </p:sp>
    </p:spTree>
    <p:extLst>
      <p:ext uri="{BB962C8B-B14F-4D97-AF65-F5344CB8AC3E}">
        <p14:creationId xmlns:p14="http://schemas.microsoft.com/office/powerpoint/2010/main" val="243010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a schematic of the group’s software ecosystem.</a:t>
            </a:r>
          </a:p>
          <a:p>
            <a:r>
              <a:rPr lang="en-US" sz="1200" kern="1200" dirty="0" smtClean="0">
                <a:solidFill>
                  <a:schemeClr val="tx1"/>
                </a:solidFill>
                <a:effectLst/>
                <a:latin typeface="+mn-lt"/>
                <a:ea typeface="+mn-ea"/>
                <a:cs typeface="+mn-cs"/>
              </a:rPr>
              <a:t>A prerequisite for the high-throughput exploration of chemical space is access to suitable, large-scale screening libraries. We require a corresponding generator for compound and material candidate libraries. A successful approach has to balance the ambition for a systematic and exhaustive enumeration of the combinatorial search space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the need for a smart, responsive, and thus efficient scheme.</a:t>
            </a:r>
          </a:p>
          <a:p>
            <a:r>
              <a:rPr lang="en-US" sz="1200" kern="1200" dirty="0" smtClean="0">
                <a:solidFill>
                  <a:schemeClr val="tx1"/>
                </a:solidFill>
                <a:effectLst/>
                <a:latin typeface="+mn-lt"/>
                <a:ea typeface="+mn-ea"/>
                <a:cs typeface="+mn-cs"/>
              </a:rPr>
              <a:t>So our goal is to create a smart, fast, user-friendly, comprehensive and black-box virtual molecular library generator.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Smart, fast, user-friendly, black-box, comprehensive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‘The complete chemical design space for materials and chemicals is too vast to be examined experimentally, creating a real need for efficient and reliable methods to rationally select the exemplary candidates for experimental testing. Transferring the high-throughput virtual screening paradigm from the life sciences to materials applications can provide critical guidance to experimental work; revealing new structures and compositions that may have been missed by the traditional trial-and-error approach.’ MS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Combi</a:t>
            </a:r>
            <a:r>
              <a:rPr lang="en-US" sz="1200" b="0" i="0" kern="1200" baseline="0" dirty="0" smtClean="0">
                <a:solidFill>
                  <a:schemeClr val="tx1"/>
                </a:solidFill>
                <a:effectLst/>
                <a:latin typeface="+mn-lt"/>
                <a:ea typeface="+mn-ea"/>
                <a:cs typeface="+mn-cs"/>
              </a:rPr>
              <a:t> by </a:t>
            </a:r>
            <a:r>
              <a:rPr lang="en-US" sz="1200" b="0" i="0" kern="1200" baseline="0" dirty="0" err="1" smtClean="0">
                <a:solidFill>
                  <a:schemeClr val="tx1"/>
                </a:solidFill>
                <a:effectLst/>
                <a:latin typeface="+mn-lt"/>
                <a:ea typeface="+mn-ea"/>
                <a:cs typeface="+mn-cs"/>
              </a:rPr>
              <a:t>schrodinger</a:t>
            </a:r>
            <a:endParaRPr lang="en-US" sz="1200" b="0" i="0" kern="1200" dirty="0" smtClean="0">
              <a:solidFill>
                <a:schemeClr val="tx1"/>
              </a:solidFill>
              <a:effectLst/>
              <a:latin typeface="+mn-lt"/>
              <a:ea typeface="+mn-ea"/>
              <a:cs typeface="+mn-cs"/>
            </a:endParaRPr>
          </a:p>
          <a:p>
            <a:endParaRPr lang="en-US" dirty="0" smtClean="0"/>
          </a:p>
          <a:p>
            <a:r>
              <a:rPr lang="en-US" sz="1200" kern="1200" dirty="0" smtClean="0">
                <a:solidFill>
                  <a:schemeClr val="tx1"/>
                </a:solidFill>
                <a:effectLst/>
                <a:latin typeface="+mn-lt"/>
                <a:ea typeface="+mn-ea"/>
                <a:cs typeface="+mn-cs"/>
              </a:rPr>
              <a:t>A prerequisite for the high-throughput exploration of chemical space is access to suitable, large-scale screening libraries. We require a corresponding generator for compound and material candidate libraries as well as reaction networks. A successful approach has to balance the ambition for a systematic and exhaustive enumeration of the combinatorial search space (which grows exponentially and is thus not viable), with the need for a smart, responsive, and thus efficient scheme.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F5D37F7-97F5-469E-9187-6121DF018D38}" type="slidenum">
              <a:rPr lang="en-US" smtClean="0"/>
              <a:t>5</a:t>
            </a:fld>
            <a:endParaRPr lang="en-US"/>
          </a:p>
        </p:txBody>
      </p:sp>
    </p:spTree>
    <p:extLst>
      <p:ext uri="{BB962C8B-B14F-4D97-AF65-F5344CB8AC3E}">
        <p14:creationId xmlns:p14="http://schemas.microsoft.com/office/powerpoint/2010/main" val="1292341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457200" lvl="1" indent="0">
              <a:buFont typeface="Wingdings" panose="05000000000000000000" pitchFamily="2" charset="2"/>
              <a:buNone/>
            </a:pPr>
            <a:r>
              <a:rPr lang="en-US" sz="2000" dirty="0" smtClean="0"/>
              <a:t>as density is a spatial arrangement of atoms</a:t>
            </a:r>
          </a:p>
        </p:txBody>
      </p:sp>
      <p:sp>
        <p:nvSpPr>
          <p:cNvPr id="4" name="Slide Number Placeholder 3"/>
          <p:cNvSpPr>
            <a:spLocks noGrp="1"/>
          </p:cNvSpPr>
          <p:nvPr>
            <p:ph type="sldNum" sz="quarter" idx="10"/>
          </p:nvPr>
        </p:nvSpPr>
        <p:spPr/>
        <p:txBody>
          <a:bodyPr/>
          <a:lstStyle/>
          <a:p>
            <a:fld id="{B99E5C76-ABFA-47EC-9888-22AF5CBE39D2}" type="slidenum">
              <a:rPr lang="en-US" smtClean="0"/>
              <a:t>50</a:t>
            </a:fld>
            <a:endParaRPr lang="en-US" dirty="0"/>
          </a:p>
        </p:txBody>
      </p:sp>
    </p:spTree>
    <p:extLst>
      <p:ext uri="{BB962C8B-B14F-4D97-AF65-F5344CB8AC3E}">
        <p14:creationId xmlns:p14="http://schemas.microsoft.com/office/powerpoint/2010/main" val="2797186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err="1" smtClean="0">
                <a:latin typeface="Corbel" pitchFamily="34" charset="0"/>
              </a:rPr>
              <a:t>t_l</a:t>
            </a:r>
            <a:r>
              <a:rPr lang="en-US" sz="2000" dirty="0" smtClean="0">
                <a:latin typeface="Corbel" pitchFamily="34" charset="0"/>
              </a:rPr>
              <a:t>=.75</a:t>
            </a:r>
            <a:endParaRPr lang="en-US" sz="2000" dirty="0">
              <a:latin typeface="Corbe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51</a:t>
            </a:fld>
            <a:endParaRPr lang="en-US" dirty="0"/>
          </a:p>
        </p:txBody>
      </p:sp>
    </p:spTree>
    <p:extLst>
      <p:ext uri="{BB962C8B-B14F-4D97-AF65-F5344CB8AC3E}">
        <p14:creationId xmlns:p14="http://schemas.microsoft.com/office/powerpoint/2010/main" val="40560827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ym typeface="Wingdings"/>
              </a:rPr>
              <a:t>The performance of the five studied feature representations</a:t>
            </a:r>
          </a:p>
          <a:p>
            <a:endParaRPr lang="en-US" baseline="0" dirty="0" smtClean="0">
              <a:sym typeface="Wingdings"/>
            </a:endParaRPr>
          </a:p>
          <a:p>
            <a:endParaRPr lang="en-US" baseline="0" dirty="0" smtClean="0">
              <a:sym typeface="Wingdings"/>
            </a:endParaRPr>
          </a:p>
          <a:p>
            <a:endParaRPr lang="en-US" dirty="0" smtClean="0"/>
          </a:p>
        </p:txBody>
      </p:sp>
      <p:sp>
        <p:nvSpPr>
          <p:cNvPr id="4" name="Slide Number Placeholder 3"/>
          <p:cNvSpPr>
            <a:spLocks noGrp="1"/>
          </p:cNvSpPr>
          <p:nvPr>
            <p:ph type="sldNum" sz="quarter" idx="10"/>
          </p:nvPr>
        </p:nvSpPr>
        <p:spPr/>
        <p:txBody>
          <a:bodyPr/>
          <a:lstStyle/>
          <a:p>
            <a:fld id="{B3A44A1B-D6E5-D743-8973-AFBE7A2C5F37}" type="slidenum">
              <a:rPr lang="en-US" smtClean="0"/>
              <a:t>52</a:t>
            </a:fld>
            <a:endParaRPr lang="en-US"/>
          </a:p>
        </p:txBody>
      </p:sp>
    </p:spTree>
    <p:extLst>
      <p:ext uri="{BB962C8B-B14F-4D97-AF65-F5344CB8AC3E}">
        <p14:creationId xmlns:p14="http://schemas.microsoft.com/office/powerpoint/2010/main" val="1106299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sym typeface="Wingdings"/>
              </a:rPr>
              <a:t>The performance of the five studied feature representations</a:t>
            </a:r>
          </a:p>
          <a:p>
            <a:endParaRPr lang="en-US" baseline="0" dirty="0" smtClean="0">
              <a:sym typeface="Wingdings"/>
            </a:endParaRPr>
          </a:p>
          <a:p>
            <a:endParaRPr lang="en-US" baseline="0" dirty="0" smtClean="0">
              <a:sym typeface="Wingdings"/>
            </a:endParaRPr>
          </a:p>
          <a:p>
            <a:endParaRPr lang="en-US" dirty="0" smtClean="0"/>
          </a:p>
        </p:txBody>
      </p:sp>
      <p:sp>
        <p:nvSpPr>
          <p:cNvPr id="4" name="Slide Number Placeholder 3"/>
          <p:cNvSpPr>
            <a:spLocks noGrp="1"/>
          </p:cNvSpPr>
          <p:nvPr>
            <p:ph type="sldNum" sz="quarter" idx="10"/>
          </p:nvPr>
        </p:nvSpPr>
        <p:spPr/>
        <p:txBody>
          <a:bodyPr/>
          <a:lstStyle/>
          <a:p>
            <a:fld id="{B3A44A1B-D6E5-D743-8973-AFBE7A2C5F37}" type="slidenum">
              <a:rPr lang="en-US" smtClean="0"/>
              <a:t>53</a:t>
            </a:fld>
            <a:endParaRPr lang="en-US"/>
          </a:p>
        </p:txBody>
      </p:sp>
    </p:spTree>
    <p:extLst>
      <p:ext uri="{BB962C8B-B14F-4D97-AF65-F5344CB8AC3E}">
        <p14:creationId xmlns:p14="http://schemas.microsoft.com/office/powerpoint/2010/main" val="34764192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Ø"/>
            </a:pPr>
            <a:r>
              <a:rPr lang="en-US" sz="2000" dirty="0" smtClean="0"/>
              <a:t>other optical properties</a:t>
            </a:r>
          </a:p>
          <a:p>
            <a:pPr marL="800100" lvl="1" indent="-342900">
              <a:buFont typeface="Arial" panose="020B0604020202020204" pitchFamily="34" charset="0"/>
              <a:buChar char="•"/>
            </a:pPr>
            <a:r>
              <a:rPr lang="en-US" sz="2000" dirty="0" smtClean="0"/>
              <a:t>birefringence, Abbe no., transparency, etc.</a:t>
            </a:r>
          </a:p>
        </p:txBody>
      </p:sp>
      <p:sp>
        <p:nvSpPr>
          <p:cNvPr id="4" name="Slide Number Placeholder 3"/>
          <p:cNvSpPr>
            <a:spLocks noGrp="1"/>
          </p:cNvSpPr>
          <p:nvPr>
            <p:ph type="sldNum" sz="quarter" idx="10"/>
          </p:nvPr>
        </p:nvSpPr>
        <p:spPr/>
        <p:txBody>
          <a:bodyPr/>
          <a:lstStyle/>
          <a:p>
            <a:fld id="{B99E5C76-ABFA-47EC-9888-22AF5CBE39D2}" type="slidenum">
              <a:rPr lang="en-US" smtClean="0"/>
              <a:t>54</a:t>
            </a:fld>
            <a:endParaRPr lang="en-US" dirty="0"/>
          </a:p>
        </p:txBody>
      </p:sp>
    </p:spTree>
    <p:extLst>
      <p:ext uri="{BB962C8B-B14F-4D97-AF65-F5344CB8AC3E}">
        <p14:creationId xmlns:p14="http://schemas.microsoft.com/office/powerpoint/2010/main" val="692647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457200" lvl="1" indent="0">
              <a:buFont typeface="Wingdings" panose="05000000000000000000" pitchFamily="2" charset="2"/>
              <a:buNone/>
            </a:pPr>
            <a:r>
              <a:rPr lang="en-US" sz="2000" dirty="0" smtClean="0"/>
              <a:t>as density is a spatial arrangement of atoms</a:t>
            </a:r>
          </a:p>
        </p:txBody>
      </p:sp>
      <p:sp>
        <p:nvSpPr>
          <p:cNvPr id="4" name="Slide Number Placeholder 3"/>
          <p:cNvSpPr>
            <a:spLocks noGrp="1"/>
          </p:cNvSpPr>
          <p:nvPr>
            <p:ph type="sldNum" sz="quarter" idx="10"/>
          </p:nvPr>
        </p:nvSpPr>
        <p:spPr/>
        <p:txBody>
          <a:bodyPr/>
          <a:lstStyle/>
          <a:p>
            <a:fld id="{B99E5C76-ABFA-47EC-9888-22AF5CBE39D2}" type="slidenum">
              <a:rPr lang="en-US" smtClean="0"/>
              <a:t>55</a:t>
            </a:fld>
            <a:endParaRPr lang="en-US" dirty="0"/>
          </a:p>
        </p:txBody>
      </p:sp>
    </p:spTree>
    <p:extLst>
      <p:ext uri="{BB962C8B-B14F-4D97-AF65-F5344CB8AC3E}">
        <p14:creationId xmlns:p14="http://schemas.microsoft.com/office/powerpoint/2010/main" val="39652968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I am deeply grateful to my advisor and mentor, Prof. Johannes Hachmann, for his continuous support, patience, and encouragement. His guidance helped me in all aspects of my career; from developing written and oral communication skills and networking, to coding and research practices. All of these have played a part in helping me write this thesis. His knowledge spanning from the theoretical concepts in chemistry to the history and culture of Buffalo truly amazes me. I could not have imagined having a better advisor to look up to for my Ph.D.</a:t>
            </a:r>
          </a:p>
          <a:p>
            <a:endParaRPr lang="en-US" dirty="0" smtClean="0"/>
          </a:p>
          <a:p>
            <a:r>
              <a:rPr lang="en-US" dirty="0" smtClean="0"/>
              <a:t>I would like to thank Prof. Jeffrey </a:t>
            </a:r>
            <a:r>
              <a:rPr lang="en-US" dirty="0" err="1" smtClean="0"/>
              <a:t>Errington</a:t>
            </a:r>
            <a:r>
              <a:rPr lang="en-US" dirty="0" smtClean="0"/>
              <a:t> and Prof. Edward </a:t>
            </a:r>
            <a:r>
              <a:rPr lang="en-US" dirty="0" err="1" smtClean="0"/>
              <a:t>Furlani</a:t>
            </a:r>
            <a:r>
              <a:rPr lang="en-US" dirty="0" smtClean="0"/>
              <a:t> for serving on my committee, and for their insightful comments and encouragement. Additionally, I am grateful to Prof. Michel Dupuis, Prof. Chong Cheng, and Dr. Andrew Schultz, for being the source of sound advice. They all have inspired me as great teachers and communicators of science.</a:t>
            </a:r>
          </a:p>
          <a:p>
            <a:endParaRPr lang="en-US" dirty="0" smtClean="0"/>
          </a:p>
          <a:p>
            <a:r>
              <a:rPr lang="en-US" dirty="0" smtClean="0"/>
              <a:t>I offer a special thanks to Prof. Stelios </a:t>
            </a:r>
            <a:r>
              <a:rPr lang="en-US" dirty="0" err="1" smtClean="0"/>
              <a:t>Andreadis</a:t>
            </a:r>
            <a:r>
              <a:rPr lang="en-US" dirty="0" smtClean="0"/>
              <a:t>, Prof. Gary </a:t>
            </a:r>
            <a:r>
              <a:rPr lang="en-US" dirty="0" err="1" smtClean="0"/>
              <a:t>Dargush</a:t>
            </a:r>
            <a:r>
              <a:rPr lang="en-US" dirty="0" smtClean="0"/>
              <a:t>, Prof. Mark </a:t>
            </a:r>
            <a:r>
              <a:rPr lang="en-US" dirty="0" err="1" smtClean="0"/>
              <a:t>Swihart</a:t>
            </a:r>
            <a:r>
              <a:rPr lang="en-US" dirty="0" smtClean="0"/>
              <a:t>, Prof. Carl Lund, Dean </a:t>
            </a:r>
            <a:r>
              <a:rPr lang="en-US" dirty="0" err="1" smtClean="0"/>
              <a:t>Liesl</a:t>
            </a:r>
            <a:r>
              <a:rPr lang="en-US" dirty="0" smtClean="0"/>
              <a:t> Folks, Dr. Christine Human, and Christopher Conner for counseling me and for having faith in me. My </a:t>
            </a:r>
            <a:r>
              <a:rPr lang="en-US" dirty="0" err="1" smtClean="0"/>
              <a:t>Ph.D</a:t>
            </a:r>
            <a:r>
              <a:rPr lang="en-US" dirty="0" smtClean="0"/>
              <a:t> thesis would not have been possible without their support.</a:t>
            </a:r>
            <a:endParaRPr lang="en-US" dirty="0"/>
          </a:p>
        </p:txBody>
      </p:sp>
      <p:sp>
        <p:nvSpPr>
          <p:cNvPr id="4" name="Slide Number Placeholder 3"/>
          <p:cNvSpPr>
            <a:spLocks noGrp="1"/>
          </p:cNvSpPr>
          <p:nvPr>
            <p:ph type="sldNum" sz="quarter" idx="10"/>
          </p:nvPr>
        </p:nvSpPr>
        <p:spPr/>
        <p:txBody>
          <a:bodyPr/>
          <a:lstStyle/>
          <a:p>
            <a:fld id="{B99E5C76-ABFA-47EC-9888-22AF5CBE39D2}" type="slidenum">
              <a:rPr lang="en-US" smtClean="0"/>
              <a:t>56</a:t>
            </a:fld>
            <a:endParaRPr lang="en-US"/>
          </a:p>
        </p:txBody>
      </p:sp>
    </p:spTree>
    <p:extLst>
      <p:ext uri="{BB962C8B-B14F-4D97-AF65-F5344CB8AC3E}">
        <p14:creationId xmlns:p14="http://schemas.microsoft.com/office/powerpoint/2010/main" val="1192546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p:txBody>
          <a:bodyPr/>
          <a:lstStyle/>
          <a:p>
            <a:pPr>
              <a:defRPr/>
            </a:pPr>
            <a:fld id="{369205C3-A508-40E5-A3DA-FBCDF9850376}" type="slidenum">
              <a:rPr lang="en-US"/>
              <a:pPr>
                <a:defRPr/>
              </a:pPr>
              <a:t>57</a:t>
            </a:fld>
            <a:endParaRPr lang="en-US" dirty="0"/>
          </a:p>
        </p:txBody>
      </p:sp>
      <p:sp>
        <p:nvSpPr>
          <p:cNvPr id="87043" name="Rectangle 2"/>
          <p:cNvSpPr>
            <a:spLocks noGrp="1" noRot="1" noChangeAspect="1" noChangeArrowheads="1" noTextEdit="1"/>
          </p:cNvSpPr>
          <p:nvPr>
            <p:ph type="sldImg"/>
          </p:nvPr>
        </p:nvSpPr>
        <p:spPr>
          <a:xfrm>
            <a:off x="1181100" y="696913"/>
            <a:ext cx="4648200" cy="3486150"/>
          </a:xfrm>
          <a:ln/>
        </p:spPr>
      </p:sp>
      <p:sp>
        <p:nvSpPr>
          <p:cNvPr id="87044" name="Rectangle 3"/>
          <p:cNvSpPr>
            <a:spLocks noGrp="1" noChangeArrowheads="1"/>
          </p:cNvSpPr>
          <p:nvPr>
            <p:ph type="body" idx="1"/>
          </p:nvPr>
        </p:nvSpPr>
        <p:spPr>
          <a:noFill/>
          <a:ln/>
        </p:spPr>
        <p:txBody>
          <a:bodyPr/>
          <a:lstStyle/>
          <a:p>
            <a:endParaRPr lang="en-US" baseline="0" dirty="0" smtClean="0">
              <a:latin typeface="Arial" pitchFamily="34" charset="0"/>
            </a:endParaRPr>
          </a:p>
        </p:txBody>
      </p:sp>
    </p:spTree>
    <p:extLst>
      <p:ext uri="{BB962C8B-B14F-4D97-AF65-F5344CB8AC3E}">
        <p14:creationId xmlns:p14="http://schemas.microsoft.com/office/powerpoint/2010/main" val="13102725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600" dirty="0">
                  <a:latin typeface="+mj-lt"/>
                </a:endParaRPr>
              </a:p>
            </p:txBody>
          </p:sp>
        </mc:Choice>
        <mc:Fallback xmlns="">
          <p:sp>
            <p:nvSpPr>
              <p:cNvPr id="3" name="Notes Placeholder 2"/>
              <p:cNvSpPr>
                <a:spLocks noGrp="1"/>
              </p:cNvSpPr>
              <p:nvPr>
                <p:ph type="body" idx="1"/>
              </p:nvPr>
            </p:nvSpPr>
            <p:spPr/>
            <p:txBody>
              <a:bodyPr/>
              <a:lstStyle/>
              <a:p>
                <a:r>
                  <a:rPr lang="en-US" sz="1600" dirty="0" smtClean="0">
                    <a:latin typeface="+mj-lt"/>
                  </a:rPr>
                  <a:t>Non-magnetic material </a:t>
                </a:r>
                <a:r>
                  <a:rPr lang="en-US" sz="1600" dirty="0" smtClean="0">
                    <a:latin typeface="+mj-lt"/>
                    <a:sym typeface="Wingdings" panose="05000000000000000000" pitchFamily="2" charset="2"/>
                  </a:rPr>
                  <a:t> </a:t>
                </a:r>
                <a:r>
                  <a:rPr lang="en-US" sz="1600" i="0">
                    <a:latin typeface="Cambria Math" panose="02040503050406030204" pitchFamily="18" charset="0"/>
                  </a:rPr>
                  <a:t>𝜇</a:t>
                </a:r>
                <a:r>
                  <a:rPr lang="en-US" sz="1600" i="0" smtClean="0">
                    <a:latin typeface="Cambria Math" panose="02040503050406030204" pitchFamily="18" charset="0"/>
                  </a:rPr>
                  <a:t>_</a:t>
                </a:r>
                <a:r>
                  <a:rPr lang="en-US" sz="1600" i="0">
                    <a:latin typeface="Cambria Math" panose="02040503050406030204" pitchFamily="18" charset="0"/>
                  </a:rPr>
                  <a:t>𝑟</a:t>
                </a:r>
                <a:r>
                  <a:rPr lang="en-US" sz="1600" dirty="0" smtClean="0">
                    <a:latin typeface="+mj-lt"/>
                  </a:rPr>
                  <a:t> =1 </a:t>
                </a:r>
              </a:p>
              <a:p>
                <a:r>
                  <a:rPr lang="en-US" sz="1600" i="0" smtClean="0">
                    <a:latin typeface="+mj-lt"/>
                  </a:rPr>
                  <a:t>𝜇−</a:t>
                </a:r>
                <a:r>
                  <a:rPr lang="en-US" sz="1600" dirty="0" smtClean="0">
                    <a:latin typeface="+mj-lt"/>
                  </a:rPr>
                  <a:t> dipole moment, </a:t>
                </a:r>
                <a:r>
                  <a:rPr lang="en-US" sz="1600" i="0">
                    <a:latin typeface="+mj-lt"/>
                  </a:rPr>
                  <a:t>𝜇_0−</a:t>
                </a:r>
                <a:r>
                  <a:rPr lang="en-US" sz="1600" b="0" i="0" dirty="0" smtClean="0">
                    <a:latin typeface="Cambria Math" panose="02040503050406030204" pitchFamily="18" charset="0"/>
                  </a:rPr>
                  <a:t>"permanent dipole</a:t>
                </a:r>
                <a:r>
                  <a:rPr lang="en-US" sz="1600" i="0" dirty="0">
                    <a:latin typeface="Cambria Math" panose="02040503050406030204" pitchFamily="18" charset="0"/>
                  </a:rPr>
                  <a:t> moment</a:t>
                </a:r>
                <a:r>
                  <a:rPr lang="en-US" sz="1600" i="0" dirty="0">
                    <a:latin typeface="+mj-lt"/>
                  </a:rPr>
                  <a:t>"</a:t>
                </a:r>
                <a:r>
                  <a:rPr lang="en-US" sz="1600" dirty="0" smtClean="0">
                    <a:latin typeface="+mj-lt"/>
                  </a:rPr>
                  <a:t>, </a:t>
                </a:r>
                <a:r>
                  <a:rPr lang="en-US" sz="1600" i="0">
                    <a:latin typeface="+mj-lt"/>
                  </a:rPr>
                  <a:t>𝐸−</a:t>
                </a:r>
                <a:r>
                  <a:rPr lang="en-US" sz="1600" b="0" i="0" dirty="0" smtClean="0">
                    <a:latin typeface="Cambria Math" panose="02040503050406030204" pitchFamily="18" charset="0"/>
                  </a:rPr>
                  <a:t>"energy</a:t>
                </a:r>
                <a:r>
                  <a:rPr lang="en-US" sz="1600" b="0" i="0" dirty="0" smtClean="0">
                    <a:latin typeface="+mj-lt"/>
                  </a:rPr>
                  <a:t>"</a:t>
                </a:r>
                <a:r>
                  <a:rPr lang="en-US" sz="1600" dirty="0" smtClean="0">
                    <a:latin typeface="+mj-lt"/>
                  </a:rPr>
                  <a:t>, </a:t>
                </a:r>
                <a:r>
                  <a:rPr lang="en-US" sz="1600" i="0" smtClean="0">
                    <a:latin typeface="+mj-lt"/>
                  </a:rPr>
                  <a:t>𝛼</a:t>
                </a:r>
                <a:r>
                  <a:rPr lang="en-US" sz="1600" i="0">
                    <a:latin typeface="+mj-lt"/>
                  </a:rPr>
                  <a:t>−</a:t>
                </a:r>
                <a:r>
                  <a:rPr lang="en-US" sz="1600" b="0" i="0" dirty="0" smtClean="0">
                    <a:latin typeface="Cambria Math" panose="02040503050406030204" pitchFamily="18" charset="0"/>
                  </a:rPr>
                  <a:t>"polarizability</a:t>
                </a:r>
                <a:r>
                  <a:rPr lang="en-US" sz="1600" b="0" i="0" dirty="0" smtClean="0">
                    <a:latin typeface="+mj-lt"/>
                  </a:rPr>
                  <a:t>"</a:t>
                </a:r>
                <a:r>
                  <a:rPr lang="en-US" sz="1600" dirty="0" smtClean="0">
                    <a:latin typeface="+mj-lt"/>
                  </a:rPr>
                  <a:t>, </a:t>
                </a:r>
                <a:r>
                  <a:rPr lang="en-US" sz="1600" b="0" i="0" smtClean="0">
                    <a:latin typeface="+mj-lt"/>
                  </a:rPr>
                  <a:t> </a:t>
                </a:r>
                <a:r>
                  <a:rPr lang="en-US" sz="1600" b="0" i="0" dirty="0" smtClean="0">
                    <a:latin typeface="+mj-lt"/>
                  </a:rPr>
                  <a:t/>
                </a:r>
                <a:br>
                  <a:rPr lang="en-US" sz="1600" b="0" i="0" dirty="0" smtClean="0">
                    <a:latin typeface="+mj-lt"/>
                  </a:rPr>
                </a:br>
                <a:r>
                  <a:rPr lang="en-US" sz="1600" i="0">
                    <a:latin typeface="+mj-lt"/>
                  </a:rPr>
                  <a:t>𝑁</a:t>
                </a:r>
                <a:r>
                  <a:rPr lang="en-US" sz="1600" i="0" smtClean="0">
                    <a:latin typeface="+mj-lt"/>
                  </a:rPr>
                  <a:t>−</a:t>
                </a:r>
                <a:r>
                  <a:rPr lang="en-US" sz="1600" b="0" i="0" dirty="0" smtClean="0">
                    <a:latin typeface="Cambria Math" panose="02040503050406030204" pitchFamily="18" charset="0"/>
                  </a:rPr>
                  <a:t>"number density</a:t>
                </a:r>
                <a:r>
                  <a:rPr lang="en-US" sz="1600" b="0" i="0" dirty="0" smtClean="0">
                    <a:latin typeface="+mj-lt"/>
                  </a:rPr>
                  <a:t>"</a:t>
                </a:r>
                <a:r>
                  <a:rPr lang="en-US" sz="1600" dirty="0" smtClean="0">
                    <a:latin typeface="+mj-lt"/>
                  </a:rPr>
                  <a:t>, </a:t>
                </a:r>
                <a:r>
                  <a:rPr lang="en-US" sz="1600" i="0">
                    <a:latin typeface="+mj-lt"/>
                  </a:rPr>
                  <a:t>𝜖_0−</a:t>
                </a:r>
                <a:r>
                  <a:rPr lang="en-US" sz="1600" i="0">
                    <a:latin typeface="Cambria Math" panose="02040503050406030204" pitchFamily="18" charset="0"/>
                  </a:rPr>
                  <a:t>"vacuum permittivity</a:t>
                </a:r>
                <a:r>
                  <a:rPr lang="en-US" sz="1600" b="0" i="0" smtClean="0">
                    <a:latin typeface="Cambria Math" panose="02040503050406030204" pitchFamily="18" charset="0"/>
                  </a:rPr>
                  <a:t>, </a:t>
                </a:r>
                <a:r>
                  <a:rPr lang="en-US" sz="1600" b="0" i="0">
                    <a:latin typeface="+mj-lt"/>
                  </a:rPr>
                  <a:t>" </a:t>
                </a:r>
                <a:r>
                  <a:rPr lang="en-US" sz="1600" i="0">
                    <a:latin typeface="+mj-lt"/>
                  </a:rPr>
                  <a:t>𝜀−</a:t>
                </a:r>
                <a:r>
                  <a:rPr lang="en-US" sz="1600" b="0" i="0" dirty="0" smtClean="0">
                    <a:latin typeface="Cambria Math" panose="02040503050406030204" pitchFamily="18" charset="0"/>
                  </a:rPr>
                  <a:t>"electric field</a:t>
                </a:r>
                <a:r>
                  <a:rPr lang="en-US" sz="1600" b="0" i="0" smtClean="0">
                    <a:latin typeface="+mj-lt"/>
                  </a:rPr>
                  <a:t>", </a:t>
                </a:r>
                <a:endParaRPr lang="en-US" sz="1600" b="0" i="0" dirty="0" smtClean="0">
                  <a:latin typeface="+mj-lt"/>
                </a:endParaRPr>
              </a:p>
              <a:p>
                <a:r>
                  <a:rPr lang="en-US" sz="1600" i="0">
                    <a:latin typeface="+mj-lt"/>
                  </a:rPr>
                  <a:t>𝑛_𝑟−</a:t>
                </a:r>
                <a:r>
                  <a:rPr lang="en-US" sz="1600" b="0" i="0" dirty="0" smtClean="0">
                    <a:latin typeface="Cambria Math" panose="02040503050406030204" pitchFamily="18" charset="0"/>
                  </a:rPr>
                  <a:t>"refractive index</a:t>
                </a:r>
                <a:r>
                  <a:rPr lang="en-US" sz="1600" b="0" i="0" dirty="0" smtClean="0">
                    <a:latin typeface="+mj-lt"/>
                  </a:rPr>
                  <a:t>"</a:t>
                </a:r>
                <a:r>
                  <a:rPr lang="en-US" sz="1600" dirty="0" smtClean="0">
                    <a:latin typeface="+mj-lt"/>
                  </a:rPr>
                  <a:t>,</a:t>
                </a:r>
                <a:r>
                  <a:rPr lang="en-US" sz="1600" dirty="0">
                    <a:latin typeface="+mj-lt"/>
                  </a:rPr>
                  <a:t> </a:t>
                </a:r>
                <a:r>
                  <a:rPr lang="el-GR" sz="1600" i="0" smtClean="0">
                    <a:latin typeface="+mj-lt"/>
                    <a:ea typeface="Cambria Math" panose="02040503050406030204" pitchFamily="18" charset="0"/>
                  </a:rPr>
                  <a:t>ρ</a:t>
                </a:r>
                <a:r>
                  <a:rPr lang="en-US" sz="1600" i="0" smtClean="0">
                    <a:latin typeface="+mj-lt"/>
                  </a:rPr>
                  <a:t>−</a:t>
                </a:r>
                <a:r>
                  <a:rPr lang="en-US" sz="1600" b="0" i="0" dirty="0" smtClean="0">
                    <a:latin typeface="Cambria Math" panose="02040503050406030204" pitchFamily="18" charset="0"/>
                  </a:rPr>
                  <a:t>"density</a:t>
                </a:r>
                <a:r>
                  <a:rPr lang="en-US" sz="1600" b="0" i="0" dirty="0" smtClean="0">
                    <a:latin typeface="+mj-lt"/>
                  </a:rPr>
                  <a:t>"</a:t>
                </a:r>
                <a:r>
                  <a:rPr lang="en-US" sz="1600" dirty="0" smtClean="0">
                    <a:latin typeface="+mj-lt"/>
                  </a:rPr>
                  <a:t>, </a:t>
                </a:r>
                <a:r>
                  <a:rPr lang="en-US" sz="1600" i="0">
                    <a:latin typeface="+mj-lt"/>
                  </a:rPr>
                  <a:t>K_p</a:t>
                </a:r>
                <a:r>
                  <a:rPr lang="en-US" sz="1600" dirty="0" smtClean="0">
                    <a:latin typeface="+mj-lt"/>
                  </a:rPr>
                  <a:t> </a:t>
                </a:r>
                <a:r>
                  <a:rPr lang="en-US" sz="1600" i="0">
                    <a:latin typeface="+mj-lt"/>
                  </a:rPr>
                  <a:t>−</a:t>
                </a:r>
                <a:r>
                  <a:rPr lang="en-US" sz="1600" dirty="0" smtClean="0">
                    <a:latin typeface="+mj-lt"/>
                  </a:rPr>
                  <a:t> packing fraction, </a:t>
                </a:r>
                <a:r>
                  <a:rPr lang="en-US" sz="1600" i="0">
                    <a:latin typeface="+mj-lt"/>
                  </a:rPr>
                  <a:t>𝑉﷮</a:t>
                </a:r>
                <a:r>
                  <a:rPr lang="en-US" sz="1600" i="0" baseline="-25000">
                    <a:latin typeface="+mj-lt"/>
                  </a:rPr>
                  <a:t>𝑣𝑑𝑤</a:t>
                </a:r>
                <a:r>
                  <a:rPr lang="en-US" sz="1600" i="0">
                    <a:latin typeface="+mj-lt"/>
                  </a:rPr>
                  <a:t>−</a:t>
                </a:r>
                <a:r>
                  <a:rPr lang="en-US" sz="1600" dirty="0">
                    <a:latin typeface="+mj-lt"/>
                  </a:rPr>
                  <a:t> </a:t>
                </a:r>
                <a:r>
                  <a:rPr lang="en-US" sz="1600" dirty="0" smtClean="0">
                    <a:latin typeface="+mj-lt"/>
                  </a:rPr>
                  <a:t>Van der Waals volume</a:t>
                </a:r>
                <a:endParaRPr lang="en-US" sz="1600" dirty="0">
                  <a:latin typeface="+mj-lt"/>
                </a:endParaRPr>
              </a:p>
            </p:txBody>
          </p:sp>
        </mc:Fallback>
      </mc:AlternateContent>
      <p:sp>
        <p:nvSpPr>
          <p:cNvPr id="4" name="Slide Number Placeholder 3"/>
          <p:cNvSpPr>
            <a:spLocks noGrp="1"/>
          </p:cNvSpPr>
          <p:nvPr>
            <p:ph type="sldNum" sz="quarter" idx="10"/>
          </p:nvPr>
        </p:nvSpPr>
        <p:spPr/>
        <p:txBody>
          <a:bodyPr/>
          <a:lstStyle/>
          <a:p>
            <a:fld id="{B99E5C76-ABFA-47EC-9888-22AF5CBE39D2}" type="slidenum">
              <a:rPr lang="en-US" smtClean="0"/>
              <a:t>59</a:t>
            </a:fld>
            <a:endParaRPr lang="en-US"/>
          </a:p>
        </p:txBody>
      </p:sp>
    </p:spTree>
    <p:extLst>
      <p:ext uri="{BB962C8B-B14F-4D97-AF65-F5344CB8AC3E}">
        <p14:creationId xmlns:p14="http://schemas.microsoft.com/office/powerpoint/2010/main" val="6948428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60</a:t>
            </a:fld>
            <a:endParaRPr lang="en-US"/>
          </a:p>
        </p:txBody>
      </p:sp>
    </p:spTree>
    <p:extLst>
      <p:ext uri="{BB962C8B-B14F-4D97-AF65-F5344CB8AC3E}">
        <p14:creationId xmlns:p14="http://schemas.microsoft.com/office/powerpoint/2010/main" val="52589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materials discovery process can be significantly expedited and simplified if we can learn effectively from available knowledge and data. In this</a:t>
            </a:r>
            <a:r>
              <a:rPr lang="en-US" sz="1200" b="0" i="0" kern="1200" baseline="0" dirty="0" smtClean="0">
                <a:solidFill>
                  <a:schemeClr val="tx1"/>
                </a:solidFill>
                <a:effectLst/>
                <a:latin typeface="+mn-lt"/>
                <a:ea typeface="+mn-ea"/>
                <a:cs typeface="+mn-cs"/>
              </a:rPr>
              <a:t> presentation</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I will</a:t>
            </a:r>
            <a:r>
              <a:rPr lang="en-US" sz="1200" b="0" i="0" kern="1200" dirty="0" smtClean="0">
                <a:solidFill>
                  <a:schemeClr val="tx1"/>
                </a:solidFill>
                <a:effectLst/>
                <a:latin typeface="+mn-lt"/>
                <a:ea typeface="+mn-ea"/>
                <a:cs typeface="+mn-cs"/>
              </a:rPr>
              <a:t> show that efficient and accurate prediction of a properties of organic materials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possible by employing advanced machine learning methods trained on results</a:t>
            </a:r>
            <a:r>
              <a:rPr lang="en-US" sz="1200" b="0" i="0" kern="1200" baseline="0" dirty="0" smtClean="0">
                <a:solidFill>
                  <a:schemeClr val="tx1"/>
                </a:solidFill>
                <a:effectLst/>
                <a:latin typeface="+mn-lt"/>
                <a:ea typeface="+mn-ea"/>
                <a:cs typeface="+mn-cs"/>
              </a:rPr>
              <a:t> obtained from</a:t>
            </a:r>
            <a:r>
              <a:rPr lang="en-US" sz="1200" b="0" i="0" kern="1200" dirty="0" smtClean="0">
                <a:solidFill>
                  <a:schemeClr val="tx1"/>
                </a:solidFill>
                <a:effectLst/>
                <a:latin typeface="+mn-lt"/>
                <a:ea typeface="+mn-ea"/>
                <a:cs typeface="+mn-cs"/>
              </a:rPr>
              <a:t> Molecular dynamics and first-principles</a:t>
            </a:r>
            <a:r>
              <a:rPr lang="en-US" sz="1200" b="0" i="0" kern="1200" baseline="0" dirty="0" smtClean="0">
                <a:solidFill>
                  <a:schemeClr val="tx1"/>
                </a:solidFill>
                <a:effectLst/>
                <a:latin typeface="+mn-lt"/>
                <a:ea typeface="+mn-ea"/>
                <a:cs typeface="+mn-cs"/>
              </a:rPr>
              <a:t> calculation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900" kern="1200" dirty="0" smtClean="0">
                <a:solidFill>
                  <a:schemeClr val="tx1"/>
                </a:solidFill>
                <a:effectLst/>
                <a:latin typeface="+mn-lt"/>
                <a:ea typeface="+mn-ea"/>
                <a:cs typeface="+mn-cs"/>
              </a:rPr>
              <a:t>Using computational tools we could study large number of chemical entities which is a key for discovering materials with exceptional properties which is in turn a key for the grand challenges in innovation, energy and sustainability. The progress in these discoveries is increasingly driven by theory modeling, simulations. This is because, it provides an efficient means to uncover promising targets and provide unique insights that are beyond the scope of empirical observation and thus contribute to a solid foundation to finding new things. </a:t>
            </a:r>
          </a:p>
          <a:p>
            <a:r>
              <a:rPr lang="en-US" sz="900" kern="1200" dirty="0" smtClean="0">
                <a:solidFill>
                  <a:schemeClr val="tx1"/>
                </a:solidFill>
                <a:effectLst/>
                <a:latin typeface="+mn-lt"/>
                <a:ea typeface="+mn-ea"/>
                <a:cs typeface="+mn-cs"/>
              </a:rPr>
              <a:t>And using HTPS techniques we can accelerate the process of discovery.</a:t>
            </a:r>
          </a:p>
          <a:p>
            <a:endParaRPr lang="en-US" sz="1200" dirty="0" smtClean="0"/>
          </a:p>
          <a:p>
            <a:r>
              <a:rPr lang="en-US" sz="1200" dirty="0" smtClean="0"/>
              <a:t>=============================================</a:t>
            </a:r>
          </a:p>
          <a:p>
            <a:r>
              <a:rPr lang="en-US" sz="1200" dirty="0" smtClean="0"/>
              <a:t>The</a:t>
            </a:r>
            <a:r>
              <a:rPr lang="en-US" sz="1200" baseline="0" dirty="0" smtClean="0"/>
              <a:t> real-world solutions to grand challenges in innovation, energy, sustainability., </a:t>
            </a:r>
            <a:r>
              <a:rPr lang="en-US" sz="1200" baseline="0" dirty="0" err="1" smtClean="0"/>
              <a:t>etc</a:t>
            </a:r>
            <a:r>
              <a:rPr lang="en-US" sz="1200" baseline="0" dirty="0" smtClean="0"/>
              <a:t> are to be found in the discovery and development of novel materials, compounds and processes. The progress in these discoveries is increasingly driven by theory modeling, simulations. This is because, it provides an efficient means to uncover promising targets and provide unique insights that are beyond the scope of empirical observation and thus contribute to a solid foundation to finding new things. </a:t>
            </a:r>
          </a:p>
          <a:p>
            <a:endParaRPr lang="en-US" sz="1200" baseline="0" dirty="0" smtClean="0"/>
          </a:p>
          <a:p>
            <a:endParaRPr lang="en-US" sz="1200" baseline="0" dirty="0" smtClean="0"/>
          </a:p>
          <a:p>
            <a:r>
              <a:rPr lang="en-US" sz="1200" baseline="0" dirty="0" smtClean="0"/>
              <a:t>============================================================</a:t>
            </a:r>
          </a:p>
          <a:p>
            <a:r>
              <a:rPr lang="en-US" sz="1200" baseline="0" dirty="0" smtClean="0"/>
              <a:t>We can only make so much progress looking at one compound at a time. If we study one or a handful of compounds, we learn something about these particular compounds. If we study thousands or even millions of compounds, we learn something about all the compounds, but in addition we can learn about the underlying patterns that emerge. That, of course, is also the backdrop of the Materials Genome Initiative.</a:t>
            </a:r>
          </a:p>
          <a:p>
            <a:endParaRPr lang="en-US" sz="1200" dirty="0" smtClean="0"/>
          </a:p>
          <a:p>
            <a:r>
              <a:rPr lang="en-US" sz="1200" dirty="0" smtClean="0"/>
              <a:t>Transparent optical-quality plastics are extremely important in many commercial optical applications, including camera and projector lenses, and in optometric applications, including prescription eyewear and contact lenses</a:t>
            </a:r>
          </a:p>
          <a:p>
            <a:pPr>
              <a:lnSpc>
                <a:spcPct val="120000"/>
              </a:lnSpc>
              <a:defRPr/>
            </a:pPr>
            <a:endParaRPr lang="en-US" sz="1200" dirty="0" smtClean="0">
              <a:latin typeface="Corbel" pitchFamily="34" charset="0"/>
            </a:endParaRPr>
          </a:p>
          <a:p>
            <a:pPr>
              <a:lnSpc>
                <a:spcPct val="120000"/>
              </a:lnSpc>
              <a:defRPr/>
            </a:pPr>
            <a:r>
              <a:rPr lang="en-US" sz="1200" dirty="0" smtClean="0">
                <a:latin typeface="Corbel" pitchFamily="34" charset="0"/>
              </a:rPr>
              <a:t>discovered in the late 1980's that these conjugated polymers behave in many respects like inorganic semiconductors and can be used in a number of semiconducting devices such as field-effect transistors, light-emitting diodes and solar cells . </a:t>
            </a:r>
            <a:r>
              <a:rPr lang="en-US" dirty="0" smtClean="0"/>
              <a:t>These pioneering discoveries were important milestones for the field of organic electronics, which has now developed into a large international research field with significant academic and industrial activities.</a:t>
            </a:r>
            <a:endParaRPr lang="en-US" sz="1200" dirty="0" smtClean="0">
              <a:latin typeface="Corbel" pitchFamily="34" charset="0"/>
            </a:endParaRPr>
          </a:p>
          <a:p>
            <a:endParaRPr lang="en-US" dirty="0"/>
          </a:p>
        </p:txBody>
      </p:sp>
      <p:sp>
        <p:nvSpPr>
          <p:cNvPr id="4" name="Slide Number Placeholder 3"/>
          <p:cNvSpPr>
            <a:spLocks noGrp="1"/>
          </p:cNvSpPr>
          <p:nvPr>
            <p:ph type="sldNum" sz="quarter" idx="10"/>
          </p:nvPr>
        </p:nvSpPr>
        <p:spPr/>
        <p:txBody>
          <a:bodyPr/>
          <a:lstStyle/>
          <a:p>
            <a:fld id="{EF5D37F7-97F5-469E-9187-6121DF018D38}" type="slidenum">
              <a:rPr lang="en-US" smtClean="0"/>
              <a:t>6</a:t>
            </a:fld>
            <a:endParaRPr lang="en-US"/>
          </a:p>
        </p:txBody>
      </p:sp>
    </p:spTree>
    <p:extLst>
      <p:ext uri="{BB962C8B-B14F-4D97-AF65-F5344CB8AC3E}">
        <p14:creationId xmlns:p14="http://schemas.microsoft.com/office/powerpoint/2010/main" val="29510892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61</a:t>
            </a:fld>
            <a:endParaRPr lang="en-US"/>
          </a:p>
        </p:txBody>
      </p:sp>
    </p:spTree>
    <p:extLst>
      <p:ext uri="{BB962C8B-B14F-4D97-AF65-F5344CB8AC3E}">
        <p14:creationId xmlns:p14="http://schemas.microsoft.com/office/powerpoint/2010/main" val="36274779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62</a:t>
            </a:fld>
            <a:endParaRPr lang="en-US"/>
          </a:p>
        </p:txBody>
      </p:sp>
    </p:spTree>
    <p:extLst>
      <p:ext uri="{BB962C8B-B14F-4D97-AF65-F5344CB8AC3E}">
        <p14:creationId xmlns:p14="http://schemas.microsoft.com/office/powerpoint/2010/main" val="13526031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Arial" pitchFamily="34" charset="0"/>
              </a:rPr>
              <a:t>Explain blocks or either green or blue.</a:t>
            </a:r>
          </a:p>
        </p:txBody>
      </p:sp>
      <p:sp>
        <p:nvSpPr>
          <p:cNvPr id="4" name="Slide Number Placeholder 3"/>
          <p:cNvSpPr>
            <a:spLocks noGrp="1"/>
          </p:cNvSpPr>
          <p:nvPr>
            <p:ph type="sldNum" sz="quarter" idx="10"/>
          </p:nvPr>
        </p:nvSpPr>
        <p:spPr/>
        <p:txBody>
          <a:bodyPr/>
          <a:lstStyle/>
          <a:p>
            <a:fld id="{B99E5C76-ABFA-47EC-9888-22AF5CBE39D2}" type="slidenum">
              <a:rPr lang="en-US" smtClean="0"/>
              <a:t>63</a:t>
            </a:fld>
            <a:endParaRPr lang="en-US"/>
          </a:p>
        </p:txBody>
      </p:sp>
    </p:spTree>
    <p:extLst>
      <p:ext uri="{BB962C8B-B14F-4D97-AF65-F5344CB8AC3E}">
        <p14:creationId xmlns:p14="http://schemas.microsoft.com/office/powerpoint/2010/main" val="22249264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457200" lvl="1" indent="0">
              <a:buFont typeface="Wingdings" panose="05000000000000000000" pitchFamily="2" charset="2"/>
              <a:buNone/>
            </a:pPr>
            <a:r>
              <a:rPr lang="en-US" sz="2000" dirty="0" smtClean="0"/>
              <a:t>The Lorentz-Lorenz formula was derived on the basis of assumptions that are valid only for isotropic media (gases, nonpolar liquids, cubic crystals). However, as experiment shows, (*) is also approximately satisfied for many other substances (the justification of its use and the degree of accuracy are determined experimentally in each individual case). The Lorentz-Lorenz formula is inapplicable in the regions of intrinsic (resonance) absorption bands of substances—that is, in regions of anomalous dispersion of light.</a:t>
            </a:r>
          </a:p>
          <a:p>
            <a:pPr marL="457200" lvl="1" indent="0">
              <a:buFont typeface="Wingdings" panose="05000000000000000000" pitchFamily="2" charset="2"/>
              <a:buNone/>
            </a:pPr>
            <a:endParaRPr lang="en-US" sz="2000" dirty="0" smtClean="0"/>
          </a:p>
          <a:p>
            <a:pPr marL="457200" lvl="1" indent="0">
              <a:buFont typeface="Wingdings" panose="05000000000000000000" pitchFamily="2" charset="2"/>
              <a:buNone/>
            </a:pPr>
            <a:r>
              <a:rPr lang="en-US" sz="2000" dirty="0" smtClean="0"/>
              <a:t>The polarizability of a substance may be considered to be purely electronic only for external field frequencies that correspond to visible and ultraviolet radiation. The Lorentz-Lorenz formula as shown in (*) is applicable only in these regions (with the limitations indicated above). For lower frequencies of the field, in the infrared region, ion cores (atoms) that are heavier than electrons can also be displaced, and their contribution to the polarizability αat must be taken into account. In many cases it is sufficient to replace </a:t>
            </a:r>
            <a:r>
              <a:rPr lang="en-US" sz="2000" dirty="0" err="1" smtClean="0"/>
              <a:t>aei</a:t>
            </a:r>
            <a:r>
              <a:rPr lang="en-US" sz="2000" dirty="0" smtClean="0"/>
              <a:t> in the formula (*) by the total “elastic” polarizability (αel and αat; it should be kept in mind that the dielectric constant is € = n2). So-called </a:t>
            </a:r>
            <a:r>
              <a:rPr lang="en-US" sz="2000" dirty="0" err="1" smtClean="0"/>
              <a:t>orientational</a:t>
            </a:r>
            <a:r>
              <a:rPr lang="en-US" sz="2000" dirty="0" smtClean="0"/>
              <a:t> polarization, which is due to the rotation of the permanent dipole moments of the particles “along the field,” is significant in polar dielectrics in the region of the spectrum with wavelengths longer than the infrared wavelengths. Taking into account this polarization makes the dependence of n on α more complicated for these frequencies (the </a:t>
            </a:r>
            <a:r>
              <a:rPr lang="en-US" sz="2000" dirty="0" err="1" smtClean="0"/>
              <a:t>Langevin</a:t>
            </a:r>
            <a:r>
              <a:rPr lang="en-US" sz="2000" dirty="0" smtClean="0"/>
              <a:t>-Debye formula).</a:t>
            </a:r>
          </a:p>
          <a:p>
            <a:pPr marL="457200" lvl="1" indent="0">
              <a:buFont typeface="Wingdings" panose="05000000000000000000" pitchFamily="2" charset="2"/>
              <a:buNone/>
            </a:pPr>
            <a:endParaRPr lang="en-US" sz="2000" dirty="0" smtClean="0"/>
          </a:p>
          <a:p>
            <a:pPr marL="457200" lvl="1" indent="0">
              <a:buFont typeface="Wingdings" panose="05000000000000000000" pitchFamily="2" charset="2"/>
              <a:buNone/>
            </a:pPr>
            <a:r>
              <a:rPr lang="en-US" sz="2000" dirty="0" smtClean="0"/>
              <a:t>Despite all the limitations on its applicability, the Lorentz-Lorenz formula is used extensively. The formula and the expression for molecular refraction that follows directly from it are the basis for the </a:t>
            </a:r>
            <a:r>
              <a:rPr lang="en-US" sz="2000" dirty="0" err="1" smtClean="0"/>
              <a:t>refractometry</a:t>
            </a:r>
            <a:r>
              <a:rPr lang="en-US" sz="2000" dirty="0" smtClean="0"/>
              <a:t> of pure substances and mixtures, for determining the polarizability of particles, and for investigating the structure of organic and inorganic compounds.</a:t>
            </a:r>
          </a:p>
        </p:txBody>
      </p:sp>
      <p:sp>
        <p:nvSpPr>
          <p:cNvPr id="4" name="Slide Number Placeholder 3"/>
          <p:cNvSpPr>
            <a:spLocks noGrp="1"/>
          </p:cNvSpPr>
          <p:nvPr>
            <p:ph type="sldNum" sz="quarter" idx="10"/>
          </p:nvPr>
        </p:nvSpPr>
        <p:spPr/>
        <p:txBody>
          <a:bodyPr/>
          <a:lstStyle/>
          <a:p>
            <a:fld id="{B99E5C76-ABFA-47EC-9888-22AF5CBE39D2}" type="slidenum">
              <a:rPr lang="en-US" smtClean="0"/>
              <a:t>64</a:t>
            </a:fld>
            <a:endParaRPr lang="en-US" dirty="0"/>
          </a:p>
        </p:txBody>
      </p:sp>
    </p:spTree>
    <p:extLst>
      <p:ext uri="{BB962C8B-B14F-4D97-AF65-F5344CB8AC3E}">
        <p14:creationId xmlns:p14="http://schemas.microsoft.com/office/powerpoint/2010/main" val="30160772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457200" lvl="1" indent="0">
              <a:buFont typeface="Wingdings" panose="05000000000000000000" pitchFamily="2" charset="2"/>
              <a:buNone/>
            </a:pPr>
            <a:endParaRPr lang="en-US" sz="2000" dirty="0" smtClean="0"/>
          </a:p>
        </p:txBody>
      </p:sp>
      <p:sp>
        <p:nvSpPr>
          <p:cNvPr id="4" name="Slide Number Placeholder 3"/>
          <p:cNvSpPr>
            <a:spLocks noGrp="1"/>
          </p:cNvSpPr>
          <p:nvPr>
            <p:ph type="sldNum" sz="quarter" idx="10"/>
          </p:nvPr>
        </p:nvSpPr>
        <p:spPr/>
        <p:txBody>
          <a:bodyPr/>
          <a:lstStyle/>
          <a:p>
            <a:fld id="{B99E5C76-ABFA-47EC-9888-22AF5CBE39D2}" type="slidenum">
              <a:rPr lang="en-US" smtClean="0"/>
              <a:t>65</a:t>
            </a:fld>
            <a:endParaRPr lang="en-US" dirty="0"/>
          </a:p>
        </p:txBody>
      </p:sp>
    </p:spTree>
    <p:extLst>
      <p:ext uri="{BB962C8B-B14F-4D97-AF65-F5344CB8AC3E}">
        <p14:creationId xmlns:p14="http://schemas.microsoft.com/office/powerpoint/2010/main" val="16213068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457200" lvl="1" indent="0">
              <a:buFont typeface="Wingdings" panose="05000000000000000000" pitchFamily="2" charset="2"/>
              <a:buNone/>
            </a:pPr>
            <a:endParaRPr lang="en-US" sz="2000" dirty="0" smtClean="0"/>
          </a:p>
        </p:txBody>
      </p:sp>
      <p:sp>
        <p:nvSpPr>
          <p:cNvPr id="4" name="Slide Number Placeholder 3"/>
          <p:cNvSpPr>
            <a:spLocks noGrp="1"/>
          </p:cNvSpPr>
          <p:nvPr>
            <p:ph type="sldNum" sz="quarter" idx="10"/>
          </p:nvPr>
        </p:nvSpPr>
        <p:spPr/>
        <p:txBody>
          <a:bodyPr/>
          <a:lstStyle/>
          <a:p>
            <a:fld id="{B99E5C76-ABFA-47EC-9888-22AF5CBE39D2}" type="slidenum">
              <a:rPr lang="en-US" smtClean="0"/>
              <a:t>66</a:t>
            </a:fld>
            <a:endParaRPr lang="en-US" dirty="0"/>
          </a:p>
        </p:txBody>
      </p:sp>
    </p:spTree>
    <p:extLst>
      <p:ext uri="{BB962C8B-B14F-4D97-AF65-F5344CB8AC3E}">
        <p14:creationId xmlns:p14="http://schemas.microsoft.com/office/powerpoint/2010/main" val="25280109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69</a:t>
            </a:fld>
            <a:endParaRPr lang="en-US"/>
          </a:p>
        </p:txBody>
      </p:sp>
    </p:spTree>
    <p:extLst>
      <p:ext uri="{BB962C8B-B14F-4D97-AF65-F5344CB8AC3E}">
        <p14:creationId xmlns:p14="http://schemas.microsoft.com/office/powerpoint/2010/main" val="20694914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70</a:t>
            </a:fld>
            <a:endParaRPr lang="en-US"/>
          </a:p>
        </p:txBody>
      </p:sp>
    </p:spTree>
    <p:extLst>
      <p:ext uri="{BB962C8B-B14F-4D97-AF65-F5344CB8AC3E}">
        <p14:creationId xmlns:p14="http://schemas.microsoft.com/office/powerpoint/2010/main" val="127416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important optical property - dictates the shape and size of the lens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eaLnBrk="1" hangingPunct="1"/>
            <a:r>
              <a:rPr lang="en-US" dirty="0" smtClean="0"/>
              <a:t>better </a:t>
            </a:r>
            <a:r>
              <a:rPr lang="en-US" dirty="0"/>
              <a:t>flexibility, mechanical stability on impact, light weight and cost effective in manufacturing </a:t>
            </a:r>
          </a:p>
          <a:p>
            <a:pPr eaLnBrk="1" hangingPunct="1"/>
            <a:r>
              <a:rPr lang="en-US" dirty="0"/>
              <a:t>complementary metal oxide semiconductor (CMOS) </a:t>
            </a:r>
          </a:p>
          <a:p>
            <a:pPr eaLnBrk="1" hangingPunct="1"/>
            <a:r>
              <a:rPr lang="en-US" dirty="0">
                <a:latin typeface="Arial" pitchFamily="34" charset="0"/>
              </a:rPr>
              <a:t>CCD-charge coupled device </a:t>
            </a:r>
            <a:endParaRPr lang="en-US" dirty="0" smtClean="0">
              <a:latin typeface="Arial" pitchFamily="34" charset="0"/>
            </a:endParaRPr>
          </a:p>
          <a:p>
            <a:pPr eaLnBrk="1" hangingPunct="1"/>
            <a:r>
              <a:rPr lang="en-US" dirty="0" smtClean="0">
                <a:latin typeface="Arial" pitchFamily="34" charset="0"/>
              </a:rPr>
              <a:t>Organic field-effect transistor</a:t>
            </a:r>
          </a:p>
          <a:p>
            <a:pPr eaLnBrk="1" hangingPunct="1"/>
            <a:endParaRPr lang="en-US" dirty="0" smtClean="0">
              <a:latin typeface="Arial" pitchFamily="34" charset="0"/>
            </a:endParaRPr>
          </a:p>
          <a:p>
            <a:pPr marL="800100" lvl="1" indent="-342900">
              <a:buClr>
                <a:schemeClr val="tx1"/>
              </a:buClr>
              <a:buFont typeface="Arial" panose="020B0604020202020204" pitchFamily="34" charset="0"/>
              <a:buChar char="•"/>
            </a:pPr>
            <a:r>
              <a:rPr lang="en-US" sz="2000" dirty="0" smtClean="0"/>
              <a:t>anti-reflective coatings, optical adhesives, substrates for advanced displays, </a:t>
            </a:r>
            <a:br>
              <a:rPr lang="en-US" sz="2000" dirty="0" smtClean="0"/>
            </a:br>
            <a:r>
              <a:rPr lang="en-US" sz="2000" dirty="0" err="1" smtClean="0"/>
              <a:t>microlenses</a:t>
            </a:r>
            <a:r>
              <a:rPr lang="en-US" sz="2000" dirty="0" smtClean="0"/>
              <a:t> in image sensors</a:t>
            </a:r>
          </a:p>
          <a:p>
            <a:pPr marL="1257300" lvl="2" indent="-342900">
              <a:buClr>
                <a:schemeClr val="tx1"/>
              </a:buClr>
              <a:buFont typeface="Wingdings" panose="05000000000000000000" pitchFamily="2" charset="2"/>
              <a:buChar char="Ø"/>
            </a:pPr>
            <a:r>
              <a:rPr lang="en-US" sz="2000" dirty="0" smtClean="0"/>
              <a:t>components for PVs, OFETs, OLEDs, lasers</a:t>
            </a:r>
          </a:p>
          <a:p>
            <a:pPr marL="800100" lvl="1" indent="-342900">
              <a:buClr>
                <a:schemeClr val="tx1"/>
              </a:buClr>
              <a:buFont typeface="Arial" panose="020B0604020202020204" pitchFamily="34" charset="0"/>
              <a:buChar char="•"/>
            </a:pPr>
            <a:r>
              <a:rPr lang="en-US" sz="2000" i="1" kern="1200" dirty="0" smtClean="0">
                <a:solidFill>
                  <a:schemeClr val="tx1"/>
                </a:solidFill>
                <a:latin typeface="+mn-lt"/>
                <a:ea typeface="+mn-ea"/>
                <a:cs typeface="+mn-cs"/>
              </a:rPr>
              <a:t>in situ</a:t>
            </a:r>
            <a:r>
              <a:rPr lang="en-US" sz="2000" kern="1200" dirty="0" smtClean="0">
                <a:solidFill>
                  <a:schemeClr val="tx1"/>
                </a:solidFill>
                <a:latin typeface="+mn-lt"/>
                <a:ea typeface="+mn-ea"/>
                <a:cs typeface="+mn-cs"/>
              </a:rPr>
              <a:t> application</a:t>
            </a:r>
          </a:p>
          <a:p>
            <a:pPr eaLnBrk="1" hangingPunct="1"/>
            <a:endParaRPr lang="en-US" b="0" baseline="0" dirty="0" smtClean="0">
              <a:latin typeface="Arial" pitchFamily="34" charset="0"/>
            </a:endParaRPr>
          </a:p>
        </p:txBody>
      </p:sp>
      <p:sp>
        <p:nvSpPr>
          <p:cNvPr id="4" name="Slide Number Placeholder 3"/>
          <p:cNvSpPr>
            <a:spLocks noGrp="1"/>
          </p:cNvSpPr>
          <p:nvPr>
            <p:ph type="sldNum" sz="quarter" idx="10"/>
          </p:nvPr>
        </p:nvSpPr>
        <p:spPr/>
        <p:txBody>
          <a:bodyPr/>
          <a:lstStyle/>
          <a:p>
            <a:fld id="{B99E5C76-ABFA-47EC-9888-22AF5CBE39D2}" type="slidenum">
              <a:rPr lang="en-US" smtClean="0"/>
              <a:t>7</a:t>
            </a:fld>
            <a:endParaRPr lang="en-US"/>
          </a:p>
        </p:txBody>
      </p:sp>
    </p:spTree>
    <p:extLst>
      <p:ext uri="{BB962C8B-B14F-4D97-AF65-F5344CB8AC3E}">
        <p14:creationId xmlns:p14="http://schemas.microsoft.com/office/powerpoint/2010/main" val="2875583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smtClean="0">
                <a:latin typeface="Corbel" pitchFamily="34" charset="0"/>
              </a:rPr>
              <a:t>This</a:t>
            </a:r>
            <a:r>
              <a:rPr lang="en-US" sz="2000" baseline="0" dirty="0" smtClean="0">
                <a:latin typeface="Corbel" pitchFamily="34" charset="0"/>
              </a:rPr>
              <a:t> is the outline of my presentation. </a:t>
            </a:r>
          </a:p>
          <a:p>
            <a:r>
              <a:rPr lang="en-US" sz="2000" baseline="0" dirty="0" smtClean="0">
                <a:latin typeface="Corbel" pitchFamily="34" charset="0"/>
              </a:rPr>
              <a:t>My presentation is divided in two parts. In first part I will talk about the model for the prediction of RI of polymers. The model includes calculation of polymer polarizability from first-principles quantum chemistry and benchmarking the polarizability values with different  quantum chemistry methods.</a:t>
            </a:r>
          </a:p>
          <a:p>
            <a:r>
              <a:rPr lang="en-US" sz="2000" baseline="0" dirty="0" smtClean="0">
                <a:latin typeface="Corbel" pitchFamily="34" charset="0"/>
              </a:rPr>
              <a:t>Estimation of number density model from van der Waals volume and a machine learning model to correlate packing fraction of bulk polymer with the structure.</a:t>
            </a:r>
          </a:p>
          <a:p>
            <a:r>
              <a:rPr lang="en-US" sz="2000" baseline="0" dirty="0" smtClean="0">
                <a:latin typeface="Corbel" pitchFamily="34" charset="0"/>
              </a:rPr>
              <a:t>And then validation of the model using experimental results from literature.</a:t>
            </a:r>
          </a:p>
          <a:p>
            <a:endParaRPr lang="en-US" sz="2000" baseline="0" dirty="0" smtClean="0">
              <a:latin typeface="Corbel" pitchFamily="34" charset="0"/>
            </a:endParaRPr>
          </a:p>
          <a:p>
            <a:r>
              <a:rPr lang="en-US" sz="2000" baseline="0" dirty="0" smtClean="0">
                <a:latin typeface="Corbel" pitchFamily="34" charset="0"/>
              </a:rPr>
              <a:t>In the second part I will discuss the high-throughput screening of polymers for discovering high RI polyimides. </a:t>
            </a:r>
          </a:p>
        </p:txBody>
      </p:sp>
      <p:sp>
        <p:nvSpPr>
          <p:cNvPr id="4" name="Slide Number Placeholder 3"/>
          <p:cNvSpPr>
            <a:spLocks noGrp="1"/>
          </p:cNvSpPr>
          <p:nvPr>
            <p:ph type="sldNum" sz="quarter" idx="10"/>
          </p:nvPr>
        </p:nvSpPr>
        <p:spPr/>
        <p:txBody>
          <a:bodyPr/>
          <a:lstStyle/>
          <a:p>
            <a:fld id="{B99E5C76-ABFA-47EC-9888-22AF5CBE39D2}" type="slidenum">
              <a:rPr lang="en-US" smtClean="0"/>
              <a:t>8</a:t>
            </a:fld>
            <a:endParaRPr lang="en-US" dirty="0"/>
          </a:p>
        </p:txBody>
      </p:sp>
    </p:spTree>
    <p:extLst>
      <p:ext uri="{BB962C8B-B14F-4D97-AF65-F5344CB8AC3E}">
        <p14:creationId xmlns:p14="http://schemas.microsoft.com/office/powerpoint/2010/main" val="3662968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2000" dirty="0" smtClean="0">
                <a:latin typeface="Corbel" pitchFamily="34" charset="0"/>
              </a:rPr>
              <a:t>This</a:t>
            </a:r>
            <a:r>
              <a:rPr lang="en-US" sz="2000" baseline="0" dirty="0" smtClean="0">
                <a:latin typeface="Corbel" pitchFamily="34" charset="0"/>
              </a:rPr>
              <a:t> is the outline of my presentation. </a:t>
            </a:r>
          </a:p>
          <a:p>
            <a:r>
              <a:rPr lang="en-US" sz="2000" baseline="0" dirty="0" smtClean="0">
                <a:latin typeface="Corbel" pitchFamily="34" charset="0"/>
              </a:rPr>
              <a:t>My presentation is divided in two parts. In first part I will talk about the model for the prediction of RI of polymers. The model includes calculation of polymer polarizability from first-principles quantum chemistry and benchmarking the polarizability values with different  quantum chemistry methods.</a:t>
            </a:r>
          </a:p>
          <a:p>
            <a:r>
              <a:rPr lang="en-US" sz="2000" baseline="0" dirty="0" smtClean="0">
                <a:latin typeface="Corbel" pitchFamily="34" charset="0"/>
              </a:rPr>
              <a:t>Estimation of number density model from van der Waals volume and a machine learning model to correlate packing fraction of bulk polymer with the structure.</a:t>
            </a:r>
          </a:p>
          <a:p>
            <a:r>
              <a:rPr lang="en-US" sz="2000" baseline="0" dirty="0" smtClean="0">
                <a:latin typeface="Corbel" pitchFamily="34" charset="0"/>
              </a:rPr>
              <a:t>And then validation of the model using experimental results from literature.</a:t>
            </a:r>
          </a:p>
          <a:p>
            <a:endParaRPr lang="en-US" sz="2000" baseline="0" dirty="0" smtClean="0">
              <a:latin typeface="Corbel" pitchFamily="34" charset="0"/>
            </a:endParaRPr>
          </a:p>
          <a:p>
            <a:r>
              <a:rPr lang="en-US" sz="2000" baseline="0" dirty="0" smtClean="0">
                <a:latin typeface="Corbel" pitchFamily="34" charset="0"/>
              </a:rPr>
              <a:t>In the second part I will discuss the high-throughput screening of polymers for discovering high RI polyimides. </a:t>
            </a:r>
          </a:p>
        </p:txBody>
      </p:sp>
      <p:sp>
        <p:nvSpPr>
          <p:cNvPr id="4" name="Slide Number Placeholder 3"/>
          <p:cNvSpPr>
            <a:spLocks noGrp="1"/>
          </p:cNvSpPr>
          <p:nvPr>
            <p:ph type="sldNum" sz="quarter" idx="10"/>
          </p:nvPr>
        </p:nvSpPr>
        <p:spPr/>
        <p:txBody>
          <a:bodyPr/>
          <a:lstStyle/>
          <a:p>
            <a:fld id="{B99E5C76-ABFA-47EC-9888-22AF5CBE39D2}" type="slidenum">
              <a:rPr lang="en-US" smtClean="0"/>
              <a:t>9</a:t>
            </a:fld>
            <a:endParaRPr lang="en-US" dirty="0"/>
          </a:p>
        </p:txBody>
      </p:sp>
    </p:spTree>
    <p:extLst>
      <p:ext uri="{BB962C8B-B14F-4D97-AF65-F5344CB8AC3E}">
        <p14:creationId xmlns:p14="http://schemas.microsoft.com/office/powerpoint/2010/main" val="159075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E75A0D-7230-4AE2-AC55-0D902A475DF1}" type="datetime1">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52B03B-01F4-4C5B-8501-C41A14004924}" type="datetime1">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D5997-C986-493D-915C-8ACFC82987F2}" type="datetime1">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5DBB81-76BE-4E46-ABC9-07F78D334273}" type="datetime1">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22E082-5298-43CA-83DB-9774FAED69C8}" type="datetime1">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3268EC-9425-429D-8C99-033174BAE3BB}" type="datetime1">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E3ED30-664F-448D-91C6-BC47AF09AAA0}" type="datetime1">
              <a:rPr lang="en-US" smtClean="0"/>
              <a:t>5/7/2018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821B36F-A81B-43FF-B09E-C8E3F4DC25CD}" type="datetime1">
              <a:rPr lang="en-US" smtClean="0"/>
              <a:t>5/7/2018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pic>
        <p:nvPicPr>
          <p:cNvPr id="6" name="Picture 5" descr="gray_seal_alt.jpg"/>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5000"/>
                    </a14:imgEffect>
                  </a14:imgLayer>
                </a14:imgProps>
              </a:ext>
            </a:extLst>
          </a:blip>
          <a:srcRect l="57901" t="45926"/>
          <a:stretch/>
        </p:blipFill>
        <p:spPr>
          <a:xfrm>
            <a:off x="5294489" y="3149600"/>
            <a:ext cx="3849511" cy="3708400"/>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0C4C0B-D5B1-44E5-8B74-97A34D31BD4D}" type="datetime1">
              <a:rPr lang="en-US" smtClean="0"/>
              <a:t>5/7/2018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8FE320-65C3-4707-B382-53ED7D7150D1}" type="datetime1">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6F5653-6FA5-484D-BEA6-6A00E7F514F0}" type="datetime1">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03ADEE-847C-4DF1-8561-0C915DA0594D}" type="datetime1">
              <a:rPr lang="en-US" smtClean="0"/>
              <a:t>5/7/2018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7" name="Picture 6" descr="gray_seal_alt.jpg"/>
          <p:cNvPicPr>
            <a:picLocks noChangeAspect="1"/>
          </p:cNvPicPr>
          <p:nvPr userDrawn="1"/>
        </p:nvPicPr>
        <p:blipFill rotWithShape="1">
          <a:blip r:embed="rId13">
            <a:extLst>
              <a:ext uri="{BEBA8EAE-BF5A-486C-A8C5-ECC9F3942E4B}">
                <a14:imgProps xmlns:a14="http://schemas.microsoft.com/office/drawing/2010/main">
                  <a14:imgLayer r:embed="rId14">
                    <a14:imgEffect>
                      <a14:brightnessContrast bright="5000"/>
                    </a14:imgEffect>
                  </a14:imgLayer>
                </a14:imgProps>
              </a:ext>
            </a:extLst>
          </a:blip>
          <a:srcRect l="57901" t="45926"/>
          <a:stretch/>
        </p:blipFill>
        <p:spPr>
          <a:xfrm>
            <a:off x="5294489" y="3149600"/>
            <a:ext cx="3849511" cy="3708400"/>
          </a:xfrm>
          <a:prstGeom prst="rect">
            <a:avLst/>
          </a:prstGeom>
        </p:spPr>
      </p:pic>
      <p:grpSp>
        <p:nvGrpSpPr>
          <p:cNvPr id="8" name="Group 7"/>
          <p:cNvGrpSpPr/>
          <p:nvPr userDrawn="1"/>
        </p:nvGrpSpPr>
        <p:grpSpPr>
          <a:xfrm>
            <a:off x="-6925" y="-2968"/>
            <a:ext cx="9151504" cy="721020"/>
            <a:chOff x="-6925" y="-2968"/>
            <a:chExt cx="9151504" cy="721020"/>
          </a:xfrm>
          <a:effectLst>
            <a:outerShdw blurRad="50800" dist="38100" dir="5400000" algn="t" rotWithShape="0">
              <a:prstClr val="black">
                <a:alpha val="40000"/>
              </a:prstClr>
            </a:outerShdw>
          </a:effectLst>
        </p:grpSpPr>
        <p:pic>
          <p:nvPicPr>
            <p:cNvPr id="9" name="Picture 3" descr="C:\Users\j.hachmann\science\career\website\groupwebsite\footer-bg.jpg"/>
            <p:cNvPicPr>
              <a:picLocks noChangeAspect="1" noChangeArrowheads="1"/>
            </p:cNvPicPr>
            <p:nvPr/>
          </p:nvPicPr>
          <p:blipFill rotWithShape="1">
            <a:blip r:embed="rId15">
              <a:extLst>
                <a:ext uri="{28A0092B-C50C-407E-A947-70E740481C1C}">
                  <a14:useLocalDpi xmlns:a14="http://schemas.microsoft.com/office/drawing/2010/main" val="0"/>
                </a:ext>
              </a:extLst>
            </a:blip>
            <a:srcRect l="96613"/>
            <a:stretch/>
          </p:blipFill>
          <p:spPr bwMode="auto">
            <a:xfrm>
              <a:off x="1332579" y="-2968"/>
              <a:ext cx="7812000" cy="7210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j.hachmann\science\career\website\groupwebsite\footer-bg.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925" y="-2968"/>
              <a:ext cx="1366801"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userDrawn="1"/>
        </p:nvGrpSpPr>
        <p:grpSpPr>
          <a:xfrm>
            <a:off x="7227011" y="117363"/>
            <a:ext cx="1881481" cy="785709"/>
            <a:chOff x="7250760" y="117361"/>
            <a:chExt cx="1881481" cy="785709"/>
          </a:xfrm>
        </p:grpSpPr>
        <p:pic>
          <p:nvPicPr>
            <p:cNvPr id="12" name="Picture 2" descr="C:\Users\j.hachmann\Desktop\groupwebsite\UB_web_logos\Web Logos - color\blue_gray\cntrd_stacked_blue_gray.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80407"/>
            <a:stretch/>
          </p:blipFill>
          <p:spPr bwMode="auto">
            <a:xfrm>
              <a:off x="7250760" y="762000"/>
              <a:ext cx="1881481" cy="1410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j.hachmann\science\career\website\groupwebsite\UB_web_logos\Web Logos - black and white\white\cntrd_stacked_white.pn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b="20380"/>
            <a:stretch/>
          </p:blipFill>
          <p:spPr bwMode="auto">
            <a:xfrm>
              <a:off x="7250760" y="117361"/>
              <a:ext cx="1881481" cy="573264"/>
            </a:xfrm>
            <a:prstGeom prst="rect">
              <a:avLst/>
            </a:prstGeom>
            <a:noFill/>
            <a:extLst>
              <a:ext uri="{909E8E84-426E-40DD-AFC4-6F175D3DCCD1}">
                <a14:hiddenFill xmlns:a14="http://schemas.microsoft.com/office/drawing/2010/main">
                  <a:solidFill>
                    <a:srgbClr val="FFFFFF"/>
                  </a:solidFill>
                </a14:hiddenFill>
              </a:ext>
            </a:extLst>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0.png"/><Relationship Id="rId4" Type="http://schemas.openxmlformats.org/officeDocument/2006/relationships/image" Target="../media/image165.png"/></Relationships>
</file>

<file path=ppt/slides/_rels/slide1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80.png"/><Relationship Id="rId4" Type="http://schemas.openxmlformats.org/officeDocument/2006/relationships/diagramLayout" Target="../diagrams/layout4.xml"/><Relationship Id="rId9" Type="http://schemas.openxmlformats.org/officeDocument/2006/relationships/image" Target="../media/image170.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3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gif"/><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4.jpeg"/><Relationship Id="rId4" Type="http://schemas.openxmlformats.org/officeDocument/2006/relationships/image" Target="../media/image300.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1.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hachmannlab/chemlg"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achmannlab/chemlg"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9.emf"/></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7.emf"/><Relationship Id="rId7"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47.emf"/><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30.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47.emf"/><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82.jpe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jpe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73.png"/><Relationship Id="rId7" Type="http://schemas.openxmlformats.org/officeDocument/2006/relationships/image" Target="../media/image85.png"/><Relationship Id="rId12" Type="http://schemas.openxmlformats.org/officeDocument/2006/relationships/image" Target="../media/image86.emf"/><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54.png"/><Relationship Id="rId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image" Target="../media/image68.png"/><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0.png"/><Relationship Id="rId4" Type="http://schemas.openxmlformats.org/officeDocument/2006/relationships/diagramLayout" Target="../diagrams/layout3.xml"/><Relationship Id="rId9"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8.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89.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hyperlink" Target="http://127.0.0.1:8050/"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98.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7.png"/><Relationship Id="rId7" Type="http://schemas.openxmlformats.org/officeDocument/2006/relationships/image" Target="../media/image103.png"/><Relationship Id="rId12" Type="http://schemas.openxmlformats.org/officeDocument/2006/relationships/image" Target="../media/image107.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06.jpg"/><Relationship Id="rId5" Type="http://schemas.openxmlformats.org/officeDocument/2006/relationships/image" Target="../media/image109.png"/><Relationship Id="rId10" Type="http://schemas.openxmlformats.org/officeDocument/2006/relationships/image" Target="../media/image102.jpeg"/><Relationship Id="rId4" Type="http://schemas.openxmlformats.org/officeDocument/2006/relationships/image" Target="../media/image108.png"/><Relationship Id="rId9" Type="http://schemas.openxmlformats.org/officeDocument/2006/relationships/image" Target="../media/image105.png"/></Relationships>
</file>

<file path=ppt/slides/_rels/slide5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11.png"/><Relationship Id="rId7" Type="http://schemas.openxmlformats.org/officeDocument/2006/relationships/diagramColors" Target="../diagrams/colors5.xm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14.jpeg"/></Relationships>
</file>

<file path=ppt/slides/_rels/slide5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1.xml"/><Relationship Id="rId7" Type="http://schemas.openxmlformats.org/officeDocument/2006/relationships/image" Target="../media/image117.jpe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16.jpeg"/><Relationship Id="rId11" Type="http://schemas.openxmlformats.org/officeDocument/2006/relationships/image" Target="../media/image120.png"/><Relationship Id="rId5" Type="http://schemas.openxmlformats.org/officeDocument/2006/relationships/image" Target="../media/image115.jpeg"/><Relationship Id="rId10" Type="http://schemas.openxmlformats.org/officeDocument/2006/relationships/image" Target="../media/image119.png"/><Relationship Id="rId4" Type="http://schemas.openxmlformats.org/officeDocument/2006/relationships/notesSlide" Target="../notesSlides/notesSlide56.xml"/><Relationship Id="rId9" Type="http://schemas.openxmlformats.org/officeDocument/2006/relationships/image" Target="../media/image118.png"/></Relationships>
</file>

<file path=ppt/slides/_rels/slide57.xml.rels><?xml version="1.0" encoding="UTF-8" standalone="yes"?>
<Relationships xmlns="http://schemas.openxmlformats.org/package/2006/relationships"><Relationship Id="rId8" Type="http://schemas.openxmlformats.org/officeDocument/2006/relationships/image" Target="../media/image125.jpeg"/><Relationship Id="rId13" Type="http://schemas.microsoft.com/office/2007/relationships/hdphoto" Target="../media/hdphoto7.wdp"/><Relationship Id="rId3" Type="http://schemas.openxmlformats.org/officeDocument/2006/relationships/image" Target="../media/image121.jpe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23.jpeg"/><Relationship Id="rId11" Type="http://schemas.openxmlformats.org/officeDocument/2006/relationships/image" Target="../media/image127.gif"/><Relationship Id="rId5" Type="http://schemas.microsoft.com/office/2007/relationships/hdphoto" Target="../media/hdphoto5.wdp"/><Relationship Id="rId10" Type="http://schemas.microsoft.com/office/2007/relationships/hdphoto" Target="../media/hdphoto6.wdp"/><Relationship Id="rId4" Type="http://schemas.openxmlformats.org/officeDocument/2006/relationships/image" Target="../media/image122.jpeg"/><Relationship Id="rId9" Type="http://schemas.openxmlformats.org/officeDocument/2006/relationships/image" Target="../media/image126.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73.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hyperlink" Target="http://www.molecularspace.org/"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132.emf"/><Relationship Id="rId5" Type="http://schemas.openxmlformats.org/officeDocument/2006/relationships/image" Target="../media/image131.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hyperlink" Target="http://www.molecularspace.org/"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3" Type="http://schemas.openxmlformats.org/officeDocument/2006/relationships/hyperlink" Target="http://www.molecularspace.org/"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138.emf"/><Relationship Id="rId4" Type="http://schemas.openxmlformats.org/officeDocument/2006/relationships/image" Target="../media/image137.emf"/></Relationships>
</file>

<file path=ppt/slides/_rels/slide65.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41.emf"/></Relationships>
</file>

<file path=ppt/slides/_rels/slide67.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5.gif"/><Relationship Id="rId2" Type="http://schemas.openxmlformats.org/officeDocument/2006/relationships/image" Target="../media/image144.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147.gi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742950"/>
            <a:ext cx="8382000" cy="2381250"/>
          </a:xfrm>
        </p:spPr>
        <p:txBody>
          <a:bodyPr>
            <a:noAutofit/>
          </a:bodyPr>
          <a:lstStyle/>
          <a:p>
            <a:r>
              <a:rPr lang="en-US" sz="2400" b="1" dirty="0"/>
              <a:t>From Virtual High-Throughput Screening and </a:t>
            </a:r>
            <a:br>
              <a:rPr lang="en-US" sz="2400" b="1" dirty="0"/>
            </a:br>
            <a:r>
              <a:rPr lang="en-US" sz="2400" b="1" dirty="0"/>
              <a:t>Machine Learning to the Discovery and </a:t>
            </a:r>
            <a:br>
              <a:rPr lang="en-US" sz="2400" b="1" dirty="0"/>
            </a:br>
            <a:r>
              <a:rPr lang="en-US" sz="2400" b="1" dirty="0"/>
              <a:t>Rational Design of Polymers for Optical Applications</a:t>
            </a:r>
            <a:endParaRPr lang="en-US" sz="2400" dirty="0"/>
          </a:p>
        </p:txBody>
      </p:sp>
      <p:sp>
        <p:nvSpPr>
          <p:cNvPr id="3" name="Subtitle 2"/>
          <p:cNvSpPr>
            <a:spLocks noGrp="1"/>
          </p:cNvSpPr>
          <p:nvPr>
            <p:ph type="subTitle" idx="1"/>
          </p:nvPr>
        </p:nvSpPr>
        <p:spPr>
          <a:xfrm>
            <a:off x="1600200" y="4419600"/>
            <a:ext cx="5943600" cy="2590800"/>
          </a:xfrm>
        </p:spPr>
        <p:txBody>
          <a:bodyPr>
            <a:noAutofit/>
          </a:bodyPr>
          <a:lstStyle/>
          <a:p>
            <a:pPr>
              <a:lnSpc>
                <a:spcPct val="120000"/>
              </a:lnSpc>
              <a:defRPr/>
            </a:pPr>
            <a:r>
              <a:rPr lang="de-DE" sz="2400" dirty="0">
                <a:solidFill>
                  <a:schemeClr val="tx1"/>
                </a:solidFill>
                <a:latin typeface="Calibri" panose="020F0502020204030204" pitchFamily="34" charset="0"/>
              </a:rPr>
              <a:t>Mohammad Atif Faiz </a:t>
            </a:r>
            <a:r>
              <a:rPr lang="de-DE" sz="2400" dirty="0" smtClean="0">
                <a:solidFill>
                  <a:schemeClr val="tx1"/>
                </a:solidFill>
                <a:latin typeface="Calibri" panose="020F0502020204030204" pitchFamily="34" charset="0"/>
              </a:rPr>
              <a:t>Afzal</a:t>
            </a:r>
            <a:r>
              <a:rPr lang="de-DE" sz="2400" dirty="0">
                <a:solidFill>
                  <a:schemeClr val="tx1"/>
                </a:solidFill>
                <a:latin typeface="Calibri" panose="020F0502020204030204" pitchFamily="34" charset="0"/>
              </a:rPr>
              <a:t/>
            </a:r>
            <a:br>
              <a:rPr lang="de-DE" sz="2400" dirty="0">
                <a:solidFill>
                  <a:schemeClr val="tx1"/>
                </a:solidFill>
                <a:latin typeface="Calibri" panose="020F0502020204030204" pitchFamily="34" charset="0"/>
              </a:rPr>
            </a:br>
            <a:r>
              <a:rPr lang="en-US" sz="1800" dirty="0" smtClean="0">
                <a:solidFill>
                  <a:schemeClr val="tx1"/>
                </a:solidFill>
                <a:latin typeface="Calibri" panose="020F0502020204030204" pitchFamily="34" charset="0"/>
              </a:rPr>
              <a:t>Chemical Engineering, University </a:t>
            </a:r>
            <a:r>
              <a:rPr lang="en-US" sz="1800" dirty="0">
                <a:solidFill>
                  <a:schemeClr val="tx1"/>
                </a:solidFill>
                <a:latin typeface="Calibri" panose="020F0502020204030204" pitchFamily="34" charset="0"/>
              </a:rPr>
              <a:t>at Buffalo</a:t>
            </a:r>
          </a:p>
          <a:p>
            <a:pPr>
              <a:lnSpc>
                <a:spcPct val="120000"/>
              </a:lnSpc>
              <a:defRPr/>
            </a:pPr>
            <a:r>
              <a:rPr lang="de-DE" sz="1800" b="1" dirty="0">
                <a:solidFill>
                  <a:schemeClr val="tx1"/>
                </a:solidFill>
                <a:latin typeface="Calibri" panose="020F0502020204030204" pitchFamily="34" charset="0"/>
              </a:rPr>
              <a:t>Advisor: </a:t>
            </a:r>
            <a:r>
              <a:rPr lang="de-DE" sz="1800" b="1" dirty="0" smtClean="0">
                <a:solidFill>
                  <a:schemeClr val="tx1"/>
                </a:solidFill>
                <a:latin typeface="Calibri" panose="020F0502020204030204" pitchFamily="34" charset="0"/>
              </a:rPr>
              <a:t>Prof. </a:t>
            </a:r>
            <a:r>
              <a:rPr lang="de-DE" sz="1800" b="1" dirty="0">
                <a:solidFill>
                  <a:schemeClr val="tx1"/>
                </a:solidFill>
                <a:latin typeface="Calibri" panose="020F0502020204030204" pitchFamily="34" charset="0"/>
              </a:rPr>
              <a:t>Johannes </a:t>
            </a:r>
            <a:r>
              <a:rPr lang="de-DE" sz="1800" b="1" dirty="0" smtClean="0">
                <a:solidFill>
                  <a:schemeClr val="tx1"/>
                </a:solidFill>
                <a:latin typeface="Calibri" panose="020F0502020204030204" pitchFamily="34" charset="0"/>
              </a:rPr>
              <a:t>Hachmann</a:t>
            </a:r>
          </a:p>
          <a:p>
            <a:pPr>
              <a:lnSpc>
                <a:spcPct val="120000"/>
              </a:lnSpc>
              <a:defRPr/>
            </a:pPr>
            <a:r>
              <a:rPr lang="en-US" sz="1800" dirty="0">
                <a:solidFill>
                  <a:schemeClr val="tx1"/>
                </a:solidFill>
                <a:latin typeface="Calibri" panose="020F0502020204030204" pitchFamily="34" charset="0"/>
              </a:rPr>
              <a:t/>
            </a:r>
            <a:br>
              <a:rPr lang="en-US" sz="1800" dirty="0">
                <a:solidFill>
                  <a:schemeClr val="tx1"/>
                </a:solidFill>
                <a:latin typeface="Calibri" panose="020F0502020204030204" pitchFamily="34" charset="0"/>
              </a:rPr>
            </a:br>
            <a:r>
              <a:rPr lang="en-US" sz="1800" dirty="0">
                <a:solidFill>
                  <a:schemeClr val="tx1"/>
                </a:solidFill>
                <a:latin typeface="Calibri" panose="020F0502020204030204" pitchFamily="34" charset="0"/>
              </a:rPr>
              <a:t>Ph.D. Dissertation</a:t>
            </a:r>
          </a:p>
          <a:p>
            <a:r>
              <a:rPr lang="en-US" sz="1800" dirty="0">
                <a:solidFill>
                  <a:schemeClr val="tx1"/>
                </a:solidFill>
              </a:rPr>
              <a:t>May 8</a:t>
            </a:r>
            <a:r>
              <a:rPr lang="en-US" sz="1800" baseline="30000" dirty="0">
                <a:solidFill>
                  <a:schemeClr val="tx1"/>
                </a:solidFill>
              </a:rPr>
              <a:t>th</a:t>
            </a:r>
            <a:r>
              <a:rPr lang="en-US" sz="1800" dirty="0">
                <a:solidFill>
                  <a:schemeClr val="tx1"/>
                </a:solidFill>
              </a:rPr>
              <a:t> 2018</a:t>
            </a:r>
          </a:p>
        </p:txBody>
      </p:sp>
      <p:pic>
        <p:nvPicPr>
          <p:cNvPr id="11" name="Picture 10"/>
          <p:cNvPicPr>
            <a:picLocks noChangeAspect="1"/>
          </p:cNvPicPr>
          <p:nvPr/>
        </p:nvPicPr>
        <p:blipFill>
          <a:blip r:embed="rId3"/>
          <a:stretch>
            <a:fillRect/>
          </a:stretch>
        </p:blipFill>
        <p:spPr>
          <a:xfrm>
            <a:off x="304799" y="3115243"/>
            <a:ext cx="1715465" cy="651593"/>
          </a:xfrm>
          <a:prstGeom prst="rect">
            <a:avLst/>
          </a:prstGeom>
        </p:spPr>
      </p:pic>
      <p:pic>
        <p:nvPicPr>
          <p:cNvPr id="12" name="Picture 11"/>
          <p:cNvPicPr>
            <a:picLocks noChangeAspect="1"/>
          </p:cNvPicPr>
          <p:nvPr/>
        </p:nvPicPr>
        <p:blipFill>
          <a:blip r:embed="rId4"/>
          <a:stretch>
            <a:fillRect/>
          </a:stretch>
        </p:blipFill>
        <p:spPr>
          <a:xfrm>
            <a:off x="2904511" y="2906236"/>
            <a:ext cx="1506179" cy="1069606"/>
          </a:xfrm>
          <a:prstGeom prst="rect">
            <a:avLst/>
          </a:prstGeom>
        </p:spPr>
      </p:pic>
      <p:pic>
        <p:nvPicPr>
          <p:cNvPr id="13" name="Picture 12"/>
          <p:cNvPicPr>
            <a:picLocks noChangeAspect="1"/>
          </p:cNvPicPr>
          <p:nvPr/>
        </p:nvPicPr>
        <p:blipFill>
          <a:blip r:embed="rId5"/>
          <a:stretch>
            <a:fillRect/>
          </a:stretch>
        </p:blipFill>
        <p:spPr>
          <a:xfrm>
            <a:off x="7519481" y="2950858"/>
            <a:ext cx="1410666" cy="1003275"/>
          </a:xfrm>
          <a:prstGeom prst="rect">
            <a:avLst/>
          </a:prstGeom>
        </p:spPr>
      </p:pic>
      <p:sp>
        <p:nvSpPr>
          <p:cNvPr id="14" name="Right Arrow 13"/>
          <p:cNvSpPr/>
          <p:nvPr/>
        </p:nvSpPr>
        <p:spPr>
          <a:xfrm>
            <a:off x="2209800" y="3364839"/>
            <a:ext cx="609600" cy="1524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Right Arrow 14"/>
          <p:cNvSpPr/>
          <p:nvPr/>
        </p:nvSpPr>
        <p:spPr>
          <a:xfrm>
            <a:off x="4572000" y="3364839"/>
            <a:ext cx="609600" cy="1524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6" name="Right Arrow 15"/>
          <p:cNvSpPr/>
          <p:nvPr/>
        </p:nvSpPr>
        <p:spPr>
          <a:xfrm>
            <a:off x="6846495" y="3362892"/>
            <a:ext cx="609600" cy="152400"/>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17" name="Picture 16"/>
          <p:cNvPicPr>
            <a:picLocks noChangeAspect="1"/>
          </p:cNvPicPr>
          <p:nvPr/>
        </p:nvPicPr>
        <p:blipFill rotWithShape="1">
          <a:blip r:embed="rId6"/>
          <a:srcRect b="11111"/>
          <a:stretch/>
        </p:blipFill>
        <p:spPr>
          <a:xfrm>
            <a:off x="5218034" y="2819400"/>
            <a:ext cx="1639966" cy="12192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31701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100" y="88075"/>
            <a:ext cx="2868221"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Index of refraction</a:t>
            </a:r>
          </a:p>
        </p:txBody>
      </p:sp>
      <p:sp>
        <p:nvSpPr>
          <p:cNvPr id="5" name="Text Box 3"/>
          <p:cNvSpPr txBox="1">
            <a:spLocks noChangeAspect="1" noChangeArrowheads="1"/>
          </p:cNvSpPr>
          <p:nvPr/>
        </p:nvSpPr>
        <p:spPr bwMode="auto">
          <a:xfrm>
            <a:off x="140168" y="1278000"/>
            <a:ext cx="8820474" cy="5580000"/>
          </a:xfrm>
          <a:prstGeom prst="rect">
            <a:avLst/>
          </a:prstGeom>
          <a:noFill/>
          <a:ln w="9525">
            <a:noFill/>
            <a:miter lim="800000"/>
            <a:headEnd/>
            <a:tailEnd/>
          </a:ln>
          <a:effectLst/>
        </p:spPr>
        <p:txBody>
          <a:bodyPr wrap="square">
            <a:noAutofit/>
          </a:bodyPr>
          <a:lstStyle/>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Ø"/>
            </a:pPr>
            <a:endParaRPr lang="en-US" sz="2000" b="1" dirty="0"/>
          </a:p>
        </p:txBody>
      </p:sp>
      <mc:AlternateContent xmlns:mc="http://schemas.openxmlformats.org/markup-compatibility/2006" xmlns:a14="http://schemas.microsoft.com/office/drawing/2010/main">
        <mc:Choice Requires="a14">
          <p:sp>
            <p:nvSpPr>
              <p:cNvPr id="28" name="Rectangle 27"/>
              <p:cNvSpPr/>
              <p:nvPr/>
            </p:nvSpPr>
            <p:spPr>
              <a:xfrm>
                <a:off x="1269254" y="1295400"/>
                <a:ext cx="1961178"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𝑟</m:t>
                          </m:r>
                        </m:sub>
                      </m:sSub>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m:t>
                              </m:r>
                            </m:sub>
                          </m:sSub>
                        </m:num>
                        <m:den>
                          <m:r>
                            <a:rPr lang="en-US" i="1">
                              <a:latin typeface="Cambria Math" panose="02040503050406030204" pitchFamily="18" charset="0"/>
                            </a:rPr>
                            <m:t>𝐶</m:t>
                          </m:r>
                        </m:den>
                      </m:f>
                      <m:r>
                        <a:rPr lang="en-US">
                          <a:latin typeface="Cambria Math" panose="02040503050406030204" pitchFamily="18" charset="0"/>
                        </a:rPr>
                        <m:t> =</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𝑟</m:t>
                              </m:r>
                            </m:sub>
                          </m:sSub>
                        </m:e>
                      </m:rad>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1269254" y="1295400"/>
                <a:ext cx="1961178" cy="6127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1275531" y="1957717"/>
                <a:ext cx="2111219" cy="6748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𝑟</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1+2</m:t>
                          </m:r>
                          <m:r>
                            <a:rPr lang="en-US" i="1">
                              <a:latin typeface="Cambria Math" panose="02040503050406030204" pitchFamily="18" charset="0"/>
                            </a:rPr>
                            <m:t>𝛼</m:t>
                          </m:r>
                          <m:f>
                            <m:fPr>
                              <m:type m:val="lin"/>
                              <m:ctrlPr>
                                <a:rPr lang="en-US" i="1">
                                  <a:latin typeface="Cambria Math" panose="02040503050406030204" pitchFamily="18" charset="0"/>
                                </a:rPr>
                              </m:ctrlPr>
                            </m:fPr>
                            <m:num>
                              <m:r>
                                <m:rPr>
                                  <m:sty m:val="p"/>
                                </m:rPr>
                                <a:rPr lang="en-US" i="0">
                                  <a:latin typeface="Cambria Math" panose="02040503050406030204" pitchFamily="18" charset="0"/>
                                </a:rPr>
                                <m:t>N</m:t>
                              </m:r>
                            </m:num>
                            <m:den>
                              <m:sSub>
                                <m:sSubPr>
                                  <m:ctrlPr>
                                    <a:rPr lang="en-US" i="1">
                                      <a:latin typeface="Cambria Math" panose="02040503050406030204" pitchFamily="18" charset="0"/>
                                    </a:rPr>
                                  </m:ctrlPr>
                                </m:sSubPr>
                                <m:e>
                                  <m:r>
                                    <a:rPr lang="en-US">
                                      <a:latin typeface="Cambria Math" panose="02040503050406030204" pitchFamily="18" charset="0"/>
                                    </a:rPr>
                                    <m:t>3</m:t>
                                  </m:r>
                                  <m:r>
                                    <a:rPr lang="en-US" i="1">
                                      <a:latin typeface="Cambria Math" panose="02040503050406030204" pitchFamily="18" charset="0"/>
                                    </a:rPr>
                                    <m:t>𝜖</m:t>
                                  </m:r>
                                </m:e>
                                <m:sub>
                                  <m:r>
                                    <a:rPr lang="en-US">
                                      <a:latin typeface="Cambria Math" panose="02040503050406030204" pitchFamily="18" charset="0"/>
                                    </a:rPr>
                                    <m:t>0</m:t>
                                  </m:r>
                                </m:sub>
                              </m:sSub>
                            </m:den>
                          </m:f>
                        </m:num>
                        <m:den>
                          <m:r>
                            <a:rPr lang="en-US">
                              <a:latin typeface="Cambria Math" panose="02040503050406030204" pitchFamily="18" charset="0"/>
                            </a:rPr>
                            <m:t>1−</m:t>
                          </m:r>
                          <m:r>
                            <a:rPr lang="en-US" i="1">
                              <a:latin typeface="Cambria Math" panose="02040503050406030204" pitchFamily="18" charset="0"/>
                            </a:rPr>
                            <m:t>𝛼</m:t>
                          </m:r>
                          <m:f>
                            <m:fPr>
                              <m:type m:val="lin"/>
                              <m:ctrlPr>
                                <a:rPr lang="en-US" i="1">
                                  <a:latin typeface="Cambria Math" panose="02040503050406030204" pitchFamily="18" charset="0"/>
                                </a:rPr>
                              </m:ctrlPr>
                            </m:fPr>
                            <m:num>
                              <m:r>
                                <m:rPr>
                                  <m:sty m:val="p"/>
                                </m:rPr>
                                <a:rPr lang="en-US" i="0">
                                  <a:latin typeface="Cambria Math" panose="02040503050406030204" pitchFamily="18" charset="0"/>
                                </a:rPr>
                                <m:t>N</m:t>
                              </m:r>
                            </m:num>
                            <m:den>
                              <m:sSub>
                                <m:sSubPr>
                                  <m:ctrlPr>
                                    <a:rPr lang="en-US" i="1">
                                      <a:latin typeface="Cambria Math" panose="02040503050406030204" pitchFamily="18" charset="0"/>
                                    </a:rPr>
                                  </m:ctrlPr>
                                </m:sSubPr>
                                <m:e>
                                  <m:r>
                                    <a:rPr lang="en-US">
                                      <a:latin typeface="Cambria Math" panose="02040503050406030204" pitchFamily="18" charset="0"/>
                                    </a:rPr>
                                    <m:t>3</m:t>
                                  </m:r>
                                  <m:r>
                                    <a:rPr lang="en-US" i="1">
                                      <a:latin typeface="Cambria Math" panose="02040503050406030204" pitchFamily="18" charset="0"/>
                                    </a:rPr>
                                    <m:t>𝜖</m:t>
                                  </m:r>
                                </m:e>
                                <m:sub>
                                  <m:r>
                                    <a:rPr lang="en-US">
                                      <a:latin typeface="Cambria Math" panose="02040503050406030204" pitchFamily="18" charset="0"/>
                                    </a:rPr>
                                    <m:t>0</m:t>
                                  </m:r>
                                </m:sub>
                              </m:sSub>
                            </m:den>
                          </m:f>
                        </m:den>
                      </m:f>
                    </m:oMath>
                  </m:oMathPara>
                </a14:m>
                <a:endParaRPr lang="en-US" dirty="0"/>
              </a:p>
            </p:txBody>
          </p:sp>
        </mc:Choice>
        <mc:Fallback xmlns="">
          <p:sp>
            <p:nvSpPr>
              <p:cNvPr id="32" name="Rectangle 31"/>
              <p:cNvSpPr>
                <a:spLocks noRot="1" noChangeAspect="1" noMove="1" noResize="1" noEditPoints="1" noAdjustHandles="1" noChangeArrowheads="1" noChangeShapeType="1" noTextEdit="1"/>
              </p:cNvSpPr>
              <p:nvPr/>
            </p:nvSpPr>
            <p:spPr>
              <a:xfrm>
                <a:off x="1275531" y="1957717"/>
                <a:ext cx="2111219" cy="674865"/>
              </a:xfrm>
              <a:prstGeom prst="rect">
                <a:avLst/>
              </a:prstGeom>
              <a:blipFill>
                <a:blip r:embed="rId4"/>
                <a:stretch>
                  <a:fillRect/>
                </a:stretch>
              </a:blipFill>
            </p:spPr>
            <p:txBody>
              <a:bodyPr/>
              <a:lstStyle/>
              <a:p>
                <a:r>
                  <a:rPr lang="en-US">
                    <a:noFill/>
                  </a:rPr>
                  <a:t> </a:t>
                </a:r>
              </a:p>
            </p:txBody>
          </p:sp>
        </mc:Fallback>
      </mc:AlternateContent>
      <p:sp>
        <p:nvSpPr>
          <p:cNvPr id="33" name="Rectangle 32"/>
          <p:cNvSpPr/>
          <p:nvPr/>
        </p:nvSpPr>
        <p:spPr>
          <a:xfrm>
            <a:off x="4227357" y="2795915"/>
            <a:ext cx="3057440" cy="707886"/>
          </a:xfrm>
          <a:prstGeom prst="rect">
            <a:avLst/>
          </a:prstGeom>
        </p:spPr>
        <p:txBody>
          <a:bodyPr wrap="none">
            <a:spAutoFit/>
          </a:bodyPr>
          <a:lstStyle/>
          <a:p>
            <a:pPr algn="just" eaLnBrk="0" hangingPunct="0"/>
            <a:r>
              <a:rPr lang="en-US" sz="2000" b="1" dirty="0">
                <a:ea typeface="ＭＳ Ｐゴシック" pitchFamily="-123" charset="-128"/>
              </a:rPr>
              <a:t>Lorentz-Lorenz equation</a:t>
            </a:r>
            <a:r>
              <a:rPr lang="en-US" sz="2000" dirty="0">
                <a:ea typeface="ＭＳ Ｐゴシック" pitchFamily="-123" charset="-128"/>
              </a:rPr>
              <a:t>:</a:t>
            </a:r>
            <a:br>
              <a:rPr lang="en-US" sz="2000" dirty="0">
                <a:ea typeface="ＭＳ Ｐゴシック" pitchFamily="-123" charset="-128"/>
              </a:rPr>
            </a:br>
            <a:r>
              <a:rPr lang="en-US" sz="2000" dirty="0">
                <a:ea typeface="ＭＳ Ｐゴシック" pitchFamily="-123" charset="-128"/>
              </a:rPr>
              <a:t>(</a:t>
            </a:r>
            <a:r>
              <a:rPr lang="en-US" sz="2000" dirty="0" err="1">
                <a:ea typeface="ＭＳ Ｐゴシック" pitchFamily="-123" charset="-128"/>
              </a:rPr>
              <a:t>Clausius-Mossotti</a:t>
            </a:r>
            <a:r>
              <a:rPr lang="en-US" sz="2000" dirty="0">
                <a:ea typeface="ＭＳ Ｐゴシック" pitchFamily="-123" charset="-128"/>
              </a:rPr>
              <a:t> relation)</a:t>
            </a:r>
            <a:endParaRPr lang="en-US" sz="2000" dirty="0">
              <a:latin typeface="+mj-lt"/>
              <a:ea typeface="ＭＳ Ｐゴシック" pitchFamily="-123" charset="-128"/>
            </a:endParaRPr>
          </a:p>
        </p:txBody>
      </p:sp>
      <p:sp>
        <p:nvSpPr>
          <p:cNvPr id="35" name="Rectangle 34"/>
          <p:cNvSpPr/>
          <p:nvPr/>
        </p:nvSpPr>
        <p:spPr>
          <a:xfrm>
            <a:off x="3871645" y="1478913"/>
            <a:ext cx="2924711" cy="400110"/>
          </a:xfrm>
          <a:prstGeom prst="rect">
            <a:avLst/>
          </a:prstGeom>
        </p:spPr>
        <p:txBody>
          <a:bodyPr wrap="none">
            <a:spAutoFit/>
          </a:bodyPr>
          <a:lstStyle/>
          <a:p>
            <a:pPr algn="just" eaLnBrk="0" hangingPunct="0"/>
            <a:r>
              <a:rPr lang="en-US" sz="2000" dirty="0">
                <a:latin typeface="+mj-lt"/>
                <a:ea typeface="ＭＳ Ｐゴシック" pitchFamily="-123" charset="-128"/>
              </a:rPr>
              <a:t>from Maxwell’s equations</a:t>
            </a:r>
          </a:p>
        </p:txBody>
      </p:sp>
      <p:sp>
        <p:nvSpPr>
          <p:cNvPr id="36" name="Rectangle 35"/>
          <p:cNvSpPr/>
          <p:nvPr/>
        </p:nvSpPr>
        <p:spPr>
          <a:xfrm>
            <a:off x="3886200" y="2078654"/>
            <a:ext cx="4171206" cy="400110"/>
          </a:xfrm>
          <a:prstGeom prst="rect">
            <a:avLst/>
          </a:prstGeom>
        </p:spPr>
        <p:txBody>
          <a:bodyPr wrap="none">
            <a:spAutoFit/>
          </a:bodyPr>
          <a:lstStyle/>
          <a:p>
            <a:pPr algn="just" eaLnBrk="0" hangingPunct="0"/>
            <a:r>
              <a:rPr lang="en-US" sz="2000" dirty="0">
                <a:latin typeface="+mj-lt"/>
                <a:ea typeface="ＭＳ Ｐゴシック" pitchFamily="-123" charset="-128"/>
              </a:rPr>
              <a:t>using Lorentz local field approximation</a:t>
            </a:r>
          </a:p>
        </p:txBody>
      </p:sp>
      <mc:AlternateContent xmlns:mc="http://schemas.openxmlformats.org/markup-compatibility/2006" xmlns:a14="http://schemas.microsoft.com/office/drawing/2010/main">
        <mc:Choice Requires="a14">
          <p:sp>
            <p:nvSpPr>
              <p:cNvPr id="13" name="Rectangle 12"/>
              <p:cNvSpPr/>
              <p:nvPr/>
            </p:nvSpPr>
            <p:spPr>
              <a:xfrm>
                <a:off x="1311862" y="2825023"/>
                <a:ext cx="2762808" cy="787331"/>
              </a:xfrm>
              <a:prstGeom prst="rect">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𝑟</m:t>
                          </m:r>
                        </m:sub>
                      </m:sSub>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1+2</m:t>
                                  </m:r>
                                  <m:r>
                                    <a:rPr lang="en-US" i="1">
                                      <a:solidFill>
                                        <a:schemeClr val="tx1"/>
                                      </a:solidFill>
                                      <a:latin typeface="Cambria Math" panose="02040503050406030204" pitchFamily="18" charset="0"/>
                                    </a:rPr>
                                    <m:t>𝛼</m:t>
                                  </m:r>
                                  <m:f>
                                    <m:fPr>
                                      <m:type m:val="lin"/>
                                      <m:ctrlPr>
                                        <a:rPr lang="en-US" i="1">
                                          <a:solidFill>
                                            <a:schemeClr val="tx1"/>
                                          </a:solidFill>
                                          <a:latin typeface="Cambria Math" panose="02040503050406030204" pitchFamily="18" charset="0"/>
                                        </a:rPr>
                                      </m:ctrlPr>
                                    </m:fPr>
                                    <m:num>
                                      <m:r>
                                        <m:rPr>
                                          <m:sty m:val="p"/>
                                        </m:rPr>
                                        <a:rPr lang="en-US">
                                          <a:solidFill>
                                            <a:schemeClr val="tx1"/>
                                          </a:solidFill>
                                          <a:latin typeface="Cambria Math" panose="02040503050406030204" pitchFamily="18" charset="0"/>
                                        </a:rPr>
                                        <m:t>N</m:t>
                                      </m:r>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3</m:t>
                                          </m:r>
                                          <m:r>
                                            <a:rPr lang="en-US" i="1">
                                              <a:solidFill>
                                                <a:schemeClr val="tx1"/>
                                              </a:solidFill>
                                              <a:latin typeface="Cambria Math" panose="02040503050406030204" pitchFamily="18" charset="0"/>
                                            </a:rPr>
                                            <m:t>𝜖</m:t>
                                          </m:r>
                                        </m:e>
                                        <m:sub>
                                          <m:r>
                                            <a:rPr lang="en-US" i="1">
                                              <a:solidFill>
                                                <a:schemeClr val="tx1"/>
                                              </a:solidFill>
                                              <a:latin typeface="Cambria Math" panose="02040503050406030204" pitchFamily="18" charset="0"/>
                                            </a:rPr>
                                            <m:t>0</m:t>
                                          </m:r>
                                        </m:sub>
                                      </m:sSub>
                                    </m:den>
                                  </m:f>
                                </m:num>
                                <m:den>
                                  <m:r>
                                    <a:rPr lang="en-US" i="1">
                                      <a:solidFill>
                                        <a:schemeClr val="tx1"/>
                                      </a:solidFill>
                                      <a:latin typeface="Cambria Math" panose="02040503050406030204" pitchFamily="18" charset="0"/>
                                    </a:rPr>
                                    <m:t>1−</m:t>
                                  </m:r>
                                  <m:r>
                                    <a:rPr lang="en-US" i="1">
                                      <a:solidFill>
                                        <a:schemeClr val="tx1"/>
                                      </a:solidFill>
                                      <a:latin typeface="Cambria Math" panose="02040503050406030204" pitchFamily="18" charset="0"/>
                                    </a:rPr>
                                    <m:t>𝛼</m:t>
                                  </m:r>
                                  <m:f>
                                    <m:fPr>
                                      <m:type m:val="lin"/>
                                      <m:ctrlPr>
                                        <a:rPr lang="en-US" i="1">
                                          <a:solidFill>
                                            <a:schemeClr val="tx1"/>
                                          </a:solidFill>
                                          <a:latin typeface="Cambria Math" panose="02040503050406030204" pitchFamily="18" charset="0"/>
                                        </a:rPr>
                                      </m:ctrlPr>
                                    </m:fPr>
                                    <m:num>
                                      <m:r>
                                        <m:rPr>
                                          <m:sty m:val="p"/>
                                        </m:rPr>
                                        <a:rPr lang="en-US">
                                          <a:solidFill>
                                            <a:schemeClr val="tx1"/>
                                          </a:solidFill>
                                          <a:latin typeface="Cambria Math" panose="02040503050406030204" pitchFamily="18" charset="0"/>
                                        </a:rPr>
                                        <m:t>N</m:t>
                                      </m:r>
                                    </m:num>
                                    <m:den>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3</m:t>
                                          </m:r>
                                          <m:r>
                                            <a:rPr lang="en-US" i="1">
                                              <a:solidFill>
                                                <a:schemeClr val="tx1"/>
                                              </a:solidFill>
                                              <a:latin typeface="Cambria Math" panose="02040503050406030204" pitchFamily="18" charset="0"/>
                                            </a:rPr>
                                            <m:t>𝜖</m:t>
                                          </m:r>
                                        </m:e>
                                        <m:sub>
                                          <m:r>
                                            <a:rPr lang="en-US" i="1">
                                              <a:solidFill>
                                                <a:schemeClr val="tx1"/>
                                              </a:solidFill>
                                              <a:latin typeface="Cambria Math" panose="02040503050406030204" pitchFamily="18" charset="0"/>
                                            </a:rPr>
                                            <m:t>0</m:t>
                                          </m:r>
                                        </m:sub>
                                      </m:sSub>
                                    </m:den>
                                  </m:f>
                                </m:den>
                              </m:f>
                            </m:e>
                          </m:d>
                        </m:e>
                        <m:sup>
                          <m:f>
                            <m:fPr>
                              <m:type m:val="lin"/>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r>
                            <a:rPr lang="en-US">
                              <a:latin typeface="Cambria Math" panose="02040503050406030204" pitchFamily="18" charset="0"/>
                            </a:rPr>
                            <m:t> </m:t>
                          </m:r>
                        </m:sup>
                      </m:sSup>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311862" y="2825023"/>
                <a:ext cx="2762808" cy="787331"/>
              </a:xfrm>
              <a:prstGeom prst="rect">
                <a:avLst/>
              </a:prstGeom>
              <a:blipFill>
                <a:blip r:embed="rId5"/>
                <a:stretch>
                  <a:fillRect/>
                </a:stretch>
              </a:blipFill>
              <a:ln w="38100">
                <a:solidFill>
                  <a:srgbClr val="FF0000"/>
                </a:solid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46977802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spect="1" noChangeArrowheads="1"/>
          </p:cNvSpPr>
          <p:nvPr/>
        </p:nvSpPr>
        <p:spPr bwMode="auto">
          <a:xfrm>
            <a:off x="140168" y="1278000"/>
            <a:ext cx="8820474" cy="5580000"/>
          </a:xfrm>
          <a:prstGeom prst="rect">
            <a:avLst/>
          </a:prstGeom>
          <a:noFill/>
          <a:ln w="9525">
            <a:noFill/>
            <a:miter lim="800000"/>
            <a:headEnd/>
            <a:tailEnd/>
          </a:ln>
          <a:effectLst/>
        </p:spPr>
        <p:txBody>
          <a:bodyPr wrap="square">
            <a:noAutofit/>
          </a:bodyPr>
          <a:lstStyle/>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Ø"/>
            </a:pPr>
            <a:endParaRPr lang="en-US" sz="2000" b="1" dirty="0"/>
          </a:p>
        </p:txBody>
      </p:sp>
      <p:graphicFrame>
        <p:nvGraphicFramePr>
          <p:cNvPr id="39" name="Diagram 38"/>
          <p:cNvGraphicFramePr/>
          <p:nvPr>
            <p:extLst>
              <p:ext uri="{D42A27DB-BD31-4B8C-83A1-F6EECF244321}">
                <p14:modId xmlns:p14="http://schemas.microsoft.com/office/powerpoint/2010/main" val="1373868118"/>
              </p:ext>
            </p:extLst>
          </p:nvPr>
        </p:nvGraphicFramePr>
        <p:xfrm>
          <a:off x="305384" y="3373055"/>
          <a:ext cx="8128000" cy="4516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269100" y="88075"/>
            <a:ext cx="2868221"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Index of refraction</a:t>
            </a:r>
          </a:p>
        </p:txBody>
      </p:sp>
      <mc:AlternateContent xmlns:mc="http://schemas.openxmlformats.org/markup-compatibility/2006" xmlns:a14="http://schemas.microsoft.com/office/drawing/2010/main">
        <mc:Choice Requires="a14">
          <p:sp>
            <p:nvSpPr>
              <p:cNvPr id="28" name="Rectangle 27"/>
              <p:cNvSpPr/>
              <p:nvPr/>
            </p:nvSpPr>
            <p:spPr>
              <a:xfrm>
                <a:off x="1269254" y="1295400"/>
                <a:ext cx="1961178"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𝑟</m:t>
                          </m:r>
                        </m:sub>
                      </m:sSub>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m:t>
                              </m:r>
                            </m:sub>
                          </m:sSub>
                        </m:num>
                        <m:den>
                          <m:r>
                            <a:rPr lang="en-US" i="1">
                              <a:latin typeface="Cambria Math" panose="02040503050406030204" pitchFamily="18" charset="0"/>
                            </a:rPr>
                            <m:t>𝐶</m:t>
                          </m:r>
                        </m:den>
                      </m:f>
                      <m:r>
                        <a:rPr lang="en-US">
                          <a:latin typeface="Cambria Math" panose="02040503050406030204" pitchFamily="18" charset="0"/>
                        </a:rPr>
                        <m:t> =</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𝑟</m:t>
                              </m:r>
                            </m:sub>
                          </m:sSub>
                        </m:e>
                      </m:rad>
                    </m:oMath>
                  </m:oMathPara>
                </a14:m>
                <a:endParaRPr lang="en-US" dirty="0"/>
              </a:p>
            </p:txBody>
          </p:sp>
        </mc:Choice>
        <mc:Fallback xmlns="">
          <p:sp>
            <p:nvSpPr>
              <p:cNvPr id="28" name="Rectangle 27"/>
              <p:cNvSpPr>
                <a:spLocks noRot="1" noChangeAspect="1" noMove="1" noResize="1" noEditPoints="1" noAdjustHandles="1" noChangeArrowheads="1" noChangeShapeType="1" noTextEdit="1"/>
              </p:cNvSpPr>
              <p:nvPr/>
            </p:nvSpPr>
            <p:spPr>
              <a:xfrm>
                <a:off x="1269254" y="1295400"/>
                <a:ext cx="1961178" cy="6127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1275531" y="1957717"/>
                <a:ext cx="2111219" cy="6748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𝑟</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1+2</m:t>
                          </m:r>
                          <m:r>
                            <a:rPr lang="en-US" i="1">
                              <a:latin typeface="Cambria Math" panose="02040503050406030204" pitchFamily="18" charset="0"/>
                            </a:rPr>
                            <m:t>𝛼</m:t>
                          </m:r>
                          <m:f>
                            <m:fPr>
                              <m:type m:val="lin"/>
                              <m:ctrlPr>
                                <a:rPr lang="en-US" i="1">
                                  <a:latin typeface="Cambria Math" panose="02040503050406030204" pitchFamily="18" charset="0"/>
                                </a:rPr>
                              </m:ctrlPr>
                            </m:fPr>
                            <m:num>
                              <m:r>
                                <m:rPr>
                                  <m:sty m:val="p"/>
                                </m:rPr>
                                <a:rPr lang="en-US">
                                  <a:latin typeface="Cambria Math" panose="02040503050406030204" pitchFamily="18" charset="0"/>
                                </a:rPr>
                                <m:t>N</m:t>
                              </m:r>
                            </m:num>
                            <m:den>
                              <m:sSub>
                                <m:sSubPr>
                                  <m:ctrlPr>
                                    <a:rPr lang="en-US" i="1">
                                      <a:latin typeface="Cambria Math" panose="02040503050406030204" pitchFamily="18" charset="0"/>
                                    </a:rPr>
                                  </m:ctrlPr>
                                </m:sSubPr>
                                <m:e>
                                  <m:r>
                                    <a:rPr lang="en-US">
                                      <a:latin typeface="Cambria Math" panose="02040503050406030204" pitchFamily="18" charset="0"/>
                                    </a:rPr>
                                    <m:t>3</m:t>
                                  </m:r>
                                  <m:r>
                                    <a:rPr lang="en-US" i="1">
                                      <a:latin typeface="Cambria Math" panose="02040503050406030204" pitchFamily="18" charset="0"/>
                                    </a:rPr>
                                    <m:t>𝜖</m:t>
                                  </m:r>
                                </m:e>
                                <m:sub>
                                  <m:r>
                                    <a:rPr lang="en-US">
                                      <a:latin typeface="Cambria Math" panose="02040503050406030204" pitchFamily="18" charset="0"/>
                                    </a:rPr>
                                    <m:t>0</m:t>
                                  </m:r>
                                </m:sub>
                              </m:sSub>
                            </m:den>
                          </m:f>
                        </m:num>
                        <m:den>
                          <m:r>
                            <a:rPr lang="en-US">
                              <a:latin typeface="Cambria Math" panose="02040503050406030204" pitchFamily="18" charset="0"/>
                            </a:rPr>
                            <m:t>1−</m:t>
                          </m:r>
                          <m:r>
                            <a:rPr lang="en-US" i="1">
                              <a:latin typeface="Cambria Math" panose="02040503050406030204" pitchFamily="18" charset="0"/>
                            </a:rPr>
                            <m:t>𝛼</m:t>
                          </m:r>
                          <m:f>
                            <m:fPr>
                              <m:type m:val="lin"/>
                              <m:ctrlPr>
                                <a:rPr lang="en-US" i="1">
                                  <a:latin typeface="Cambria Math" panose="02040503050406030204" pitchFamily="18" charset="0"/>
                                </a:rPr>
                              </m:ctrlPr>
                            </m:fPr>
                            <m:num>
                              <m:r>
                                <m:rPr>
                                  <m:sty m:val="p"/>
                                </m:rPr>
                                <a:rPr lang="en-US">
                                  <a:latin typeface="Cambria Math" panose="02040503050406030204" pitchFamily="18" charset="0"/>
                                </a:rPr>
                                <m:t>N</m:t>
                              </m:r>
                            </m:num>
                            <m:den>
                              <m:sSub>
                                <m:sSubPr>
                                  <m:ctrlPr>
                                    <a:rPr lang="en-US" i="1">
                                      <a:latin typeface="Cambria Math" panose="02040503050406030204" pitchFamily="18" charset="0"/>
                                    </a:rPr>
                                  </m:ctrlPr>
                                </m:sSubPr>
                                <m:e>
                                  <m:r>
                                    <a:rPr lang="en-US">
                                      <a:latin typeface="Cambria Math" panose="02040503050406030204" pitchFamily="18" charset="0"/>
                                    </a:rPr>
                                    <m:t>3</m:t>
                                  </m:r>
                                  <m:r>
                                    <a:rPr lang="en-US" i="1">
                                      <a:latin typeface="Cambria Math" panose="02040503050406030204" pitchFamily="18" charset="0"/>
                                    </a:rPr>
                                    <m:t>𝜖</m:t>
                                  </m:r>
                                </m:e>
                                <m:sub>
                                  <m:r>
                                    <a:rPr lang="en-US">
                                      <a:latin typeface="Cambria Math" panose="02040503050406030204" pitchFamily="18" charset="0"/>
                                    </a:rPr>
                                    <m:t>0</m:t>
                                  </m:r>
                                </m:sub>
                              </m:sSub>
                            </m:den>
                          </m:f>
                        </m:den>
                      </m:f>
                    </m:oMath>
                  </m:oMathPara>
                </a14:m>
                <a:endParaRPr lang="en-US" dirty="0"/>
              </a:p>
            </p:txBody>
          </p:sp>
        </mc:Choice>
        <mc:Fallback xmlns="">
          <p:sp>
            <p:nvSpPr>
              <p:cNvPr id="32" name="Rectangle 31"/>
              <p:cNvSpPr>
                <a:spLocks noRot="1" noChangeAspect="1" noMove="1" noResize="1" noEditPoints="1" noAdjustHandles="1" noChangeArrowheads="1" noChangeShapeType="1" noTextEdit="1"/>
              </p:cNvSpPr>
              <p:nvPr/>
            </p:nvSpPr>
            <p:spPr>
              <a:xfrm>
                <a:off x="1275531" y="1957717"/>
                <a:ext cx="2111219" cy="674865"/>
              </a:xfrm>
              <a:prstGeom prst="rect">
                <a:avLst/>
              </a:prstGeom>
              <a:blipFill>
                <a:blip r:embed="rId9"/>
                <a:stretch>
                  <a:fillRect/>
                </a:stretch>
              </a:blipFill>
            </p:spPr>
            <p:txBody>
              <a:bodyPr/>
              <a:lstStyle/>
              <a:p>
                <a:r>
                  <a:rPr lang="en-US">
                    <a:noFill/>
                  </a:rPr>
                  <a:t> </a:t>
                </a:r>
              </a:p>
            </p:txBody>
          </p:sp>
        </mc:Fallback>
      </mc:AlternateContent>
      <p:sp>
        <p:nvSpPr>
          <p:cNvPr id="33" name="Rectangle 32"/>
          <p:cNvSpPr/>
          <p:nvPr/>
        </p:nvSpPr>
        <p:spPr>
          <a:xfrm>
            <a:off x="4227357" y="2795915"/>
            <a:ext cx="3057440" cy="707886"/>
          </a:xfrm>
          <a:prstGeom prst="rect">
            <a:avLst/>
          </a:prstGeom>
        </p:spPr>
        <p:txBody>
          <a:bodyPr wrap="none">
            <a:spAutoFit/>
          </a:bodyPr>
          <a:lstStyle/>
          <a:p>
            <a:pPr algn="just" eaLnBrk="0" hangingPunct="0"/>
            <a:r>
              <a:rPr lang="en-US" sz="2000" b="1" dirty="0">
                <a:ea typeface="ＭＳ Ｐゴシック" pitchFamily="-123" charset="-128"/>
              </a:rPr>
              <a:t>Lorentz-Lorenz equation</a:t>
            </a:r>
            <a:r>
              <a:rPr lang="en-US" sz="2000" dirty="0">
                <a:ea typeface="ＭＳ Ｐゴシック" pitchFamily="-123" charset="-128"/>
              </a:rPr>
              <a:t>:</a:t>
            </a:r>
            <a:br>
              <a:rPr lang="en-US" sz="2000" dirty="0">
                <a:ea typeface="ＭＳ Ｐゴシック" pitchFamily="-123" charset="-128"/>
              </a:rPr>
            </a:br>
            <a:r>
              <a:rPr lang="en-US" sz="2000" dirty="0">
                <a:ea typeface="ＭＳ Ｐゴシック" pitchFamily="-123" charset="-128"/>
              </a:rPr>
              <a:t>(</a:t>
            </a:r>
            <a:r>
              <a:rPr lang="en-US" sz="2000" dirty="0" err="1">
                <a:ea typeface="ＭＳ Ｐゴシック" pitchFamily="-123" charset="-128"/>
              </a:rPr>
              <a:t>Clausius-Mossotti</a:t>
            </a:r>
            <a:r>
              <a:rPr lang="en-US" sz="2000" dirty="0">
                <a:ea typeface="ＭＳ Ｐゴシック" pitchFamily="-123" charset="-128"/>
              </a:rPr>
              <a:t> relation)</a:t>
            </a:r>
            <a:endParaRPr lang="en-US" sz="2000" dirty="0">
              <a:latin typeface="+mj-lt"/>
              <a:ea typeface="ＭＳ Ｐゴシック" pitchFamily="-123" charset="-128"/>
            </a:endParaRPr>
          </a:p>
        </p:txBody>
      </p:sp>
      <p:sp>
        <p:nvSpPr>
          <p:cNvPr id="35" name="Rectangle 34"/>
          <p:cNvSpPr/>
          <p:nvPr/>
        </p:nvSpPr>
        <p:spPr>
          <a:xfrm>
            <a:off x="3871645" y="1478913"/>
            <a:ext cx="2924711" cy="400110"/>
          </a:xfrm>
          <a:prstGeom prst="rect">
            <a:avLst/>
          </a:prstGeom>
        </p:spPr>
        <p:txBody>
          <a:bodyPr wrap="none">
            <a:spAutoFit/>
          </a:bodyPr>
          <a:lstStyle/>
          <a:p>
            <a:pPr algn="just" eaLnBrk="0" hangingPunct="0"/>
            <a:r>
              <a:rPr lang="en-US" sz="2000" dirty="0">
                <a:latin typeface="+mj-lt"/>
                <a:ea typeface="ＭＳ Ｐゴシック" pitchFamily="-123" charset="-128"/>
              </a:rPr>
              <a:t>from Maxwell’s equations</a:t>
            </a:r>
          </a:p>
        </p:txBody>
      </p:sp>
      <mc:AlternateContent xmlns:mc="http://schemas.openxmlformats.org/markup-compatibility/2006" xmlns:a14="http://schemas.microsoft.com/office/drawing/2010/main">
        <mc:Choice Requires="a14">
          <p:sp>
            <p:nvSpPr>
              <p:cNvPr id="13" name="Rectangle 12"/>
              <p:cNvSpPr/>
              <p:nvPr/>
            </p:nvSpPr>
            <p:spPr>
              <a:xfrm>
                <a:off x="1311862" y="2825023"/>
                <a:ext cx="2748380" cy="787331"/>
              </a:xfrm>
              <a:prstGeom prst="rect">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𝑟</m:t>
                          </m:r>
                        </m:sub>
                      </m:sSub>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1+2</m:t>
                                  </m:r>
                                  <m:r>
                                    <a:rPr lang="en-US" b="1" i="1">
                                      <a:solidFill>
                                        <a:srgbClr val="00FF00"/>
                                      </a:solidFill>
                                      <a:latin typeface="Cambria Math" panose="02040503050406030204" pitchFamily="18" charset="0"/>
                                    </a:rPr>
                                    <m:t>𝜶</m:t>
                                  </m:r>
                                  <m:f>
                                    <m:fPr>
                                      <m:type m:val="lin"/>
                                      <m:ctrlPr>
                                        <a:rPr lang="en-US" i="1">
                                          <a:latin typeface="Cambria Math" panose="02040503050406030204" pitchFamily="18" charset="0"/>
                                        </a:rPr>
                                      </m:ctrlPr>
                                    </m:fPr>
                                    <m:num>
                                      <m:r>
                                        <a:rPr lang="en-US" b="1">
                                          <a:solidFill>
                                            <a:srgbClr val="0033CC"/>
                                          </a:solidFill>
                                          <a:latin typeface="Cambria Math" panose="02040503050406030204" pitchFamily="18" charset="0"/>
                                        </a:rPr>
                                        <m:t>𝐍</m:t>
                                      </m:r>
                                    </m:num>
                                    <m:den>
                                      <m:sSub>
                                        <m:sSubPr>
                                          <m:ctrlPr>
                                            <a:rPr lang="en-US" i="1">
                                              <a:latin typeface="Cambria Math" panose="02040503050406030204" pitchFamily="18" charset="0"/>
                                            </a:rPr>
                                          </m:ctrlPr>
                                        </m:sSubPr>
                                        <m:e>
                                          <m:r>
                                            <a:rPr lang="en-US" i="1">
                                              <a:latin typeface="Cambria Math" panose="02040503050406030204" pitchFamily="18" charset="0"/>
                                            </a:rPr>
                                            <m:t>3</m:t>
                                          </m:r>
                                          <m:r>
                                            <a:rPr lang="en-US" i="1">
                                              <a:latin typeface="Cambria Math" panose="02040503050406030204" pitchFamily="18" charset="0"/>
                                            </a:rPr>
                                            <m:t>𝜖</m:t>
                                          </m:r>
                                        </m:e>
                                        <m:sub>
                                          <m:r>
                                            <a:rPr lang="en-US" i="1">
                                              <a:latin typeface="Cambria Math" panose="02040503050406030204" pitchFamily="18" charset="0"/>
                                            </a:rPr>
                                            <m:t>0</m:t>
                                          </m:r>
                                        </m:sub>
                                      </m:sSub>
                                    </m:den>
                                  </m:f>
                                </m:num>
                                <m:den>
                                  <m:r>
                                    <a:rPr lang="en-US" i="1">
                                      <a:latin typeface="Cambria Math" panose="02040503050406030204" pitchFamily="18" charset="0"/>
                                    </a:rPr>
                                    <m:t>1−</m:t>
                                  </m:r>
                                  <m:r>
                                    <a:rPr lang="en-US" b="1" i="1">
                                      <a:solidFill>
                                        <a:srgbClr val="00FF00"/>
                                      </a:solidFill>
                                      <a:latin typeface="Cambria Math" panose="02040503050406030204" pitchFamily="18" charset="0"/>
                                    </a:rPr>
                                    <m:t>𝜶</m:t>
                                  </m:r>
                                  <m:f>
                                    <m:fPr>
                                      <m:type m:val="lin"/>
                                      <m:ctrlPr>
                                        <a:rPr lang="en-US" i="1">
                                          <a:latin typeface="Cambria Math" panose="02040503050406030204" pitchFamily="18" charset="0"/>
                                        </a:rPr>
                                      </m:ctrlPr>
                                    </m:fPr>
                                    <m:num>
                                      <m:r>
                                        <a:rPr lang="en-US" b="1">
                                          <a:solidFill>
                                            <a:srgbClr val="0033CC"/>
                                          </a:solidFill>
                                          <a:latin typeface="Cambria Math" panose="02040503050406030204" pitchFamily="18" charset="0"/>
                                        </a:rPr>
                                        <m:t>𝐍</m:t>
                                      </m:r>
                                    </m:num>
                                    <m:den>
                                      <m:sSub>
                                        <m:sSubPr>
                                          <m:ctrlPr>
                                            <a:rPr lang="en-US" i="1">
                                              <a:latin typeface="Cambria Math" panose="02040503050406030204" pitchFamily="18" charset="0"/>
                                            </a:rPr>
                                          </m:ctrlPr>
                                        </m:sSubPr>
                                        <m:e>
                                          <m:r>
                                            <a:rPr lang="en-US" i="1">
                                              <a:latin typeface="Cambria Math" panose="02040503050406030204" pitchFamily="18" charset="0"/>
                                            </a:rPr>
                                            <m:t>3</m:t>
                                          </m:r>
                                          <m:r>
                                            <a:rPr lang="en-US" i="1">
                                              <a:latin typeface="Cambria Math" panose="02040503050406030204" pitchFamily="18" charset="0"/>
                                            </a:rPr>
                                            <m:t>𝜖</m:t>
                                          </m:r>
                                        </m:e>
                                        <m:sub>
                                          <m:r>
                                            <a:rPr lang="en-US" i="1">
                                              <a:latin typeface="Cambria Math" panose="02040503050406030204" pitchFamily="18" charset="0"/>
                                            </a:rPr>
                                            <m:t>0</m:t>
                                          </m:r>
                                        </m:sub>
                                      </m:sSub>
                                    </m:den>
                                  </m:f>
                                </m:den>
                              </m:f>
                            </m:e>
                          </m:d>
                        </m:e>
                        <m:sup>
                          <m:f>
                            <m:fPr>
                              <m:type m:val="lin"/>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r>
                            <a:rPr lang="en-US">
                              <a:latin typeface="Cambria Math" panose="02040503050406030204" pitchFamily="18" charset="0"/>
                            </a:rPr>
                            <m:t> </m:t>
                          </m:r>
                        </m:sup>
                      </m:sSup>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311862" y="2825023"/>
                <a:ext cx="2748380" cy="787331"/>
              </a:xfrm>
              <a:prstGeom prst="rect">
                <a:avLst/>
              </a:prstGeom>
              <a:blipFill>
                <a:blip r:embed="rId10"/>
                <a:stretch>
                  <a:fillRect/>
                </a:stretch>
              </a:blipFill>
              <a:ln w="38100">
                <a:solidFill>
                  <a:srgbClr val="FF0000"/>
                </a:solidFill>
              </a:ln>
            </p:spPr>
            <p:txBody>
              <a:bodyPr/>
              <a:lstStyle/>
              <a:p>
                <a:r>
                  <a:rPr lang="en-US">
                    <a:noFill/>
                  </a:rPr>
                  <a:t> </a:t>
                </a:r>
              </a:p>
            </p:txBody>
          </p:sp>
        </mc:Fallback>
      </mc:AlternateContent>
      <p:sp>
        <p:nvSpPr>
          <p:cNvPr id="14" name="TextBox 13"/>
          <p:cNvSpPr txBox="1"/>
          <p:nvPr/>
        </p:nvSpPr>
        <p:spPr>
          <a:xfrm>
            <a:off x="473396" y="4054338"/>
            <a:ext cx="2686889" cy="400110"/>
          </a:xfrm>
          <a:prstGeom prst="rect">
            <a:avLst/>
          </a:prstGeom>
          <a:noFill/>
        </p:spPr>
        <p:txBody>
          <a:bodyPr wrap="none" rtlCol="0">
            <a:spAutoFit/>
          </a:bodyPr>
          <a:lstStyle/>
          <a:p>
            <a:r>
              <a:rPr lang="en-US" sz="2000" b="1" dirty="0">
                <a:solidFill>
                  <a:srgbClr val="00FF00"/>
                </a:solidFill>
              </a:rPr>
              <a:t>molecular polarizability</a:t>
            </a:r>
          </a:p>
        </p:txBody>
      </p:sp>
      <p:sp>
        <p:nvSpPr>
          <p:cNvPr id="15" name="TextBox 14"/>
          <p:cNvSpPr txBox="1"/>
          <p:nvPr/>
        </p:nvSpPr>
        <p:spPr>
          <a:xfrm>
            <a:off x="3142949" y="4044221"/>
            <a:ext cx="1866217" cy="400110"/>
          </a:xfrm>
          <a:prstGeom prst="rect">
            <a:avLst/>
          </a:prstGeom>
          <a:noFill/>
        </p:spPr>
        <p:txBody>
          <a:bodyPr wrap="none" rtlCol="0">
            <a:spAutoFit/>
          </a:bodyPr>
          <a:lstStyle/>
          <a:p>
            <a:r>
              <a:rPr lang="en-US" sz="2000" b="1">
                <a:solidFill>
                  <a:srgbClr val="0033CC"/>
                </a:solidFill>
              </a:rPr>
              <a:t>number density</a:t>
            </a:r>
          </a:p>
        </p:txBody>
      </p:sp>
      <p:cxnSp>
        <p:nvCxnSpPr>
          <p:cNvPr id="16" name="Straight Arrow Connector 15"/>
          <p:cNvCxnSpPr>
            <a:endCxn id="14" idx="0"/>
          </p:cNvCxnSpPr>
          <p:nvPr/>
        </p:nvCxnSpPr>
        <p:spPr>
          <a:xfrm flipH="1">
            <a:off x="1816841" y="3503803"/>
            <a:ext cx="773961" cy="550537"/>
          </a:xfrm>
          <a:prstGeom prst="straightConnector1">
            <a:avLst/>
          </a:prstGeom>
          <a:ln w="34925">
            <a:solidFill>
              <a:srgbClr val="00FF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5" idx="0"/>
          </p:cNvCxnSpPr>
          <p:nvPr/>
        </p:nvCxnSpPr>
        <p:spPr>
          <a:xfrm>
            <a:off x="2933059" y="3546601"/>
            <a:ext cx="1142999" cy="497620"/>
          </a:xfrm>
          <a:prstGeom prst="straightConnector1">
            <a:avLst/>
          </a:prstGeom>
          <a:ln w="34925">
            <a:solidFill>
              <a:srgbClr val="0033CC"/>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886200" y="2078654"/>
            <a:ext cx="4171206" cy="400110"/>
          </a:xfrm>
          <a:prstGeom prst="rect">
            <a:avLst/>
          </a:prstGeom>
        </p:spPr>
        <p:txBody>
          <a:bodyPr wrap="none">
            <a:spAutoFit/>
          </a:bodyPr>
          <a:lstStyle/>
          <a:p>
            <a:pPr algn="just" eaLnBrk="0" hangingPunct="0"/>
            <a:r>
              <a:rPr lang="en-US" sz="2000" dirty="0">
                <a:latin typeface="+mj-lt"/>
                <a:ea typeface="ＭＳ Ｐゴシック" pitchFamily="-123" charset="-128"/>
              </a:rPr>
              <a:t>using Lorentz local field approximation</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67031009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69098" y="88075"/>
            <a:ext cx="3604320" cy="523220"/>
          </a:xfrm>
          <a:prstGeom prst="rect">
            <a:avLst/>
          </a:prstGeom>
          <a:noFill/>
        </p:spPr>
        <p:txBody>
          <a:bodyPr wrap="none" rtlCol="0">
            <a:spAutoFit/>
          </a:bodyPr>
          <a:lstStyle/>
          <a:p>
            <a:r>
              <a:rPr lang="en-US" sz="2800">
                <a:solidFill>
                  <a:schemeClr val="bg1"/>
                </a:solidFill>
                <a:effectLst>
                  <a:outerShdw blurRad="38100" dist="38100" dir="2700000" algn="tl">
                    <a:srgbClr val="000000">
                      <a:alpha val="43137"/>
                    </a:srgbClr>
                  </a:outerShdw>
                </a:effectLst>
              </a:rPr>
              <a:t>Molecular polarizability</a:t>
            </a:r>
            <a:endParaRPr lang="en-US" sz="2800" dirty="0">
              <a:solidFill>
                <a:schemeClr val="bg1"/>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4"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r>
                  <a:rPr lang="en-US" sz="2000" b="1" dirty="0">
                    <a:ea typeface="ＭＳ Ｐゴシック" pitchFamily="-123" charset="-128"/>
                  </a:rPr>
                  <a:t>Lorentz-Lorenz equation</a:t>
                </a:r>
                <a:r>
                  <a:rPr lang="en-US" sz="2000" dirty="0">
                    <a:ea typeface="ＭＳ Ｐゴシック" pitchFamily="-123" charset="-128"/>
                  </a:rPr>
                  <a:t>:</a:t>
                </a:r>
                <a:br>
                  <a:rPr lang="en-US" sz="2000" dirty="0">
                    <a:ea typeface="ＭＳ Ｐゴシック" pitchFamily="-123" charset="-128"/>
                  </a:rPr>
                </a:br>
                <a:r>
                  <a:rPr lang="en-US" sz="2000" dirty="0">
                    <a:ea typeface="ＭＳ Ｐゴシック" pitchFamily="-123" charset="-128"/>
                  </a:rPr>
                  <a:t>(</a:t>
                </a:r>
                <a:r>
                  <a:rPr lang="en-US" sz="2000" dirty="0" err="1">
                    <a:ea typeface="ＭＳ Ｐゴシック" pitchFamily="-123" charset="-128"/>
                  </a:rPr>
                  <a:t>Clausius-Mossotti</a:t>
                </a:r>
                <a:r>
                  <a:rPr lang="en-US" sz="2000" dirty="0">
                    <a:ea typeface="ＭＳ Ｐゴシック" pitchFamily="-123" charset="-128"/>
                  </a:rPr>
                  <a:t> relation)</a:t>
                </a:r>
              </a:p>
              <a:p>
                <a:endParaRPr lang="en-US" sz="2000" dirty="0">
                  <a:ea typeface="ＭＳ Ｐゴシック" pitchFamily="-123" charset="-128"/>
                </a:endParaRPr>
              </a:p>
              <a:p>
                <a:endParaRPr lang="en-US" sz="2000" dirty="0">
                  <a:ea typeface="ＭＳ Ｐゴシック" pitchFamily="-123" charset="-128"/>
                </a:endParaRPr>
              </a:p>
              <a:p>
                <a:endParaRPr lang="en-US" sz="2000" dirty="0">
                  <a:ea typeface="ＭＳ Ｐゴシック" pitchFamily="-123" charset="-128"/>
                </a:endParaRPr>
              </a:p>
              <a:p>
                <a:endParaRPr lang="en-US" sz="2000" dirty="0">
                  <a:ea typeface="ＭＳ Ｐゴシック" pitchFamily="-123" charset="-128"/>
                </a:endParaRPr>
              </a:p>
              <a:p>
                <a:pPr marL="342900" indent="-342900">
                  <a:buFont typeface="Arial" panose="020B0604020202020204" pitchFamily="34" charset="0"/>
                  <a:buChar char="•"/>
                </a:pPr>
                <a:r>
                  <a:rPr lang="en-US" sz="2000" b="1" dirty="0"/>
                  <a:t>dynamic</a:t>
                </a:r>
                <a:r>
                  <a:rPr lang="en-US" sz="2000" dirty="0"/>
                  <a:t> </a:t>
                </a:r>
                <a:r>
                  <a:rPr lang="en-US" sz="2000" b="1" dirty="0"/>
                  <a:t>polarizability</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800100" lvl="1" indent="-342900">
                  <a:buFont typeface="Wingdings" panose="05000000000000000000" pitchFamily="2" charset="2"/>
                  <a:buChar char="Ø"/>
                </a:pPr>
                <a:r>
                  <a:rPr lang="en-US" sz="2000" dirty="0"/>
                  <a:t>difficult and expensive to compute</a:t>
                </a:r>
              </a:p>
              <a:p>
                <a:pPr marL="800100" lvl="1" indent="-342900">
                  <a:buFont typeface="Wingdings" panose="05000000000000000000" pitchFamily="2" charset="2"/>
                  <a:buChar char="Ø"/>
                </a:pPr>
                <a:r>
                  <a:rPr lang="en-US" sz="2000" u="sng" dirty="0"/>
                  <a:t>note:</a:t>
                </a:r>
                <a:r>
                  <a:rPr lang="en-US" sz="2000" dirty="0"/>
                  <a:t> </a:t>
                </a:r>
                <a:r>
                  <a:rPr lang="en-US" sz="2000" i="1" dirty="0"/>
                  <a:t>no excited states</a:t>
                </a:r>
                <a:r>
                  <a:rPr lang="en-US" sz="2000" dirty="0"/>
                  <a:t> in relevant </a:t>
                </a:r>
                <a:br>
                  <a:rPr lang="en-US" sz="2000" dirty="0"/>
                </a:br>
                <a14:m>
                  <m:oMath xmlns:m="http://schemas.openxmlformats.org/officeDocument/2006/math">
                    <m:r>
                      <a:rPr lang="en-US" sz="2000" i="1">
                        <a:latin typeface="Cambria Math" panose="02040503050406030204" pitchFamily="18" charset="0"/>
                      </a:rPr>
                      <m:t>𝜔</m:t>
                    </m:r>
                  </m:oMath>
                </a14:m>
                <a:r>
                  <a:rPr lang="en-US" sz="2000" dirty="0"/>
                  <a:t>-range allowed, i.e., </a:t>
                </a:r>
                <a:r>
                  <a:rPr lang="el-GR" sz="2000" dirty="0"/>
                  <a:t>α</a:t>
                </a:r>
                <a:r>
                  <a:rPr lang="en-US" sz="2000" dirty="0"/>
                  <a:t> </a:t>
                </a:r>
                <a:r>
                  <a:rPr lang="el-GR" sz="2000" dirty="0"/>
                  <a:t>≈</a:t>
                </a:r>
                <a:r>
                  <a:rPr lang="en-US" sz="2000" dirty="0"/>
                  <a:t> </a:t>
                </a:r>
                <a:r>
                  <a:rPr lang="en-US" sz="2000" i="1" dirty="0" err="1"/>
                  <a:t>const</a:t>
                </a:r>
                <a:endParaRPr lang="en-US" sz="2000" dirty="0"/>
              </a:p>
              <a:p>
                <a:pPr marL="800100" lvl="1" indent="-342900">
                  <a:buFont typeface="Wingdings" panose="05000000000000000000" pitchFamily="2" charset="2"/>
                  <a:buChar char="Ø"/>
                </a:pPr>
                <a:endParaRPr lang="en-US" sz="2000" dirty="0"/>
              </a:p>
              <a:p>
                <a:pPr marL="344488" indent="-344488">
                  <a:buFont typeface="Arial" panose="020B0604020202020204" pitchFamily="34" charset="0"/>
                  <a:buChar char="•"/>
                </a:pPr>
                <a:r>
                  <a:rPr lang="en-US" sz="2000" dirty="0"/>
                  <a:t> we can use </a:t>
                </a:r>
                <a:r>
                  <a:rPr lang="en-US" sz="2000" b="1" dirty="0"/>
                  <a:t>static polarizability</a:t>
                </a:r>
                <a:r>
                  <a:rPr lang="en-US" sz="2000" dirty="0"/>
                  <a:t>:</a:t>
                </a:r>
              </a:p>
              <a:p>
                <a:pPr lvl="1"/>
                <a:endParaRPr lang="en-US" sz="2000" dirty="0"/>
              </a:p>
              <a:p>
                <a:pPr lvl="1"/>
                <a:endParaRPr lang="en-US" sz="2000" dirty="0"/>
              </a:p>
              <a:p>
                <a:pPr marL="800100" lvl="1" indent="-342900">
                  <a:buFont typeface="Wingdings" panose="05000000000000000000" pitchFamily="2" charset="2"/>
                  <a:buChar char="Ø"/>
                </a:pPr>
                <a:endParaRPr lang="en-US" sz="2000" dirty="0"/>
              </a:p>
              <a:p>
                <a:r>
                  <a:rPr lang="en-US" sz="2000" dirty="0"/>
                  <a:t> </a:t>
                </a:r>
              </a:p>
            </p:txBody>
          </p:sp>
        </mc:Choice>
        <mc:Fallback xmlns="">
          <p:sp>
            <p:nvSpPr>
              <p:cNvPr id="14" name="Text Box 3"/>
              <p:cNvSpPr txBox="1">
                <a:spLocks noRot="1" noChangeAspect="1" noMove="1" noResize="1" noEditPoints="1" noAdjustHandles="1" noChangeArrowheads="1" noChangeShapeType="1" noTextEdit="1"/>
              </p:cNvSpPr>
              <p:nvPr/>
            </p:nvSpPr>
            <p:spPr bwMode="auto">
              <a:xfrm>
                <a:off x="247326" y="1295400"/>
                <a:ext cx="8820474" cy="5580000"/>
              </a:xfrm>
              <a:prstGeom prst="rect">
                <a:avLst/>
              </a:prstGeom>
              <a:blipFill>
                <a:blip r:embed="rId3"/>
                <a:stretch>
                  <a:fillRect l="-760" t="-656"/>
                </a:stretch>
              </a:blipFill>
              <a:ln w="9525">
                <a:noFill/>
                <a:miter lim="800000"/>
                <a:headEnd/>
                <a:tailEn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657600" y="1196981"/>
                <a:ext cx="2748380" cy="787331"/>
              </a:xfrm>
              <a:prstGeom prst="rect">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𝑟</m:t>
                          </m:r>
                        </m:sub>
                      </m:sSub>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1+2</m:t>
                                  </m:r>
                                  <m:r>
                                    <a:rPr lang="en-US" b="1" i="1">
                                      <a:solidFill>
                                        <a:srgbClr val="00FF00"/>
                                      </a:solidFill>
                                      <a:latin typeface="Cambria Math" panose="02040503050406030204" pitchFamily="18" charset="0"/>
                                    </a:rPr>
                                    <m:t>𝜶</m:t>
                                  </m:r>
                                  <m:f>
                                    <m:fPr>
                                      <m:type m:val="lin"/>
                                      <m:ctrlPr>
                                        <a:rPr lang="en-US" i="1">
                                          <a:latin typeface="Cambria Math" panose="02040503050406030204" pitchFamily="18" charset="0"/>
                                        </a:rPr>
                                      </m:ctrlPr>
                                    </m:fPr>
                                    <m:num>
                                      <m:r>
                                        <a:rPr lang="en-US" b="1">
                                          <a:solidFill>
                                            <a:srgbClr val="0033CC"/>
                                          </a:solidFill>
                                          <a:latin typeface="Cambria Math" panose="02040503050406030204" pitchFamily="18" charset="0"/>
                                        </a:rPr>
                                        <m:t>𝐍</m:t>
                                      </m:r>
                                    </m:num>
                                    <m:den>
                                      <m:sSub>
                                        <m:sSubPr>
                                          <m:ctrlPr>
                                            <a:rPr lang="en-US" i="1">
                                              <a:latin typeface="Cambria Math" panose="02040503050406030204" pitchFamily="18" charset="0"/>
                                            </a:rPr>
                                          </m:ctrlPr>
                                        </m:sSubPr>
                                        <m:e>
                                          <m:r>
                                            <a:rPr lang="en-US" i="1">
                                              <a:latin typeface="Cambria Math" panose="02040503050406030204" pitchFamily="18" charset="0"/>
                                            </a:rPr>
                                            <m:t>3</m:t>
                                          </m:r>
                                          <m:r>
                                            <a:rPr lang="en-US" i="1">
                                              <a:latin typeface="Cambria Math" panose="02040503050406030204" pitchFamily="18" charset="0"/>
                                            </a:rPr>
                                            <m:t>𝜖</m:t>
                                          </m:r>
                                        </m:e>
                                        <m:sub>
                                          <m:r>
                                            <a:rPr lang="en-US" i="1">
                                              <a:latin typeface="Cambria Math" panose="02040503050406030204" pitchFamily="18" charset="0"/>
                                            </a:rPr>
                                            <m:t>0</m:t>
                                          </m:r>
                                        </m:sub>
                                      </m:sSub>
                                    </m:den>
                                  </m:f>
                                </m:num>
                                <m:den>
                                  <m:r>
                                    <a:rPr lang="en-US" i="1">
                                      <a:latin typeface="Cambria Math" panose="02040503050406030204" pitchFamily="18" charset="0"/>
                                    </a:rPr>
                                    <m:t>1−</m:t>
                                  </m:r>
                                  <m:r>
                                    <a:rPr lang="en-US" b="1" i="1">
                                      <a:solidFill>
                                        <a:srgbClr val="00FF00"/>
                                      </a:solidFill>
                                      <a:latin typeface="Cambria Math" panose="02040503050406030204" pitchFamily="18" charset="0"/>
                                    </a:rPr>
                                    <m:t>𝜶</m:t>
                                  </m:r>
                                  <m:f>
                                    <m:fPr>
                                      <m:type m:val="lin"/>
                                      <m:ctrlPr>
                                        <a:rPr lang="en-US" i="1">
                                          <a:latin typeface="Cambria Math" panose="02040503050406030204" pitchFamily="18" charset="0"/>
                                        </a:rPr>
                                      </m:ctrlPr>
                                    </m:fPr>
                                    <m:num>
                                      <m:r>
                                        <a:rPr lang="en-US" b="1">
                                          <a:solidFill>
                                            <a:srgbClr val="0033CC"/>
                                          </a:solidFill>
                                          <a:latin typeface="Cambria Math" panose="02040503050406030204" pitchFamily="18" charset="0"/>
                                        </a:rPr>
                                        <m:t>𝐍</m:t>
                                      </m:r>
                                    </m:num>
                                    <m:den>
                                      <m:sSub>
                                        <m:sSubPr>
                                          <m:ctrlPr>
                                            <a:rPr lang="en-US" i="1">
                                              <a:latin typeface="Cambria Math" panose="02040503050406030204" pitchFamily="18" charset="0"/>
                                            </a:rPr>
                                          </m:ctrlPr>
                                        </m:sSubPr>
                                        <m:e>
                                          <m:r>
                                            <a:rPr lang="en-US" i="1">
                                              <a:latin typeface="Cambria Math" panose="02040503050406030204" pitchFamily="18" charset="0"/>
                                            </a:rPr>
                                            <m:t>3</m:t>
                                          </m:r>
                                          <m:r>
                                            <a:rPr lang="en-US" i="1">
                                              <a:latin typeface="Cambria Math" panose="02040503050406030204" pitchFamily="18" charset="0"/>
                                            </a:rPr>
                                            <m:t>𝜖</m:t>
                                          </m:r>
                                        </m:e>
                                        <m:sub>
                                          <m:r>
                                            <a:rPr lang="en-US" i="1">
                                              <a:latin typeface="Cambria Math" panose="02040503050406030204" pitchFamily="18" charset="0"/>
                                            </a:rPr>
                                            <m:t>0</m:t>
                                          </m:r>
                                        </m:sub>
                                      </m:sSub>
                                    </m:den>
                                  </m:f>
                                </m:den>
                              </m:f>
                            </m:e>
                          </m:d>
                        </m:e>
                        <m:sup>
                          <m:f>
                            <m:fPr>
                              <m:type m:val="lin"/>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r>
                            <a:rPr lang="en-US">
                              <a:latin typeface="Cambria Math" panose="02040503050406030204" pitchFamily="18" charset="0"/>
                            </a:rPr>
                            <m:t> </m:t>
                          </m:r>
                        </m:sup>
                      </m:sSup>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3657600" y="1196981"/>
                <a:ext cx="2748380" cy="787331"/>
              </a:xfrm>
              <a:prstGeom prst="rect">
                <a:avLst/>
              </a:prstGeom>
              <a:blipFill>
                <a:blip r:embed="rId4"/>
                <a:stretch>
                  <a:fillRect/>
                </a:stretch>
              </a:blipFill>
              <a:ln w="38100">
                <a:solidFill>
                  <a:srgbClr val="FF0000"/>
                </a:solidFill>
              </a:ln>
            </p:spPr>
            <p:txBody>
              <a:bodyPr/>
              <a:lstStyle/>
              <a:p>
                <a:r>
                  <a:rPr lang="en-US">
                    <a:noFill/>
                  </a:rPr>
                  <a:t> </a:t>
                </a:r>
              </a:p>
            </p:txBody>
          </p:sp>
        </mc:Fallback>
      </mc:AlternateContent>
      <p:sp>
        <p:nvSpPr>
          <p:cNvPr id="3" name="TextBox 2"/>
          <p:cNvSpPr txBox="1"/>
          <p:nvPr/>
        </p:nvSpPr>
        <p:spPr>
          <a:xfrm>
            <a:off x="2249504" y="2416179"/>
            <a:ext cx="2686889" cy="400110"/>
          </a:xfrm>
          <a:prstGeom prst="rect">
            <a:avLst/>
          </a:prstGeom>
          <a:noFill/>
        </p:spPr>
        <p:txBody>
          <a:bodyPr wrap="none" rtlCol="0">
            <a:spAutoFit/>
          </a:bodyPr>
          <a:lstStyle/>
          <a:p>
            <a:r>
              <a:rPr lang="en-US" sz="2000" b="1">
                <a:solidFill>
                  <a:srgbClr val="00FF00"/>
                </a:solidFill>
              </a:rPr>
              <a:t>molecular polarizability</a:t>
            </a:r>
          </a:p>
        </p:txBody>
      </p:sp>
      <p:cxnSp>
        <p:nvCxnSpPr>
          <p:cNvPr id="6" name="Straight Arrow Connector 5"/>
          <p:cNvCxnSpPr>
            <a:endCxn id="3" idx="0"/>
          </p:cNvCxnSpPr>
          <p:nvPr/>
        </p:nvCxnSpPr>
        <p:spPr>
          <a:xfrm flipH="1">
            <a:off x="3592949" y="1918559"/>
            <a:ext cx="1285717" cy="497620"/>
          </a:xfrm>
          <a:prstGeom prst="straightConnector1">
            <a:avLst/>
          </a:prstGeom>
          <a:ln w="34925">
            <a:solidFill>
              <a:srgbClr val="00FF00"/>
            </a:solidFill>
            <a:tailEnd type="arrow"/>
          </a:ln>
        </p:spPr>
        <p:style>
          <a:lnRef idx="1">
            <a:schemeClr val="accent1"/>
          </a:lnRef>
          <a:fillRef idx="0">
            <a:schemeClr val="accent1"/>
          </a:fillRef>
          <a:effectRef idx="0">
            <a:schemeClr val="accent1"/>
          </a:effectRef>
          <a:fontRef idx="minor">
            <a:schemeClr val="tx1"/>
          </a:fontRef>
        </p:style>
      </p:cxnSp>
      <p:pic>
        <p:nvPicPr>
          <p:cNvPr id="11" name="Picture 2" descr="https://www.nde-ed.org/EducationResources/CommunityCollege/RadiationSafety/Graphics/elec_mag_field.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0477" y="1755631"/>
            <a:ext cx="3053112" cy="16198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57802" y="4328233"/>
            <a:ext cx="3095031" cy="2298061"/>
          </a:xfrm>
          <a:prstGeom prst="rect">
            <a:avLst/>
          </a:prstGeom>
        </p:spPr>
      </p:pic>
      <p:sp>
        <p:nvSpPr>
          <p:cNvPr id="5" name="Rectangle 4"/>
          <p:cNvSpPr/>
          <p:nvPr/>
        </p:nvSpPr>
        <p:spPr>
          <a:xfrm>
            <a:off x="6805317" y="4411432"/>
            <a:ext cx="736633" cy="1677503"/>
          </a:xfrm>
          <a:prstGeom prst="rect">
            <a:avLst/>
          </a:pr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609602" y="3505200"/>
                <a:ext cx="6093015" cy="787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r>
                        <a:rPr lang="en-US">
                          <a:latin typeface="Cambria Math" panose="02040503050406030204" pitchFamily="18" charset="0"/>
                        </a:rPr>
                        <m:t>(</m:t>
                      </m:r>
                      <m:r>
                        <a:rPr lang="en-US" i="1">
                          <a:latin typeface="Cambria Math" panose="02040503050406030204" pitchFamily="18" charset="0"/>
                        </a:rPr>
                        <m:t>𝜔</m:t>
                      </m:r>
                      <m:r>
                        <a:rPr lang="en-US">
                          <a:latin typeface="Cambria Math" panose="02040503050406030204" pitchFamily="18" charset="0"/>
                        </a:rPr>
                        <m:t>)= </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3</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𝑥𝑥</m:t>
                              </m:r>
                            </m:sub>
                          </m:sSub>
                          <m:r>
                            <a:rPr lang="en-US">
                              <a:latin typeface="Cambria Math" panose="02040503050406030204" pitchFamily="18" charset="0"/>
                            </a:rPr>
                            <m:t>(</m:t>
                          </m:r>
                          <m:r>
                            <a:rPr lang="en-US" i="1">
                              <a:latin typeface="Cambria Math" panose="02040503050406030204" pitchFamily="18" charset="0"/>
                            </a:rPr>
                            <m:t>𝜔</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𝑦𝑦</m:t>
                              </m:r>
                            </m:sub>
                          </m:sSub>
                          <m:r>
                            <a:rPr lang="en-US">
                              <a:latin typeface="Cambria Math" panose="02040503050406030204" pitchFamily="18" charset="0"/>
                            </a:rPr>
                            <m:t>(</m:t>
                          </m:r>
                          <m:r>
                            <a:rPr lang="en-US" i="1">
                              <a:latin typeface="Cambria Math" panose="02040503050406030204" pitchFamily="18" charset="0"/>
                            </a:rPr>
                            <m:t>𝜔</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𝑧𝑧</m:t>
                              </m:r>
                            </m:sub>
                          </m:sSub>
                          <m:r>
                            <a:rPr lang="en-US">
                              <a:latin typeface="Cambria Math" panose="02040503050406030204" pitchFamily="18" charset="0"/>
                            </a:rPr>
                            <m:t>(</m:t>
                          </m:r>
                          <m:r>
                            <a:rPr lang="en-US" i="1">
                              <a:latin typeface="Cambria Math" panose="02040503050406030204" pitchFamily="18" charset="0"/>
                            </a:rPr>
                            <m:t>𝜔</m:t>
                          </m:r>
                          <m:r>
                            <a:rPr lang="en-US">
                              <a:latin typeface="Cambria Math" panose="02040503050406030204" pitchFamily="18" charset="0"/>
                            </a:rPr>
                            <m:t>)</m:t>
                          </m:r>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2</m:t>
                          </m:r>
                        </m:num>
                        <m:den>
                          <m:r>
                            <a:rPr lang="en-US">
                              <a:latin typeface="Cambria Math" panose="02040503050406030204" pitchFamily="18" charset="0"/>
                            </a:rPr>
                            <m:t>3ℏ</m:t>
                          </m:r>
                        </m:den>
                      </m:f>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𝑛</m:t>
                          </m:r>
                        </m:sub>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𝑛</m:t>
                                      </m:r>
                                      <m:r>
                                        <a:rPr lang="en-US">
                                          <a:latin typeface="Cambria Math" panose="02040503050406030204" pitchFamily="18" charset="0"/>
                                        </a:rPr>
                                        <m:t>0</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𝑛</m:t>
                                          </m:r>
                                          <m:r>
                                            <a:rPr lang="en-US">
                                              <a:latin typeface="Cambria Math" panose="02040503050406030204" pitchFamily="18" charset="0"/>
                                            </a:rPr>
                                            <m:t>0</m:t>
                                          </m:r>
                                        </m:sub>
                                      </m:sSub>
                                    </m:e>
                                  </m:d>
                                </m:e>
                                <m:sup>
                                  <m:r>
                                    <a:rPr lang="en-US">
                                      <a:latin typeface="Cambria Math" panose="02040503050406030204" pitchFamily="18" charset="0"/>
                                    </a:rPr>
                                    <m:t>2</m:t>
                                  </m:r>
                                </m:sup>
                              </m:sSup>
                            </m:num>
                            <m:den>
                              <m:sSubSup>
                                <m:sSubSupPr>
                                  <m:ctrlPr>
                                    <a:rPr lang="en-US" i="1">
                                      <a:latin typeface="Cambria Math" panose="02040503050406030204" pitchFamily="18" charset="0"/>
                                    </a:rPr>
                                  </m:ctrlPr>
                                </m:sSubSupPr>
                                <m:e>
                                  <m:r>
                                    <a:rPr lang="en-US" i="1">
                                      <a:latin typeface="Cambria Math" panose="02040503050406030204" pitchFamily="18" charset="0"/>
                                    </a:rPr>
                                    <m:t>𝜔</m:t>
                                  </m:r>
                                </m:e>
                                <m:sub>
                                  <m:r>
                                    <a:rPr lang="en-US" i="1">
                                      <a:latin typeface="Cambria Math" panose="02040503050406030204" pitchFamily="18" charset="0"/>
                                    </a:rPr>
                                    <m:t>𝑛</m:t>
                                  </m:r>
                                  <m:r>
                                    <a:rPr lang="en-US">
                                      <a:latin typeface="Cambria Math" panose="02040503050406030204" pitchFamily="18" charset="0"/>
                                    </a:rPr>
                                    <m:t>0</m:t>
                                  </m:r>
                                </m:sub>
                                <m:sup>
                                  <m:r>
                                    <a:rPr lang="en-US">
                                      <a:latin typeface="Cambria Math" panose="02040503050406030204" pitchFamily="18" charset="0"/>
                                    </a:rPr>
                                    <m:t>2</m:t>
                                  </m:r>
                                </m:sup>
                              </m:sSub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𝜔</m:t>
                                  </m:r>
                                </m:e>
                                <m:sup>
                                  <m:r>
                                    <a:rPr lang="en-US">
                                      <a:latin typeface="Cambria Math" panose="02040503050406030204" pitchFamily="18" charset="0"/>
                                    </a:rPr>
                                    <m:t>2</m:t>
                                  </m:r>
                                </m:sup>
                              </m:sSup>
                            </m:den>
                          </m:f>
                        </m:e>
                      </m:nary>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609602" y="3505200"/>
                <a:ext cx="6093015" cy="787652"/>
              </a:xfrm>
              <a:prstGeom prst="rect">
                <a:avLst/>
              </a:prstGeom>
              <a:blipFill>
                <a:blip r:embed="rId7"/>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mc:AlternateContent xmlns:mc="http://schemas.openxmlformats.org/markup-compatibility/2006" xmlns:a14="http://schemas.microsoft.com/office/drawing/2010/main">
        <mc:Choice Requires="a14">
          <p:sp>
            <p:nvSpPr>
              <p:cNvPr id="13" name="Rectangle 12"/>
              <p:cNvSpPr/>
              <p:nvPr/>
            </p:nvSpPr>
            <p:spPr>
              <a:xfrm>
                <a:off x="609602" y="6019800"/>
                <a:ext cx="4117153" cy="787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r>
                        <a:rPr lang="en-US">
                          <a:latin typeface="Cambria Math" panose="02040503050406030204" pitchFamily="18" charset="0"/>
                        </a:rPr>
                        <m:t>= </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3</m:t>
                          </m:r>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𝑥𝑥</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𝑦𝑦</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𝑧𝑧</m:t>
                              </m:r>
                            </m:sub>
                          </m:sSub>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2</m:t>
                          </m:r>
                        </m:num>
                        <m:den>
                          <m:r>
                            <a:rPr lang="en-US">
                              <a:latin typeface="Cambria Math" panose="02040503050406030204" pitchFamily="18" charset="0"/>
                            </a:rPr>
                            <m:t>3</m:t>
                          </m:r>
                        </m:den>
                      </m:f>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𝑛</m:t>
                          </m:r>
                        </m:sub>
                        <m:sup/>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𝑛</m:t>
                                          </m:r>
                                          <m:r>
                                            <a:rPr lang="en-US">
                                              <a:latin typeface="Cambria Math" panose="02040503050406030204" pitchFamily="18" charset="0"/>
                                            </a:rPr>
                                            <m:t>0</m:t>
                                          </m:r>
                                        </m:sub>
                                      </m:sSub>
                                    </m:e>
                                  </m:d>
                                </m:e>
                                <m:sup>
                                  <m:r>
                                    <a:rPr lang="en-US">
                                      <a:latin typeface="Cambria Math" panose="02040503050406030204" pitchFamily="18" charset="0"/>
                                    </a:rPr>
                                    <m:t>2</m:t>
                                  </m:r>
                                </m:sup>
                              </m:sSup>
                            </m:num>
                            <m:den>
                              <m:sSub>
                                <m:sSubPr>
                                  <m:ctrlPr>
                                    <a:rPr lang="en-US" i="1">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𝐸</m:t>
                                  </m:r>
                                </m:e>
                                <m:sub>
                                  <m:r>
                                    <a:rPr lang="en-US" i="1">
                                      <a:latin typeface="Cambria Math" panose="02040503050406030204" pitchFamily="18" charset="0"/>
                                    </a:rPr>
                                    <m:t>𝑛</m:t>
                                  </m:r>
                                  <m:r>
                                    <a:rPr lang="en-US">
                                      <a:latin typeface="Cambria Math" panose="02040503050406030204" pitchFamily="18" charset="0"/>
                                    </a:rPr>
                                    <m:t>0</m:t>
                                  </m:r>
                                </m:sub>
                              </m:sSub>
                            </m:den>
                          </m:f>
                        </m:e>
                      </m:nary>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609602" y="6019800"/>
                <a:ext cx="4117153" cy="78765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97097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9" end="9"/>
                                            </p:txEl>
                                          </p:spTgt>
                                        </p:tgtEl>
                                        <p:attrNameLst>
                                          <p:attrName>style.visibility</p:attrName>
                                        </p:attrNameLst>
                                      </p:cBhvr>
                                      <p:to>
                                        <p:strVal val="visible"/>
                                      </p:to>
                                    </p:set>
                                    <p:animEffect transition="in" filter="fade">
                                      <p:cBhvr>
                                        <p:cTn id="7" dur="200"/>
                                        <p:tgtEl>
                                          <p:spTgt spid="14">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10" end="10"/>
                                            </p:txEl>
                                          </p:spTgt>
                                        </p:tgtEl>
                                        <p:attrNameLst>
                                          <p:attrName>style.visibility</p:attrName>
                                        </p:attrNameLst>
                                      </p:cBhvr>
                                      <p:to>
                                        <p:strVal val="visible"/>
                                      </p:to>
                                    </p:set>
                                    <p:animEffect transition="in" filter="fade">
                                      <p:cBhvr>
                                        <p:cTn id="17" dur="200"/>
                                        <p:tgtEl>
                                          <p:spTgt spid="14">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xEl>
                                              <p:pRg st="12" end="12"/>
                                            </p:txEl>
                                          </p:spTgt>
                                        </p:tgtEl>
                                        <p:attrNameLst>
                                          <p:attrName>style.visibility</p:attrName>
                                        </p:attrNameLst>
                                      </p:cBhvr>
                                      <p:to>
                                        <p:strVal val="visible"/>
                                      </p:to>
                                    </p:set>
                                    <p:animEffect transition="in" filter="fade">
                                      <p:cBhvr>
                                        <p:cTn id="25" dur="500"/>
                                        <p:tgtEl>
                                          <p:spTgt spid="1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100" y="88075"/>
            <a:ext cx="6950621" cy="523220"/>
          </a:xfrm>
          <a:prstGeom prst="rect">
            <a:avLst/>
          </a:prstGeom>
          <a:noFill/>
        </p:spPr>
        <p:txBody>
          <a:bodyPr wrap="none" rtlCol="0">
            <a:spAutoFit/>
          </a:bodyPr>
          <a:lstStyle/>
          <a:p>
            <a:r>
              <a:rPr lang="en-US" sz="2800">
                <a:solidFill>
                  <a:schemeClr val="bg1"/>
                </a:solidFill>
                <a:effectLst>
                  <a:outerShdw blurRad="38100" dist="38100" dir="2700000" algn="tl">
                    <a:srgbClr val="000000">
                      <a:alpha val="43137"/>
                    </a:srgbClr>
                  </a:outerShdw>
                </a:effectLst>
              </a:rPr>
              <a:t>Computational protocol for static polarizability</a:t>
            </a:r>
            <a:endParaRPr lang="en-US" sz="2800" dirty="0">
              <a:solidFill>
                <a:schemeClr val="bg1"/>
              </a:solidFill>
              <a:effectLst>
                <a:outerShdw blurRad="38100" dist="38100" dir="2700000" algn="tl">
                  <a:srgbClr val="000000">
                    <a:alpha val="43137"/>
                  </a:srgbClr>
                </a:outerShdw>
              </a:effectLst>
            </a:endParaRPr>
          </a:p>
        </p:txBody>
      </p:sp>
      <p:sp>
        <p:nvSpPr>
          <p:cNvPr id="14"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r>
              <a:rPr lang="en-US" sz="2000" dirty="0"/>
              <a:t>projection from oligomer results to the polymer limit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endParaRPr lang="en-US" sz="2000" dirty="0"/>
          </a:p>
          <a:p>
            <a:pPr marL="342900" indent="-342900">
              <a:buFont typeface="Arial" panose="020B0604020202020204" pitchFamily="34" charset="0"/>
              <a:buChar char="•"/>
            </a:pPr>
            <a:endParaRPr lang="en-US" sz="2000" dirty="0"/>
          </a:p>
          <a:p>
            <a:pPr marL="342900" indent="-342900">
              <a:buFont typeface="Wingdings" panose="05000000000000000000" pitchFamily="2" charset="2"/>
              <a:buChar char="Ø"/>
            </a:pPr>
            <a:r>
              <a:rPr lang="en-US" sz="2000" dirty="0"/>
              <a:t>early onset of </a:t>
            </a:r>
            <a:r>
              <a:rPr lang="en-US" sz="2000" dirty="0" err="1"/>
              <a:t>extensivity</a:t>
            </a:r>
            <a:r>
              <a:rPr lang="en-US" sz="2000" dirty="0"/>
              <a:t> for non-conjugated polymers</a:t>
            </a:r>
          </a:p>
          <a:p>
            <a:pPr marL="342900" indent="-342900">
              <a:buFont typeface="Wingdings" panose="05000000000000000000" pitchFamily="2" charset="2"/>
              <a:buChar char="Ø"/>
            </a:pPr>
            <a:r>
              <a:rPr lang="en-US" sz="2000" dirty="0"/>
              <a:t>viable extrapolation scheme </a:t>
            </a:r>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57400" y="2057400"/>
            <a:ext cx="4876798" cy="3228776"/>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94193957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r>
              <a:rPr lang="en-US" sz="2000" dirty="0" smtClean="0"/>
              <a:t>conjugated polymers </a:t>
            </a:r>
            <a:br>
              <a:rPr lang="en-US" sz="2000" dirty="0" smtClean="0"/>
            </a:br>
            <a:r>
              <a:rPr lang="en-US" sz="2000" dirty="0" smtClean="0">
                <a:sym typeface="Wingdings" panose="05000000000000000000" pitchFamily="2" charset="2"/>
              </a:rPr>
              <a:t></a:t>
            </a:r>
            <a:r>
              <a:rPr lang="en-US" sz="2000" dirty="0" smtClean="0"/>
              <a:t>polythiophene </a:t>
            </a:r>
            <a:endParaRPr lang="en-US" sz="2000" dirty="0"/>
          </a:p>
        </p:txBody>
      </p:sp>
      <p:sp>
        <p:nvSpPr>
          <p:cNvPr id="2" name="TextBox 1"/>
          <p:cNvSpPr txBox="1"/>
          <p:nvPr/>
        </p:nvSpPr>
        <p:spPr>
          <a:xfrm>
            <a:off x="269100" y="88075"/>
            <a:ext cx="6950621" cy="523220"/>
          </a:xfrm>
          <a:prstGeom prst="rect">
            <a:avLst/>
          </a:prstGeom>
          <a:noFill/>
        </p:spPr>
        <p:txBody>
          <a:bodyPr wrap="none" rtlCol="0">
            <a:spAutoFit/>
          </a:bodyPr>
          <a:lstStyle/>
          <a:p>
            <a:r>
              <a:rPr lang="en-US" sz="2800">
                <a:solidFill>
                  <a:schemeClr val="bg1"/>
                </a:solidFill>
                <a:effectLst>
                  <a:outerShdw blurRad="38100" dist="38100" dir="2700000" algn="tl">
                    <a:srgbClr val="000000">
                      <a:alpha val="43137"/>
                    </a:srgbClr>
                  </a:outerShdw>
                </a:effectLst>
              </a:rPr>
              <a:t>Computational protocol for static polarizability</a:t>
            </a:r>
            <a:endParaRPr lang="en-US" sz="2800" dirty="0">
              <a:solidFill>
                <a:schemeClr val="bg1"/>
              </a:solidFill>
              <a:effectLst>
                <a:outerShdw blurRad="38100" dist="38100" dir="2700000" algn="tl">
                  <a:srgbClr val="000000">
                    <a:alpha val="43137"/>
                  </a:srgbClr>
                </a:outerShdw>
              </a:effectLst>
            </a:endParaRPr>
          </a:p>
        </p:txBody>
      </p:sp>
      <p:pic>
        <p:nvPicPr>
          <p:cNvPr id="4" name="Picture 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7778"/>
          <a:stretch/>
        </p:blipFill>
        <p:spPr>
          <a:xfrm>
            <a:off x="4686992" y="3407878"/>
            <a:ext cx="4533208" cy="250827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9" y="2923226"/>
            <a:ext cx="4783281" cy="3477574"/>
          </a:xfrm>
          <a:prstGeom prst="rect">
            <a:avLst/>
          </a:prstGeom>
        </p:spPr>
      </p:pic>
      <p:pic>
        <p:nvPicPr>
          <p:cNvPr id="1026" name="Picture 2" descr="Image result for polythiophe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7103" y="1808262"/>
            <a:ext cx="3803440" cy="86171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115027193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100" y="88075"/>
            <a:ext cx="6950621" cy="523220"/>
          </a:xfrm>
          <a:prstGeom prst="rect">
            <a:avLst/>
          </a:prstGeom>
          <a:noFill/>
        </p:spPr>
        <p:txBody>
          <a:bodyPr wrap="none" rtlCol="0">
            <a:spAutoFit/>
          </a:bodyPr>
          <a:lstStyle/>
          <a:p>
            <a:r>
              <a:rPr lang="en-US" sz="2800">
                <a:solidFill>
                  <a:schemeClr val="bg1"/>
                </a:solidFill>
                <a:effectLst>
                  <a:outerShdw blurRad="38100" dist="38100" dir="2700000" algn="tl">
                    <a:srgbClr val="000000">
                      <a:alpha val="43137"/>
                    </a:srgbClr>
                  </a:outerShdw>
                </a:effectLst>
              </a:rPr>
              <a:t>Computational protocol for static polarizability</a:t>
            </a:r>
            <a:endParaRPr lang="en-US" sz="2800" dirty="0">
              <a:solidFill>
                <a:schemeClr val="bg1"/>
              </a:solidFill>
              <a:effectLst>
                <a:outerShdw blurRad="38100" dist="38100" dir="2700000" algn="tl">
                  <a:srgbClr val="000000">
                    <a:alpha val="43137"/>
                  </a:srgbClr>
                </a:outerShdw>
              </a:effectLst>
            </a:endParaRPr>
          </a:p>
        </p:txBody>
      </p:sp>
      <p:sp>
        <p:nvSpPr>
          <p:cNvPr id="14" name="Text Box 3"/>
          <p:cNvSpPr txBox="1">
            <a:spLocks noChangeAspect="1" noChangeArrowheads="1"/>
          </p:cNvSpPr>
          <p:nvPr/>
        </p:nvSpPr>
        <p:spPr bwMode="auto">
          <a:xfrm>
            <a:off x="247326" y="11430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r>
              <a:rPr lang="en-US" sz="2000" dirty="0"/>
              <a:t>n</a:t>
            </a:r>
            <a:r>
              <a:rPr lang="en-US" sz="2000" dirty="0" smtClean="0"/>
              <a:t>on-conjugated polymers: 1-4 monomer units</a:t>
            </a:r>
          </a:p>
          <a:p>
            <a:pPr marL="342900" indent="-342900">
              <a:buFont typeface="Arial" panose="020B0604020202020204" pitchFamily="34" charset="0"/>
              <a:buChar char="•"/>
            </a:pPr>
            <a:r>
              <a:rPr lang="en-US" sz="2000" dirty="0" smtClean="0"/>
              <a:t>conjugated polymers: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smtClean="0"/>
              <a:t>experimental collaborators focus on non-conjugated polymers</a:t>
            </a:r>
          </a:p>
          <a:p>
            <a:pPr marL="342900" indent="-342900">
              <a:buFont typeface="Arial" panose="020B0604020202020204" pitchFamily="34" charset="0"/>
              <a:buChar char="•"/>
            </a:pPr>
            <a:endParaRPr lang="en-US" sz="2000" dirty="0"/>
          </a:p>
        </p:txBody>
      </p:sp>
      <p:pic>
        <p:nvPicPr>
          <p:cNvPr id="10" name="Picture 9"/>
          <p:cNvPicPr>
            <a:picLocks noChangeAspect="1"/>
          </p:cNvPicPr>
          <p:nvPr/>
        </p:nvPicPr>
        <p:blipFill rotWithShape="1">
          <a:blip r:embed="rId3">
            <a:clrChange>
              <a:clrFrom>
                <a:srgbClr val="FFFFFF"/>
              </a:clrFrom>
              <a:clrTo>
                <a:srgbClr val="FFFFFF">
                  <a:alpha val="0"/>
                </a:srgbClr>
              </a:clrTo>
            </a:clrChange>
          </a:blip>
          <a:srcRect l="20621" t="22917" r="55271" b="34374"/>
          <a:stretch/>
        </p:blipFill>
        <p:spPr>
          <a:xfrm rot="20396261">
            <a:off x="6914822" y="3183851"/>
            <a:ext cx="1421564" cy="1415878"/>
          </a:xfrm>
          <a:prstGeom prst="rect">
            <a:avLst/>
          </a:prstGeom>
        </p:spPr>
      </p:pic>
      <p:sp>
        <p:nvSpPr>
          <p:cNvPr id="11" name="TextBox 10"/>
          <p:cNvSpPr txBox="1"/>
          <p:nvPr/>
        </p:nvSpPr>
        <p:spPr>
          <a:xfrm>
            <a:off x="6867500" y="3652146"/>
            <a:ext cx="217620" cy="707886"/>
          </a:xfrm>
          <a:prstGeom prst="rect">
            <a:avLst/>
          </a:prstGeom>
          <a:noFill/>
        </p:spPr>
        <p:txBody>
          <a:bodyPr wrap="square" rtlCol="0">
            <a:spAutoFit/>
          </a:bodyPr>
          <a:lstStyle/>
          <a:p>
            <a:r>
              <a:rPr lang="en-US" sz="4000" dirty="0" smtClean="0">
                <a:latin typeface="Calibri Light" panose="020F0302020204030204" pitchFamily="34" charset="0"/>
                <a:cs typeface="Calibri Light" panose="020F0302020204030204" pitchFamily="34" charset="0"/>
              </a:rPr>
              <a:t>[</a:t>
            </a:r>
            <a:endParaRPr lang="en-US" sz="4000" dirty="0">
              <a:latin typeface="Calibri Light" panose="020F0302020204030204" pitchFamily="34" charset="0"/>
              <a:cs typeface="Calibri Light" panose="020F0302020204030204" pitchFamily="34" charset="0"/>
            </a:endParaRPr>
          </a:p>
        </p:txBody>
      </p:sp>
      <p:sp>
        <p:nvSpPr>
          <p:cNvPr id="12" name="TextBox 11"/>
          <p:cNvSpPr txBox="1"/>
          <p:nvPr/>
        </p:nvSpPr>
        <p:spPr>
          <a:xfrm>
            <a:off x="7934300" y="3652146"/>
            <a:ext cx="685800" cy="707886"/>
          </a:xfrm>
          <a:prstGeom prst="rect">
            <a:avLst/>
          </a:prstGeom>
          <a:noFill/>
        </p:spPr>
        <p:txBody>
          <a:bodyPr wrap="square" rtlCol="0">
            <a:spAutoFit/>
          </a:bodyPr>
          <a:lstStyle/>
          <a:p>
            <a:r>
              <a:rPr lang="en-US" sz="4000" dirty="0" smtClean="0">
                <a:latin typeface="Calibri Light" panose="020F0302020204030204" pitchFamily="34" charset="0"/>
                <a:cs typeface="Calibri Light" panose="020F0302020204030204" pitchFamily="34" charset="0"/>
              </a:rPr>
              <a:t>]</a:t>
            </a:r>
            <a:r>
              <a:rPr lang="en-US" sz="3600" i="1" baseline="-25000" dirty="0" smtClean="0">
                <a:cs typeface="Angsana New" panose="02020603050405020304" pitchFamily="18" charset="-34"/>
              </a:rPr>
              <a:t>n</a:t>
            </a:r>
            <a:endParaRPr lang="en-US" sz="4000" i="1" baseline="-25000" dirty="0">
              <a:cs typeface="Angsana New" panose="02020603050405020304" pitchFamily="18" charset="-34"/>
            </a:endParaRPr>
          </a:p>
        </p:txBody>
      </p:sp>
      <p:pic>
        <p:nvPicPr>
          <p:cNvPr id="13" name="Picture 12"/>
          <p:cNvPicPr>
            <a:picLocks noChangeAspect="1"/>
          </p:cNvPicPr>
          <p:nvPr/>
        </p:nvPicPr>
        <p:blipFill rotWithShape="1">
          <a:blip r:embed="rId4">
            <a:clrChange>
              <a:clrFrom>
                <a:srgbClr val="FFFFFF"/>
              </a:clrFrom>
              <a:clrTo>
                <a:srgbClr val="FFFFFF">
                  <a:alpha val="0"/>
                </a:srgbClr>
              </a:clrTo>
            </a:clrChange>
          </a:blip>
          <a:srcRect l="40954" t="28125" r="12520" b="32292"/>
          <a:stretch/>
        </p:blipFill>
        <p:spPr>
          <a:xfrm>
            <a:off x="6867499" y="4757438"/>
            <a:ext cx="1524000" cy="728962"/>
          </a:xfrm>
          <a:prstGeom prst="rect">
            <a:avLst/>
          </a:prstGeom>
        </p:spPr>
      </p:pic>
      <p:sp>
        <p:nvSpPr>
          <p:cNvPr id="15" name="TextBox 14"/>
          <p:cNvSpPr txBox="1"/>
          <p:nvPr/>
        </p:nvSpPr>
        <p:spPr>
          <a:xfrm>
            <a:off x="6900769" y="4667969"/>
            <a:ext cx="119130" cy="707886"/>
          </a:xfrm>
          <a:prstGeom prst="rect">
            <a:avLst/>
          </a:prstGeom>
          <a:noFill/>
        </p:spPr>
        <p:txBody>
          <a:bodyPr wrap="square" rtlCol="0">
            <a:spAutoFit/>
          </a:bodyPr>
          <a:lstStyle/>
          <a:p>
            <a:r>
              <a:rPr lang="en-US" sz="4000" dirty="0" smtClean="0">
                <a:latin typeface="Calibri Light" panose="020F0302020204030204" pitchFamily="34" charset="0"/>
                <a:cs typeface="Calibri Light" panose="020F0302020204030204" pitchFamily="34" charset="0"/>
              </a:rPr>
              <a:t>[</a:t>
            </a:r>
            <a:endParaRPr lang="en-US" sz="4000" dirty="0">
              <a:latin typeface="Calibri Light" panose="020F0302020204030204" pitchFamily="34" charset="0"/>
              <a:cs typeface="Calibri Light" panose="020F0302020204030204" pitchFamily="34" charset="0"/>
            </a:endParaRPr>
          </a:p>
        </p:txBody>
      </p:sp>
      <p:sp>
        <p:nvSpPr>
          <p:cNvPr id="16" name="TextBox 15"/>
          <p:cNvSpPr txBox="1"/>
          <p:nvPr/>
        </p:nvSpPr>
        <p:spPr>
          <a:xfrm>
            <a:off x="8010817" y="4667969"/>
            <a:ext cx="635949" cy="707886"/>
          </a:xfrm>
          <a:prstGeom prst="rect">
            <a:avLst/>
          </a:prstGeom>
          <a:noFill/>
        </p:spPr>
        <p:txBody>
          <a:bodyPr wrap="square" rtlCol="0">
            <a:spAutoFit/>
          </a:bodyPr>
          <a:lstStyle/>
          <a:p>
            <a:r>
              <a:rPr lang="en-US" sz="4000" dirty="0" smtClean="0">
                <a:latin typeface="Calibri Light" panose="020F0302020204030204" pitchFamily="34" charset="0"/>
                <a:cs typeface="Calibri Light" panose="020F0302020204030204" pitchFamily="34" charset="0"/>
              </a:rPr>
              <a:t>]</a:t>
            </a:r>
            <a:r>
              <a:rPr lang="en-US" sz="3600" i="1" baseline="-25000" dirty="0" smtClean="0">
                <a:cs typeface="Angsana New" panose="02020603050405020304" pitchFamily="18" charset="-34"/>
              </a:rPr>
              <a:t>n</a:t>
            </a:r>
            <a:endParaRPr lang="en-US" sz="4000" i="1" baseline="-25000" dirty="0">
              <a:latin typeface="Calibri Light" panose="020F0302020204030204" pitchFamily="34" charset="0"/>
              <a:cs typeface="Calibri Light" panose="020F0302020204030204" pitchFamily="34" charset="0"/>
            </a:endParaRPr>
          </a:p>
        </p:txBody>
      </p:sp>
      <p:pic>
        <p:nvPicPr>
          <p:cNvPr id="18" name="Picture 2" descr="https://upload.wikimedia.org/wikipedia/commons/thumb/b/b8/Trans-Polyacetylene.svg/2000px-Trans-Polyacetylene.svg.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54" r="53823" b="693"/>
          <a:stretch/>
        </p:blipFill>
        <p:spPr bwMode="auto">
          <a:xfrm>
            <a:off x="6942310" y="2492988"/>
            <a:ext cx="1220589" cy="10051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24600" y="2877041"/>
            <a:ext cx="419346" cy="369332"/>
          </a:xfrm>
          <a:prstGeom prst="rect">
            <a:avLst/>
          </a:prstGeom>
          <a:noFill/>
        </p:spPr>
        <p:txBody>
          <a:bodyPr wrap="none" rtlCol="0">
            <a:spAutoFit/>
          </a:bodyPr>
          <a:lstStyle/>
          <a:p>
            <a:r>
              <a:rPr lang="en-US" dirty="0" smtClean="0"/>
              <a:t>PA</a:t>
            </a:r>
            <a:endParaRPr lang="en-US" dirty="0"/>
          </a:p>
        </p:txBody>
      </p:sp>
      <p:sp>
        <p:nvSpPr>
          <p:cNvPr id="19" name="TextBox 18"/>
          <p:cNvSpPr txBox="1"/>
          <p:nvPr/>
        </p:nvSpPr>
        <p:spPr>
          <a:xfrm>
            <a:off x="6324600" y="3897868"/>
            <a:ext cx="414472" cy="369332"/>
          </a:xfrm>
          <a:prstGeom prst="rect">
            <a:avLst/>
          </a:prstGeom>
          <a:noFill/>
        </p:spPr>
        <p:txBody>
          <a:bodyPr wrap="none" rtlCol="0">
            <a:spAutoFit/>
          </a:bodyPr>
          <a:lstStyle/>
          <a:p>
            <a:r>
              <a:rPr lang="en-US" dirty="0" smtClean="0"/>
              <a:t>PT</a:t>
            </a:r>
            <a:endParaRPr lang="en-US" dirty="0"/>
          </a:p>
        </p:txBody>
      </p:sp>
      <p:sp>
        <p:nvSpPr>
          <p:cNvPr id="20" name="TextBox 19"/>
          <p:cNvSpPr txBox="1"/>
          <p:nvPr/>
        </p:nvSpPr>
        <p:spPr>
          <a:xfrm>
            <a:off x="6324600" y="4901306"/>
            <a:ext cx="428322" cy="369332"/>
          </a:xfrm>
          <a:prstGeom prst="rect">
            <a:avLst/>
          </a:prstGeom>
          <a:noFill/>
        </p:spPr>
        <p:txBody>
          <a:bodyPr wrap="none" rtlCol="0">
            <a:spAutoFit/>
          </a:bodyPr>
          <a:lstStyle/>
          <a:p>
            <a:r>
              <a:rPr lang="en-US" dirty="0" smtClean="0"/>
              <a:t>PB</a:t>
            </a:r>
            <a:endParaRPr lang="en-US" dirty="0"/>
          </a:p>
        </p:txBody>
      </p:sp>
      <p:pic>
        <p:nvPicPr>
          <p:cNvPr id="17" name="Pictur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52600" y="2648344"/>
            <a:ext cx="4327889" cy="3072384"/>
          </a:xfrm>
          <a:prstGeom prst="rect">
            <a:avLst/>
          </a:prstGeom>
        </p:spPr>
      </p:pic>
      <p:pic>
        <p:nvPicPr>
          <p:cNvPr id="21" name="Picture 20"/>
          <p:cNvPicPr>
            <a:picLocks noChangeAspect="1"/>
          </p:cNvPicPr>
          <p:nvPr/>
        </p:nvPicPr>
        <p:blipFill>
          <a:blip r:embed="rId7"/>
          <a:stretch>
            <a:fillRect/>
          </a:stretch>
        </p:blipFill>
        <p:spPr>
          <a:xfrm>
            <a:off x="2362200" y="1910017"/>
            <a:ext cx="3445032" cy="718532"/>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45299088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xEl>
                                              <p:pRg st="16" end="16"/>
                                            </p:txEl>
                                          </p:spTgt>
                                        </p:tgtEl>
                                        <p:attrNameLst>
                                          <p:attrName>style.visibility</p:attrName>
                                        </p:attrNameLst>
                                      </p:cBhvr>
                                      <p:to>
                                        <p:strVal val="visible"/>
                                      </p:to>
                                    </p:set>
                                    <p:animEffect transition="in" filter="fade">
                                      <p:cBhvr>
                                        <p:cTn id="42" dur="500"/>
                                        <p:tgtEl>
                                          <p:spTgt spid="1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9"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098" y="88075"/>
            <a:ext cx="2528256"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Number density</a:t>
            </a:r>
          </a:p>
        </p:txBody>
      </p:sp>
      <p:sp>
        <p:nvSpPr>
          <p:cNvPr id="14"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r>
              <a:rPr lang="en-US" sz="2000" b="1" dirty="0">
                <a:latin typeface="+mj-lt"/>
                <a:ea typeface="ＭＳ Ｐゴシック" pitchFamily="-123" charset="-128"/>
              </a:rPr>
              <a:t>Lorentz-Lorenz equation</a:t>
            </a:r>
            <a:r>
              <a:rPr lang="en-US" sz="2000" dirty="0">
                <a:latin typeface="+mj-lt"/>
                <a:ea typeface="ＭＳ Ｐゴシック" pitchFamily="-123" charset="-128"/>
              </a:rPr>
              <a:t>:</a:t>
            </a:r>
            <a:br>
              <a:rPr lang="en-US" sz="2000" dirty="0">
                <a:latin typeface="+mj-lt"/>
                <a:ea typeface="ＭＳ Ｐゴシック" pitchFamily="-123" charset="-128"/>
              </a:rPr>
            </a:br>
            <a:r>
              <a:rPr lang="en-US" sz="2000" dirty="0">
                <a:latin typeface="+mj-lt"/>
                <a:ea typeface="ＭＳ Ｐゴシック" pitchFamily="-123" charset="-128"/>
              </a:rPr>
              <a:t>(</a:t>
            </a:r>
            <a:r>
              <a:rPr lang="en-US" sz="2000" dirty="0" err="1">
                <a:latin typeface="+mj-lt"/>
                <a:ea typeface="ＭＳ Ｐゴシック" pitchFamily="-123" charset="-128"/>
              </a:rPr>
              <a:t>Clausius-Mossotti</a:t>
            </a:r>
            <a:r>
              <a:rPr lang="en-US" sz="2000" dirty="0">
                <a:latin typeface="+mj-lt"/>
                <a:ea typeface="ＭＳ Ｐゴシック" pitchFamily="-123" charset="-128"/>
              </a:rPr>
              <a:t> relation)</a:t>
            </a:r>
          </a:p>
          <a:p>
            <a:endParaRPr lang="en-US" sz="2000" dirty="0">
              <a:latin typeface="+mj-lt"/>
              <a:ea typeface="ＭＳ Ｐゴシック" pitchFamily="-123" charset="-128"/>
            </a:endParaRPr>
          </a:p>
          <a:p>
            <a:endParaRPr lang="en-US" sz="2000" dirty="0">
              <a:latin typeface="+mj-lt"/>
              <a:ea typeface="ＭＳ Ｐゴシック" pitchFamily="-123" charset="-128"/>
            </a:endParaRPr>
          </a:p>
          <a:p>
            <a:endParaRPr lang="en-US" sz="2000" dirty="0">
              <a:latin typeface="+mj-lt"/>
              <a:ea typeface="ＭＳ Ｐゴシック" pitchFamily="-123" charset="-128"/>
            </a:endParaRPr>
          </a:p>
          <a:p>
            <a:endParaRPr lang="en-US" sz="2000" dirty="0">
              <a:latin typeface="+mj-lt"/>
              <a:ea typeface="ＭＳ Ｐゴシック" pitchFamily="-123" charset="-128"/>
            </a:endParaRPr>
          </a:p>
          <a:p>
            <a:pPr marL="342900" indent="-342900">
              <a:buFont typeface="Arial" panose="020B0604020202020204" pitchFamily="34" charset="0"/>
              <a:buChar char="•"/>
            </a:pPr>
            <a:r>
              <a:rPr lang="en-US" sz="2000" b="1" dirty="0">
                <a:latin typeface="+mj-lt"/>
              </a:rPr>
              <a:t>number density</a:t>
            </a:r>
            <a:r>
              <a:rPr lang="en-US" sz="2000" dirty="0">
                <a:latin typeface="+mj-lt"/>
              </a:rPr>
              <a:t>: </a:t>
            </a:r>
          </a:p>
          <a:p>
            <a:pPr marL="342900" indent="-342900">
              <a:buFont typeface="Arial" panose="020B0604020202020204" pitchFamily="34" charset="0"/>
              <a:buChar char="•"/>
            </a:pPr>
            <a:endParaRPr lang="en-US" sz="2000" dirty="0">
              <a:latin typeface="+mj-lt"/>
            </a:endParaRPr>
          </a:p>
          <a:p>
            <a:pPr marL="800100" lvl="1" indent="-342900">
              <a:buFont typeface="Wingdings" panose="05000000000000000000" pitchFamily="2" charset="2"/>
              <a:buChar char="Ø"/>
            </a:pPr>
            <a:r>
              <a:rPr lang="en-US" sz="2000" dirty="0">
                <a:latin typeface="+mj-lt"/>
              </a:rPr>
              <a:t>MD simulation </a:t>
            </a:r>
            <a:r>
              <a:rPr lang="en-US" sz="2000" i="1" dirty="0">
                <a:latin typeface="+mj-lt"/>
              </a:rPr>
              <a:t>via</a:t>
            </a:r>
            <a:r>
              <a:rPr lang="en-US" sz="2000" dirty="0">
                <a:latin typeface="+mj-lt"/>
              </a:rPr>
              <a:t> </a:t>
            </a:r>
            <a:r>
              <a:rPr lang="en-US" sz="2000" dirty="0" smtClean="0">
                <a:latin typeface="+mj-lt"/>
              </a:rPr>
              <a:t>GROMACS</a:t>
            </a:r>
            <a:endParaRPr lang="en-US" sz="2000" dirty="0">
              <a:latin typeface="+mj-lt"/>
            </a:endParaRPr>
          </a:p>
          <a:p>
            <a:pPr marL="1257300" lvl="2" indent="-342900">
              <a:buFont typeface="Wingdings" panose="05000000000000000000" pitchFamily="2" charset="2"/>
              <a:buChar char="Ø"/>
            </a:pPr>
            <a:r>
              <a:rPr lang="en-US" sz="2000" dirty="0">
                <a:latin typeface="+mj-lt"/>
              </a:rPr>
              <a:t>difficult and expensive to compute</a:t>
            </a:r>
          </a:p>
          <a:p>
            <a:pPr marL="1257300" lvl="2" indent="-342900">
              <a:buFont typeface="Wingdings" panose="05000000000000000000" pitchFamily="2" charset="2"/>
              <a:buChar char="Ø"/>
            </a:pPr>
            <a:endParaRPr lang="en-US" sz="2000" dirty="0">
              <a:latin typeface="+mj-lt"/>
            </a:endParaRPr>
          </a:p>
          <a:p>
            <a:pPr marL="800100" lvl="1" indent="-342900">
              <a:buFont typeface="Wingdings" panose="05000000000000000000" pitchFamily="2" charset="2"/>
              <a:buChar char="Ø"/>
            </a:pPr>
            <a:r>
              <a:rPr lang="en-US" sz="2000" dirty="0">
                <a:latin typeface="+mj-lt"/>
              </a:rPr>
              <a:t>approximation </a:t>
            </a:r>
            <a:r>
              <a:rPr lang="en-US" sz="2000" i="1" dirty="0">
                <a:latin typeface="+mj-lt"/>
              </a:rPr>
              <a:t>via</a:t>
            </a:r>
            <a:r>
              <a:rPr lang="en-US" sz="2000" dirty="0">
                <a:latin typeface="+mj-lt"/>
              </a:rPr>
              <a:t> van der Waals volume</a:t>
            </a:r>
          </a:p>
          <a:p>
            <a:pPr marL="800100" lvl="1" indent="-342900">
              <a:buFont typeface="Wingdings" panose="05000000000000000000" pitchFamily="2" charset="2"/>
              <a:buChar char="Ø"/>
            </a:pPr>
            <a:endParaRPr lang="en-US" sz="2000" dirty="0">
              <a:latin typeface="+mj-lt"/>
            </a:endParaRPr>
          </a:p>
          <a:p>
            <a:pPr marL="800100" lvl="1" indent="-342900">
              <a:buFont typeface="Wingdings" panose="05000000000000000000" pitchFamily="2" charset="2"/>
              <a:buChar char="Ø"/>
            </a:pPr>
            <a:endParaRPr lang="en-US" sz="2000" dirty="0">
              <a:latin typeface="+mj-lt"/>
            </a:endParaRPr>
          </a:p>
          <a:p>
            <a:pPr marL="800100" lvl="1" indent="-342900">
              <a:buFont typeface="Wingdings" panose="05000000000000000000" pitchFamily="2" charset="2"/>
              <a:buChar char="Ø"/>
            </a:pPr>
            <a:endParaRPr lang="en-US" sz="2000" dirty="0">
              <a:latin typeface="+mj-lt"/>
            </a:endParaRPr>
          </a:p>
          <a:p>
            <a:pPr marL="800100" lvl="1" indent="-342900">
              <a:buFont typeface="Wingdings" panose="05000000000000000000" pitchFamily="2" charset="2"/>
              <a:buChar char="Ø"/>
            </a:pPr>
            <a:endParaRPr lang="en-US" sz="2000" dirty="0">
              <a:latin typeface="+mj-lt"/>
            </a:endParaRPr>
          </a:p>
          <a:p>
            <a:pPr marL="800100" lvl="1" indent="-342900">
              <a:buFont typeface="Wingdings" panose="05000000000000000000" pitchFamily="2" charset="2"/>
              <a:buChar char="Ø"/>
            </a:pPr>
            <a:endParaRPr lang="en-US" sz="2000" dirty="0">
              <a:latin typeface="+mj-lt"/>
            </a:endParaRPr>
          </a:p>
          <a:p>
            <a:pPr marL="800100" lvl="1" indent="-342900">
              <a:buFont typeface="Wingdings" panose="05000000000000000000" pitchFamily="2" charset="2"/>
              <a:buChar char="Ø"/>
            </a:pPr>
            <a:endParaRPr lang="en-US" sz="2000" dirty="0">
              <a:latin typeface="+mj-lt"/>
            </a:endParaRPr>
          </a:p>
          <a:p>
            <a:pPr marL="800100" lvl="1" indent="-342900">
              <a:buFont typeface="Wingdings" panose="05000000000000000000" pitchFamily="2" charset="2"/>
              <a:buChar char="Ø"/>
            </a:pPr>
            <a:endParaRPr lang="en-US" sz="1000" dirty="0">
              <a:latin typeface="+mj-lt"/>
            </a:endParaRPr>
          </a:p>
          <a:p>
            <a:pPr lvl="2"/>
            <a:endParaRPr lang="en-US" sz="2000" dirty="0">
              <a:latin typeface="+mj-lt"/>
            </a:endParaRPr>
          </a:p>
          <a:p>
            <a:pPr marL="1257300" lvl="2" indent="-342900">
              <a:buFont typeface="Wingdings" panose="05000000000000000000" pitchFamily="2" charset="2"/>
              <a:buChar char="Ø"/>
            </a:pPr>
            <a:endParaRPr lang="en-US" sz="2000" dirty="0">
              <a:latin typeface="+mj-lt"/>
            </a:endParaRPr>
          </a:p>
          <a:p>
            <a:pPr lvl="1"/>
            <a:r>
              <a:rPr lang="en-US" sz="2000" dirty="0">
                <a:latin typeface="+mj-lt"/>
              </a:rPr>
              <a:t> </a:t>
            </a:r>
          </a:p>
          <a:p>
            <a:pPr marL="1257300" lvl="2" indent="-342900">
              <a:buFont typeface="Wingdings" panose="05000000000000000000" pitchFamily="2" charset="2"/>
              <a:buChar char="Ø"/>
            </a:pPr>
            <a:endParaRPr lang="en-US" sz="2000" dirty="0">
              <a:latin typeface="+mj-lt"/>
            </a:endParaRPr>
          </a:p>
          <a:p>
            <a:r>
              <a:rPr lang="en-US" sz="2000" dirty="0">
                <a:latin typeface="+mj-lt"/>
              </a:rPr>
              <a:t>  </a:t>
            </a:r>
          </a:p>
        </p:txBody>
      </p:sp>
      <mc:AlternateContent xmlns:mc="http://schemas.openxmlformats.org/markup-compatibility/2006" xmlns:a14="http://schemas.microsoft.com/office/drawing/2010/main">
        <mc:Choice Requires="a14">
          <p:sp>
            <p:nvSpPr>
              <p:cNvPr id="17" name="Rectangle 16"/>
              <p:cNvSpPr/>
              <p:nvPr/>
            </p:nvSpPr>
            <p:spPr>
              <a:xfrm>
                <a:off x="4379898" y="1123892"/>
                <a:ext cx="2748380" cy="787331"/>
              </a:xfrm>
              <a:prstGeom prst="rect">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𝑟</m:t>
                          </m:r>
                        </m:sub>
                      </m:sSub>
                      <m:r>
                        <a:rPr lang="en-US">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1+2</m:t>
                                  </m:r>
                                  <m:r>
                                    <a:rPr lang="en-US" b="1" i="1">
                                      <a:solidFill>
                                        <a:srgbClr val="00FF00"/>
                                      </a:solidFill>
                                      <a:latin typeface="Cambria Math" panose="02040503050406030204" pitchFamily="18" charset="0"/>
                                    </a:rPr>
                                    <m:t>𝜶</m:t>
                                  </m:r>
                                  <m:f>
                                    <m:fPr>
                                      <m:type m:val="lin"/>
                                      <m:ctrlPr>
                                        <a:rPr lang="en-US" i="1">
                                          <a:latin typeface="Cambria Math" panose="02040503050406030204" pitchFamily="18" charset="0"/>
                                        </a:rPr>
                                      </m:ctrlPr>
                                    </m:fPr>
                                    <m:num>
                                      <m:r>
                                        <a:rPr lang="en-US" b="1">
                                          <a:solidFill>
                                            <a:srgbClr val="0033CC"/>
                                          </a:solidFill>
                                          <a:latin typeface="Cambria Math" panose="02040503050406030204" pitchFamily="18" charset="0"/>
                                        </a:rPr>
                                        <m:t>𝐍</m:t>
                                      </m:r>
                                    </m:num>
                                    <m:den>
                                      <m:sSub>
                                        <m:sSubPr>
                                          <m:ctrlPr>
                                            <a:rPr lang="en-US" i="1">
                                              <a:latin typeface="Cambria Math" panose="02040503050406030204" pitchFamily="18" charset="0"/>
                                            </a:rPr>
                                          </m:ctrlPr>
                                        </m:sSubPr>
                                        <m:e>
                                          <m:r>
                                            <a:rPr lang="en-US" i="1">
                                              <a:latin typeface="Cambria Math" panose="02040503050406030204" pitchFamily="18" charset="0"/>
                                            </a:rPr>
                                            <m:t>3</m:t>
                                          </m:r>
                                          <m:r>
                                            <a:rPr lang="en-US" i="1">
                                              <a:latin typeface="Cambria Math" panose="02040503050406030204" pitchFamily="18" charset="0"/>
                                            </a:rPr>
                                            <m:t>𝜖</m:t>
                                          </m:r>
                                        </m:e>
                                        <m:sub>
                                          <m:r>
                                            <a:rPr lang="en-US" i="1">
                                              <a:latin typeface="Cambria Math" panose="02040503050406030204" pitchFamily="18" charset="0"/>
                                            </a:rPr>
                                            <m:t>0</m:t>
                                          </m:r>
                                        </m:sub>
                                      </m:sSub>
                                    </m:den>
                                  </m:f>
                                </m:num>
                                <m:den>
                                  <m:r>
                                    <a:rPr lang="en-US" i="1">
                                      <a:latin typeface="Cambria Math" panose="02040503050406030204" pitchFamily="18" charset="0"/>
                                    </a:rPr>
                                    <m:t>1−</m:t>
                                  </m:r>
                                  <m:r>
                                    <a:rPr lang="en-US" b="1" i="1">
                                      <a:solidFill>
                                        <a:srgbClr val="00FF00"/>
                                      </a:solidFill>
                                      <a:latin typeface="Cambria Math" panose="02040503050406030204" pitchFamily="18" charset="0"/>
                                    </a:rPr>
                                    <m:t>𝜶</m:t>
                                  </m:r>
                                  <m:f>
                                    <m:fPr>
                                      <m:type m:val="lin"/>
                                      <m:ctrlPr>
                                        <a:rPr lang="en-US" i="1">
                                          <a:latin typeface="Cambria Math" panose="02040503050406030204" pitchFamily="18" charset="0"/>
                                        </a:rPr>
                                      </m:ctrlPr>
                                    </m:fPr>
                                    <m:num>
                                      <m:r>
                                        <a:rPr lang="en-US" b="1">
                                          <a:solidFill>
                                            <a:srgbClr val="0033CC"/>
                                          </a:solidFill>
                                          <a:latin typeface="Cambria Math" panose="02040503050406030204" pitchFamily="18" charset="0"/>
                                        </a:rPr>
                                        <m:t>𝐍</m:t>
                                      </m:r>
                                    </m:num>
                                    <m:den>
                                      <m:sSub>
                                        <m:sSubPr>
                                          <m:ctrlPr>
                                            <a:rPr lang="en-US" i="1">
                                              <a:latin typeface="Cambria Math" panose="02040503050406030204" pitchFamily="18" charset="0"/>
                                            </a:rPr>
                                          </m:ctrlPr>
                                        </m:sSubPr>
                                        <m:e>
                                          <m:r>
                                            <a:rPr lang="en-US" i="1">
                                              <a:latin typeface="Cambria Math" panose="02040503050406030204" pitchFamily="18" charset="0"/>
                                            </a:rPr>
                                            <m:t>3</m:t>
                                          </m:r>
                                          <m:r>
                                            <a:rPr lang="en-US" i="1">
                                              <a:latin typeface="Cambria Math" panose="02040503050406030204" pitchFamily="18" charset="0"/>
                                            </a:rPr>
                                            <m:t>𝜖</m:t>
                                          </m:r>
                                        </m:e>
                                        <m:sub>
                                          <m:r>
                                            <a:rPr lang="en-US" i="1">
                                              <a:latin typeface="Cambria Math" panose="02040503050406030204" pitchFamily="18" charset="0"/>
                                            </a:rPr>
                                            <m:t>0</m:t>
                                          </m:r>
                                        </m:sub>
                                      </m:sSub>
                                    </m:den>
                                  </m:f>
                                </m:den>
                              </m:f>
                            </m:e>
                          </m:d>
                        </m:e>
                        <m:sup>
                          <m:f>
                            <m:fPr>
                              <m:type m:val="lin"/>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r>
                            <a:rPr lang="en-US">
                              <a:latin typeface="Cambria Math" panose="02040503050406030204" pitchFamily="18" charset="0"/>
                            </a:rPr>
                            <m:t> </m:t>
                          </m:r>
                        </m:sup>
                      </m:sSup>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4379898" y="1123892"/>
                <a:ext cx="2748380" cy="787331"/>
              </a:xfrm>
              <a:prstGeom prst="rect">
                <a:avLst/>
              </a:prstGeom>
              <a:blipFill>
                <a:blip r:embed="rId3"/>
                <a:stretch>
                  <a:fillRect/>
                </a:stretch>
              </a:blipFill>
              <a:ln w="38100">
                <a:solidFill>
                  <a:srgbClr val="FF0000"/>
                </a:solidFill>
              </a:ln>
            </p:spPr>
            <p:txBody>
              <a:bodyPr/>
              <a:lstStyle/>
              <a:p>
                <a:r>
                  <a:rPr lang="en-US">
                    <a:noFill/>
                  </a:rPr>
                  <a:t> </a:t>
                </a:r>
              </a:p>
            </p:txBody>
          </p:sp>
        </mc:Fallback>
      </mc:AlternateContent>
      <p:sp>
        <p:nvSpPr>
          <p:cNvPr id="4" name="TextBox 3"/>
          <p:cNvSpPr txBox="1"/>
          <p:nvPr/>
        </p:nvSpPr>
        <p:spPr>
          <a:xfrm>
            <a:off x="6210985" y="2343090"/>
            <a:ext cx="1866217" cy="400110"/>
          </a:xfrm>
          <a:prstGeom prst="rect">
            <a:avLst/>
          </a:prstGeom>
          <a:noFill/>
        </p:spPr>
        <p:txBody>
          <a:bodyPr wrap="none" rtlCol="0">
            <a:spAutoFit/>
          </a:bodyPr>
          <a:lstStyle/>
          <a:p>
            <a:r>
              <a:rPr lang="en-US" sz="2000" b="1">
                <a:solidFill>
                  <a:srgbClr val="0033CC"/>
                </a:solidFill>
              </a:rPr>
              <a:t>number density</a:t>
            </a:r>
          </a:p>
        </p:txBody>
      </p:sp>
      <p:cxnSp>
        <p:nvCxnSpPr>
          <p:cNvPr id="12" name="Straight Arrow Connector 11"/>
          <p:cNvCxnSpPr>
            <a:endCxn id="4" idx="0"/>
          </p:cNvCxnSpPr>
          <p:nvPr/>
        </p:nvCxnSpPr>
        <p:spPr>
          <a:xfrm>
            <a:off x="6001095" y="1845470"/>
            <a:ext cx="1142999" cy="497620"/>
          </a:xfrm>
          <a:prstGeom prst="straightConnector1">
            <a:avLst/>
          </a:prstGeom>
          <a:ln w="34925">
            <a:solidFill>
              <a:srgbClr val="0033CC"/>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2590800" y="2971802"/>
                <a:ext cx="1179746" cy="718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N</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𝜌</m:t>
                          </m:r>
                          <m:r>
                            <a:rPr lang="en-US" sz="2000" i="1">
                              <a:latin typeface="Cambria Math"/>
                            </a:rPr>
                            <m:t> </m:t>
                          </m:r>
                          <m:r>
                            <a:rPr lang="en-US" sz="2000" i="1">
                              <a:latin typeface="Cambria Math" panose="02040503050406030204" pitchFamily="18" charset="0"/>
                            </a:rPr>
                            <m:t>𝑀</m:t>
                          </m:r>
                        </m:num>
                        <m:den>
                          <m:sSub>
                            <m:sSubPr>
                              <m:ctrlPr>
                                <a:rPr lang="en-US" sz="2000" i="1">
                                  <a:latin typeface="Cambria Math" panose="02040503050406030204" pitchFamily="18" charset="0"/>
                                </a:rPr>
                              </m:ctrlPr>
                            </m:sSubPr>
                            <m:e>
                              <m:r>
                                <a:rPr lang="en-US" sz="2000">
                                  <a:latin typeface="Cambria Math" panose="02040503050406030204" pitchFamily="18" charset="0"/>
                                </a:rPr>
                                <m:t>𝑁</m:t>
                              </m:r>
                            </m:e>
                            <m:sub>
                              <m:r>
                                <a:rPr lang="en-US" sz="2000">
                                  <a:latin typeface="Cambria Math" panose="02040503050406030204" pitchFamily="18" charset="0"/>
                                </a:rPr>
                                <m:t>𝐴</m:t>
                              </m:r>
                            </m:sub>
                          </m:sSub>
                        </m:den>
                      </m:f>
                    </m:oMath>
                  </m:oMathPara>
                </a14:m>
                <a:endParaRPr lang="en-US" sz="2000" dirty="0"/>
              </a:p>
            </p:txBody>
          </p:sp>
        </mc:Choice>
        <mc:Fallback xmlns="">
          <p:sp>
            <p:nvSpPr>
              <p:cNvPr id="9" name="Rectangle 8"/>
              <p:cNvSpPr>
                <a:spLocks noRot="1" noChangeAspect="1" noMove="1" noResize="1" noEditPoints="1" noAdjustHandles="1" noChangeArrowheads="1" noChangeShapeType="1" noTextEdit="1"/>
              </p:cNvSpPr>
              <p:nvPr/>
            </p:nvSpPr>
            <p:spPr>
              <a:xfrm>
                <a:off x="2590800" y="2971802"/>
                <a:ext cx="1179746" cy="718851"/>
              </a:xfrm>
              <a:prstGeom prst="rect">
                <a:avLst/>
              </a:prstGeom>
              <a:blipFill>
                <a:blip r:embed="rId4"/>
                <a:stretch>
                  <a:fillRect/>
                </a:stretch>
              </a:blipFill>
            </p:spPr>
            <p:txBody>
              <a:bodyPr/>
              <a:lstStyle/>
              <a:p>
                <a:r>
                  <a:rPr lang="en-US">
                    <a:noFill/>
                  </a:rPr>
                  <a:t> </a:t>
                </a:r>
              </a:p>
            </p:txBody>
          </p:sp>
        </mc:Fallback>
      </mc:AlternateContent>
      <p:pic>
        <p:nvPicPr>
          <p:cNvPr id="1606658" name="Picture 2" descr="https://prod-rescale-web.s3.amazonaws.com/filer_public_thumbnails/filer_public/2014/10/14/examples.jpg__230x230_q85_crop_subsampling-2_upsca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4020" y="3000703"/>
            <a:ext cx="2190750" cy="2190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Rectangle 10"/>
              <p:cNvSpPr/>
              <p:nvPr/>
            </p:nvSpPr>
            <p:spPr>
              <a:xfrm>
                <a:off x="2530912" y="5135342"/>
                <a:ext cx="1327992" cy="760593"/>
              </a:xfrm>
              <a:prstGeom prst="rect">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 </m:t>
                      </m:r>
                      <m:r>
                        <m:rPr>
                          <m:sty m:val="p"/>
                        </m:rPr>
                        <a:rPr lang="en-US" sz="2000">
                          <a:latin typeface="Cambria Math" panose="02040503050406030204" pitchFamily="18" charset="0"/>
                        </a:rPr>
                        <m:t>N</m:t>
                      </m:r>
                      <m:r>
                        <a:rPr lang="en-US" sz="2000">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𝐾</m:t>
                              </m:r>
                            </m:e>
                            <m:sub>
                              <m:r>
                                <m:rPr>
                                  <m:sty m:val="p"/>
                                </m:rPr>
                                <a:rPr lang="en-US" sz="2000">
                                  <a:latin typeface="Cambria Math" panose="02040503050406030204" pitchFamily="18" charset="0"/>
                                </a:rPr>
                                <m:t>p</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𝑣𝑑𝑤</m:t>
                              </m:r>
                            </m:sub>
                          </m:sSub>
                        </m:den>
                      </m:f>
                    </m:oMath>
                  </m:oMathPara>
                </a14:m>
                <a:endParaRPr lang="en-US" sz="2000" dirty="0">
                  <a:latin typeface="Cambria Math" panose="020405030504060302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2530912" y="5135342"/>
                <a:ext cx="1327992" cy="760593"/>
              </a:xfrm>
              <a:prstGeom prst="rect">
                <a:avLst/>
              </a:prstGeom>
              <a:blipFill>
                <a:blip r:embed="rId6"/>
                <a:stretch>
                  <a:fillRect/>
                </a:stretch>
              </a:blipFill>
              <a:ln w="38100">
                <a:solidFill>
                  <a:srgbClr val="FF0000"/>
                </a:solid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17436290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7" end="7"/>
                                            </p:txEl>
                                          </p:spTgt>
                                        </p:tgtEl>
                                        <p:attrNameLst>
                                          <p:attrName>style.visibility</p:attrName>
                                        </p:attrNameLst>
                                      </p:cBhvr>
                                      <p:to>
                                        <p:strVal val="visible"/>
                                      </p:to>
                                    </p:set>
                                    <p:animEffect transition="in" filter="fade">
                                      <p:cBhvr>
                                        <p:cTn id="7" dur="200"/>
                                        <p:tgtEl>
                                          <p:spTgt spid="14">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8" end="8"/>
                                            </p:txEl>
                                          </p:spTgt>
                                        </p:tgtEl>
                                        <p:attrNameLst>
                                          <p:attrName>style.visibility</p:attrName>
                                        </p:attrNameLst>
                                      </p:cBhvr>
                                      <p:to>
                                        <p:strVal val="visible"/>
                                      </p:to>
                                    </p:set>
                                    <p:animEffect transition="in" filter="fade">
                                      <p:cBhvr>
                                        <p:cTn id="10" dur="200"/>
                                        <p:tgtEl>
                                          <p:spTgt spid="14">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06658"/>
                                        </p:tgtEl>
                                        <p:attrNameLst>
                                          <p:attrName>style.visibility</p:attrName>
                                        </p:attrNameLst>
                                      </p:cBhvr>
                                      <p:to>
                                        <p:strVal val="visible"/>
                                      </p:to>
                                    </p:set>
                                    <p:animEffect transition="in" filter="fade">
                                      <p:cBhvr>
                                        <p:cTn id="13" dur="200"/>
                                        <p:tgtEl>
                                          <p:spTgt spid="16066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xEl>
                                              <p:pRg st="10" end="10"/>
                                            </p:txEl>
                                          </p:spTgt>
                                        </p:tgtEl>
                                        <p:attrNameLst>
                                          <p:attrName>style.visibility</p:attrName>
                                        </p:attrNameLst>
                                      </p:cBhvr>
                                      <p:to>
                                        <p:strVal val="visible"/>
                                      </p:to>
                                    </p:set>
                                    <p:animEffect transition="in" filter="fade">
                                      <p:cBhvr>
                                        <p:cTn id="21" dur="2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098" y="88075"/>
            <a:ext cx="6485622" cy="523220"/>
          </a:xfrm>
          <a:prstGeom prst="rect">
            <a:avLst/>
          </a:prstGeom>
          <a:noFill/>
        </p:spPr>
        <p:txBody>
          <a:bodyPr wrap="none" rtlCol="0">
            <a:spAutoFit/>
          </a:bodyPr>
          <a:lstStyle/>
          <a:p>
            <a:r>
              <a:rPr lang="en-US" sz="2800">
                <a:solidFill>
                  <a:schemeClr val="bg1"/>
                </a:solidFill>
                <a:effectLst>
                  <a:outerShdw blurRad="38100" dist="38100" dir="2700000" algn="tl">
                    <a:srgbClr val="000000">
                      <a:alpha val="43137"/>
                    </a:srgbClr>
                  </a:outerShdw>
                </a:effectLst>
              </a:rPr>
              <a:t>Computational protocol for refractive index</a:t>
            </a:r>
            <a:endParaRPr lang="en-US" sz="2800" dirty="0">
              <a:solidFill>
                <a:schemeClr val="bg1"/>
              </a:solidFill>
              <a:effectLst>
                <a:outerShdw blurRad="38100" dist="38100" dir="2700000" algn="tl">
                  <a:srgbClr val="000000">
                    <a:alpha val="43137"/>
                  </a:srgbClr>
                </a:outerShdw>
              </a:effectLst>
            </a:endParaRPr>
          </a:p>
        </p:txBody>
      </p:sp>
      <p:sp>
        <p:nvSpPr>
          <p:cNvPr id="14"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r>
              <a:rPr lang="en-US" sz="2000" dirty="0"/>
              <a:t>… putting it all together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lvl="1" indent="-342900">
              <a:buFont typeface="Wingdings" panose="05000000000000000000" pitchFamily="2" charset="2"/>
              <a:buChar char="Ø"/>
            </a:pPr>
            <a:endParaRPr lang="en-US" sz="2000" dirty="0"/>
          </a:p>
          <a:p>
            <a:pPr marL="342900" lvl="1" indent="-342900">
              <a:buFont typeface="Wingdings" panose="05000000000000000000" pitchFamily="2" charset="2"/>
              <a:buChar char="Ø"/>
            </a:pPr>
            <a:r>
              <a:rPr lang="en-US" sz="2000" dirty="0"/>
              <a:t>straightforward extrapolation scheme to polymer limit</a:t>
            </a:r>
          </a:p>
          <a:p>
            <a:pPr marL="342900" lvl="1" indent="-342900">
              <a:buFont typeface="Wingdings" panose="05000000000000000000" pitchFamily="2" charset="2"/>
              <a:buChar char="Ø"/>
            </a:pPr>
            <a:r>
              <a:rPr lang="en-US" sz="2000" dirty="0"/>
              <a:t>RI value for oligomer at </a:t>
            </a:r>
            <a:r>
              <a:rPr lang="en-US" sz="2000" i="1" dirty="0"/>
              <a:t>n</a:t>
            </a:r>
            <a:r>
              <a:rPr lang="en-US" sz="2000" dirty="0"/>
              <a:t> = 50 is a good representation of the polymer RI!  </a:t>
            </a:r>
          </a:p>
        </p:txBody>
      </p:sp>
      <p:pic>
        <p:nvPicPr>
          <p:cNvPr id="6" name="Picture 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5000" y="1752600"/>
            <a:ext cx="5334000" cy="3516922"/>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71776738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098" y="88075"/>
            <a:ext cx="6485622" cy="523220"/>
          </a:xfrm>
          <a:prstGeom prst="rect">
            <a:avLst/>
          </a:prstGeom>
          <a:noFill/>
        </p:spPr>
        <p:txBody>
          <a:bodyPr wrap="none" rtlCol="0">
            <a:spAutoFit/>
          </a:bodyPr>
          <a:lstStyle/>
          <a:p>
            <a:r>
              <a:rPr lang="en-US" sz="2800">
                <a:solidFill>
                  <a:schemeClr val="bg1"/>
                </a:solidFill>
                <a:effectLst>
                  <a:outerShdw blurRad="38100" dist="38100" dir="2700000" algn="tl">
                    <a:srgbClr val="000000">
                      <a:alpha val="43137"/>
                    </a:srgbClr>
                  </a:outerShdw>
                </a:effectLst>
              </a:rPr>
              <a:t>Computational protocol for refractive index</a:t>
            </a:r>
            <a:endParaRPr lang="en-US" sz="2800" dirty="0">
              <a:solidFill>
                <a:schemeClr val="bg1"/>
              </a:solidFill>
              <a:effectLst>
                <a:outerShdw blurRad="38100" dist="38100" dir="2700000" algn="tl">
                  <a:srgbClr val="000000">
                    <a:alpha val="43137"/>
                  </a:srgbClr>
                </a:outerShdw>
              </a:effectLst>
            </a:endParaRPr>
          </a:p>
        </p:txBody>
      </p:sp>
      <p:sp>
        <p:nvSpPr>
          <p:cNvPr id="14"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r>
              <a:rPr lang="en-US" sz="2000" b="1" dirty="0"/>
              <a:t>validation</a:t>
            </a:r>
            <a:r>
              <a:rPr lang="en-US" sz="2000" dirty="0"/>
              <a:t> </a:t>
            </a:r>
            <a:r>
              <a:rPr lang="en-US" sz="2000" i="1" dirty="0"/>
              <a:t>via</a:t>
            </a:r>
            <a:r>
              <a:rPr lang="en-US" sz="2000" dirty="0"/>
              <a:t> experimental RI values of 112 polymers </a:t>
            </a:r>
            <a:br>
              <a:rPr lang="en-US" sz="2000" dirty="0"/>
            </a:b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lvl="1" indent="-342900">
              <a:buFont typeface="Wingdings" panose="05000000000000000000" pitchFamily="2" charset="2"/>
              <a:buChar char="Ø"/>
            </a:pPr>
            <a:r>
              <a:rPr lang="en-US" sz="2000" dirty="0"/>
              <a:t>RI prediction is </a:t>
            </a:r>
            <a:r>
              <a:rPr lang="en-US" sz="2000" b="1" i="1" dirty="0"/>
              <a:t>not accurate</a:t>
            </a:r>
            <a:r>
              <a:rPr lang="en-US" sz="2000" dirty="0"/>
              <a:t>!</a:t>
            </a:r>
          </a:p>
          <a:p>
            <a:pPr marL="342900" lvl="1" indent="-342900">
              <a:buFont typeface="Wingdings" panose="05000000000000000000" pitchFamily="2" charset="2"/>
              <a:buChar char="Ø"/>
            </a:pPr>
            <a:r>
              <a:rPr lang="en-US" sz="2000" i="1" dirty="0"/>
              <a:t>what’s going wrong?</a:t>
            </a:r>
            <a:r>
              <a:rPr lang="en-US" sz="2000" dirty="0"/>
              <a:t> </a:t>
            </a:r>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0716" y="1737693"/>
            <a:ext cx="4288772" cy="41148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05621909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14" end="14"/>
                                            </p:txEl>
                                          </p:spTgt>
                                        </p:tgtEl>
                                        <p:attrNameLst>
                                          <p:attrName>style.visibility</p:attrName>
                                        </p:attrNameLst>
                                      </p:cBhvr>
                                      <p:to>
                                        <p:strVal val="visible"/>
                                      </p:to>
                                    </p:set>
                                    <p:animEffect transition="in" filter="fade">
                                      <p:cBhvr>
                                        <p:cTn id="7" dur="200"/>
                                        <p:tgtEl>
                                          <p:spTgt spid="14">
                                            <p:txEl>
                                              <p:pRg st="14" end="1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5" end="15"/>
                                            </p:txEl>
                                          </p:spTgt>
                                        </p:tgtEl>
                                        <p:attrNameLst>
                                          <p:attrName>style.visibility</p:attrName>
                                        </p:attrNameLst>
                                      </p:cBhvr>
                                      <p:to>
                                        <p:strVal val="visible"/>
                                      </p:to>
                                    </p:set>
                                    <p:animEffect transition="in" filter="fade">
                                      <p:cBhvr>
                                        <p:cTn id="10" dur="200"/>
                                        <p:tgtEl>
                                          <p:spTgt spid="1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100" y="88075"/>
            <a:ext cx="7022885"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Computational protocol for number density, </a:t>
            </a:r>
            <a:r>
              <a:rPr lang="en-US" sz="2800" i="1" dirty="0">
                <a:solidFill>
                  <a:schemeClr val="bg1"/>
                </a:solidFill>
                <a:effectLst>
                  <a:outerShdw blurRad="38100" dist="38100" dir="2700000" algn="tl">
                    <a:srgbClr val="000000">
                      <a:alpha val="43137"/>
                    </a:srgbClr>
                  </a:outerShdw>
                </a:effectLst>
              </a:rPr>
              <a:t>v2</a:t>
            </a:r>
          </a:p>
        </p:txBody>
      </p:sp>
      <p:sp>
        <p:nvSpPr>
          <p:cNvPr id="14"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r>
              <a:rPr lang="en-US" sz="2000" dirty="0">
                <a:latin typeface="+mj-lt"/>
              </a:rPr>
              <a:t>benchmark different approximations for </a:t>
            </a:r>
            <a:r>
              <a:rPr lang="en-US" sz="2000" i="1" dirty="0" err="1">
                <a:latin typeface="+mj-lt"/>
              </a:rPr>
              <a:t>V</a:t>
            </a:r>
            <a:r>
              <a:rPr lang="en-US" sz="2000" i="1" baseline="-25000" dirty="0" err="1">
                <a:latin typeface="+mj-lt"/>
              </a:rPr>
              <a:t>vdW</a:t>
            </a:r>
            <a:r>
              <a:rPr lang="en-US" sz="2000" dirty="0">
                <a:latin typeface="+mj-lt"/>
              </a:rPr>
              <a:t>: DFT, fragment, …</a:t>
            </a:r>
          </a:p>
          <a:p>
            <a:pPr marL="800100" lvl="1" indent="-342900">
              <a:buFont typeface="Wingdings" panose="05000000000000000000" pitchFamily="2" charset="2"/>
              <a:buChar char="Ø"/>
            </a:pPr>
            <a:r>
              <a:rPr lang="en-US" sz="2000" dirty="0">
                <a:latin typeface="+mj-lt"/>
              </a:rPr>
              <a:t>minor differences</a:t>
            </a: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r>
              <a:rPr lang="en-US" sz="2000" dirty="0">
                <a:latin typeface="+mj-lt"/>
              </a:rPr>
              <a:t>what about the packing factor </a:t>
            </a:r>
            <a:r>
              <a:rPr lang="en-US" sz="2000" i="1" dirty="0">
                <a:latin typeface="+mj-lt"/>
              </a:rPr>
              <a:t>K</a:t>
            </a:r>
            <a:r>
              <a:rPr lang="en-US" sz="2000" baseline="-25000" dirty="0">
                <a:latin typeface="+mj-lt"/>
              </a:rPr>
              <a:t>P</a:t>
            </a:r>
            <a:r>
              <a:rPr lang="en-US" sz="2000" dirty="0">
                <a:latin typeface="+mj-lt"/>
              </a:rPr>
              <a:t>?</a:t>
            </a:r>
          </a:p>
          <a:p>
            <a:pPr marL="800100" lvl="1" indent="-342900">
              <a:buFont typeface="Wingdings" panose="05000000000000000000" pitchFamily="2" charset="2"/>
              <a:buChar char="Ø"/>
            </a:pPr>
            <a:r>
              <a:rPr lang="en-US" sz="2000" u="sng" dirty="0">
                <a:latin typeface="+mj-lt"/>
              </a:rPr>
              <a:t>literature:</a:t>
            </a:r>
            <a:r>
              <a:rPr lang="en-US" sz="2000" dirty="0">
                <a:latin typeface="+mj-lt"/>
              </a:rPr>
              <a:t> </a:t>
            </a:r>
            <a:r>
              <a:rPr lang="en-US" sz="2000" i="1" dirty="0">
                <a:latin typeface="+mj-lt"/>
              </a:rPr>
              <a:t>K</a:t>
            </a:r>
            <a:r>
              <a:rPr lang="en-US" sz="2000" baseline="-25000" dirty="0">
                <a:latin typeface="+mj-lt"/>
              </a:rPr>
              <a:t>P</a:t>
            </a:r>
            <a:r>
              <a:rPr lang="en-US" sz="2000" dirty="0">
                <a:latin typeface="+mj-lt"/>
              </a:rPr>
              <a:t> = 0.68 for </a:t>
            </a:r>
            <a:r>
              <a:rPr lang="en-US" sz="2000" dirty="0">
                <a:solidFill>
                  <a:srgbClr val="FF0000"/>
                </a:solidFill>
                <a:latin typeface="+mj-lt"/>
              </a:rPr>
              <a:t>average</a:t>
            </a:r>
            <a:r>
              <a:rPr lang="en-US" sz="2000" dirty="0">
                <a:latin typeface="+mj-lt"/>
              </a:rPr>
              <a:t> amorphous polymers</a:t>
            </a:r>
            <a:br>
              <a:rPr lang="en-US" sz="2000" dirty="0">
                <a:latin typeface="+mj-lt"/>
              </a:rPr>
            </a:br>
            <a:r>
              <a:rPr lang="en-US" sz="2000" u="sng" dirty="0">
                <a:solidFill>
                  <a:srgbClr val="FF0000"/>
                </a:solidFill>
                <a:latin typeface="+mj-lt"/>
              </a:rPr>
              <a:t>BUT:</a:t>
            </a:r>
            <a:r>
              <a:rPr lang="en-US" sz="2000" dirty="0">
                <a:solidFill>
                  <a:srgbClr val="FF0000"/>
                </a:solidFill>
                <a:latin typeface="+mj-lt"/>
              </a:rPr>
              <a:t> actual value can be between 0.55 and 0.78…</a:t>
            </a:r>
          </a:p>
          <a:p>
            <a:pPr marL="800100" lvl="1" indent="-342900">
              <a:buFont typeface="Wingdings" panose="05000000000000000000" pitchFamily="2" charset="2"/>
              <a:buChar char="Ø"/>
            </a:pPr>
            <a:endParaRPr lang="en-US" sz="2000" dirty="0">
              <a:latin typeface="+mj-lt"/>
            </a:endParaRPr>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66699" y="3429000"/>
            <a:ext cx="4062256" cy="3200400"/>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50295028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1999778"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latin typeface="+mj-lt"/>
              </a:rPr>
              <a:t>Introduction</a:t>
            </a:r>
          </a:p>
        </p:txBody>
      </p:sp>
      <p:sp>
        <p:nvSpPr>
          <p:cNvPr id="12"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endParaRPr lang="en-US" sz="2000" b="1" dirty="0"/>
          </a:p>
          <a:p>
            <a:endParaRPr lang="en-US" sz="2000" b="1" dirty="0"/>
          </a:p>
          <a:p>
            <a:endParaRPr lang="en-US" sz="2000" b="1" dirty="0"/>
          </a:p>
          <a:p>
            <a:endParaRPr lang="en-US" sz="2000" b="1" dirty="0"/>
          </a:p>
          <a:p>
            <a:endParaRPr lang="en-US" sz="2000" b="1" dirty="0"/>
          </a:p>
          <a:p>
            <a:endParaRPr lang="en-US" sz="2000" dirty="0"/>
          </a:p>
          <a:p>
            <a:endParaRPr lang="en-US" sz="2000" dirty="0"/>
          </a:p>
          <a:p>
            <a:endParaRPr lang="en-US" sz="2000" dirty="0"/>
          </a:p>
          <a:p>
            <a:endParaRPr lang="en-US" sz="2000" dirty="0" smtClean="0"/>
          </a:p>
          <a:p>
            <a:endParaRPr lang="en-US" sz="2000" dirty="0"/>
          </a:p>
          <a:p>
            <a:pPr marL="342900" indent="-342900">
              <a:buFont typeface="Wingdings" panose="05000000000000000000" pitchFamily="2" charset="2"/>
              <a:buChar char="Ø"/>
            </a:pPr>
            <a:r>
              <a:rPr lang="en-US" sz="2000" dirty="0" smtClean="0"/>
              <a:t>uncover </a:t>
            </a:r>
            <a:r>
              <a:rPr lang="en-US" sz="2000" dirty="0"/>
              <a:t>promising targets with </a:t>
            </a:r>
            <a:r>
              <a:rPr lang="en-US" sz="2000" b="1" dirty="0"/>
              <a:t>game-changing properties</a:t>
            </a:r>
          </a:p>
          <a:p>
            <a:pPr marL="342900" indent="-342900">
              <a:buFont typeface="Wingdings" panose="05000000000000000000" pitchFamily="2" charset="2"/>
              <a:buChar char="Ø"/>
            </a:pPr>
            <a:r>
              <a:rPr lang="en-US" sz="2000" b="1" dirty="0" smtClean="0"/>
              <a:t>provide </a:t>
            </a:r>
            <a:r>
              <a:rPr lang="en-US" sz="2000" b="1" dirty="0"/>
              <a:t>unique insights</a:t>
            </a:r>
            <a:r>
              <a:rPr lang="en-US" sz="2000" dirty="0"/>
              <a:t> beyond the scope of empirical </a:t>
            </a:r>
            <a:r>
              <a:rPr lang="en-US" sz="2000" dirty="0" smtClean="0"/>
              <a:t>observation</a:t>
            </a:r>
            <a:endParaRPr lang="en-US" sz="2000" dirty="0"/>
          </a:p>
          <a:p>
            <a:pPr marL="342900" indent="-342900">
              <a:buFont typeface="Wingdings" panose="05000000000000000000" pitchFamily="2" charset="2"/>
              <a:buChar char="Ø"/>
            </a:pPr>
            <a:r>
              <a:rPr lang="en-US" sz="2000" b="1" dirty="0" smtClean="0"/>
              <a:t>accelerated </a:t>
            </a:r>
            <a:r>
              <a:rPr lang="en-US" sz="2000" b="1" dirty="0"/>
              <a:t>discovery </a:t>
            </a:r>
            <a:r>
              <a:rPr lang="en-US" sz="2000" dirty="0"/>
              <a:t>of novel materials</a:t>
            </a:r>
          </a:p>
          <a:p>
            <a:endParaRPr lang="en-US" sz="2000" dirty="0"/>
          </a:p>
        </p:txBody>
      </p:sp>
      <p:sp>
        <p:nvSpPr>
          <p:cNvPr id="16" name="TextBox 15"/>
          <p:cNvSpPr txBox="1"/>
          <p:nvPr/>
        </p:nvSpPr>
        <p:spPr>
          <a:xfrm>
            <a:off x="3474068" y="1357283"/>
            <a:ext cx="1936132"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Materials with exceptional properties</a:t>
            </a:r>
          </a:p>
        </p:txBody>
      </p:sp>
      <p:sp>
        <p:nvSpPr>
          <p:cNvPr id="17" name="TextBox 16"/>
          <p:cNvSpPr txBox="1"/>
          <p:nvPr/>
        </p:nvSpPr>
        <p:spPr>
          <a:xfrm>
            <a:off x="386850" y="1357283"/>
            <a:ext cx="1674892"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dirty="0"/>
              <a:t>Study of new chemical entities</a:t>
            </a:r>
          </a:p>
        </p:txBody>
      </p:sp>
      <p:sp>
        <p:nvSpPr>
          <p:cNvPr id="18" name="TextBox 17"/>
          <p:cNvSpPr txBox="1"/>
          <p:nvPr/>
        </p:nvSpPr>
        <p:spPr>
          <a:xfrm>
            <a:off x="6781802" y="1357283"/>
            <a:ext cx="198355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t>Challenges in innovation, energy and sustainability </a:t>
            </a:r>
          </a:p>
        </p:txBody>
      </p:sp>
      <p:pic>
        <p:nvPicPr>
          <p:cNvPr id="19" name="Picture 2" descr="https://encrypted-tbn0.gstatic.com/images?q=tbn:ANd9GcQZHD3kUm9crgG9vJPL5_7rxjpIzlFL8AhziL9-VDjR5_6SoWybVxI5qo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222774" y="1518861"/>
            <a:ext cx="1084396" cy="47640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883915" y="928715"/>
            <a:ext cx="1295400" cy="1656696"/>
          </a:xfrm>
          <a:prstGeom prst="rect">
            <a:avLst/>
          </a:prstGeom>
          <a:blipFill dpi="0" rotWithShape="1">
            <a:blip r:embed="rId4">
              <a:alphaModFix amt="77000"/>
            </a:blip>
            <a:srcRect/>
            <a:stretch>
              <a:fillRect l="-52941" t="-5179" r="-51146" b="-132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 descr="https://encrypted-tbn0.gstatic.com/images?q=tbn:ANd9GcQZHD3kUm9crgG9vJPL5_7rxjpIzlFL8AhziL9-VDjR5_6SoWybVxI5qo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543949" y="1518861"/>
            <a:ext cx="1084396" cy="47640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7061385" y="928715"/>
            <a:ext cx="1295400" cy="1656696"/>
          </a:xfrm>
          <a:prstGeom prst="rect">
            <a:avLst/>
          </a:prstGeom>
          <a:blipFill dpi="0" rotWithShape="1">
            <a:blip r:embed="rId4">
              <a:alphaModFix amt="77000"/>
            </a:blip>
            <a:srcRect/>
            <a:stretch>
              <a:fillRect l="-52941" t="-5179" r="-51146" b="-1321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Diagram 25"/>
          <p:cNvGraphicFramePr/>
          <p:nvPr>
            <p:extLst/>
          </p:nvPr>
        </p:nvGraphicFramePr>
        <p:xfrm>
          <a:off x="226315" y="2010407"/>
          <a:ext cx="8610600" cy="2971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53075493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xEl>
                                              <p:pRg st="10" end="10"/>
                                            </p:txEl>
                                          </p:spTgt>
                                        </p:tgtEl>
                                        <p:attrNameLst>
                                          <p:attrName>style.visibility</p:attrName>
                                        </p:attrNameLst>
                                      </p:cBhvr>
                                      <p:to>
                                        <p:strVal val="visible"/>
                                      </p:to>
                                    </p:set>
                                    <p:animEffect transition="in" filter="fade">
                                      <p:cBhvr>
                                        <p:cTn id="26" dur="500"/>
                                        <p:tgtEl>
                                          <p:spTgt spid="12">
                                            <p:txEl>
                                              <p:pRg st="10" end="1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xEl>
                                              <p:pRg st="11" end="11"/>
                                            </p:txEl>
                                          </p:spTgt>
                                        </p:tgtEl>
                                        <p:attrNameLst>
                                          <p:attrName>style.visibility</p:attrName>
                                        </p:attrNameLst>
                                      </p:cBhvr>
                                      <p:to>
                                        <p:strVal val="visible"/>
                                      </p:to>
                                    </p:set>
                                    <p:animEffect transition="in" filter="fade">
                                      <p:cBhvr>
                                        <p:cTn id="29" dur="500"/>
                                        <p:tgtEl>
                                          <p:spTgt spid="12">
                                            <p:txEl>
                                              <p:pRg st="11" end="1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xEl>
                                              <p:pRg st="12" end="12"/>
                                            </p:txEl>
                                          </p:spTgt>
                                        </p:tgtEl>
                                        <p:attrNameLst>
                                          <p:attrName>style.visibility</p:attrName>
                                        </p:attrNameLst>
                                      </p:cBhvr>
                                      <p:to>
                                        <p:strVal val="visible"/>
                                      </p:to>
                                    </p:set>
                                    <p:animEffect transition="in" filter="fade">
                                      <p:cBhvr>
                                        <p:cTn id="32" dur="500"/>
                                        <p:tgtEl>
                                          <p:spTgt spid="1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Graphic spid="26"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100" y="88075"/>
            <a:ext cx="7022885" cy="523220"/>
          </a:xfrm>
          <a:prstGeom prst="rect">
            <a:avLst/>
          </a:prstGeom>
          <a:noFill/>
        </p:spPr>
        <p:txBody>
          <a:bodyPr wrap="none" rtlCol="0">
            <a:spAutoFit/>
          </a:bodyPr>
          <a:lstStyle/>
          <a:p>
            <a:r>
              <a:rPr lang="en-US" sz="2800">
                <a:solidFill>
                  <a:schemeClr val="bg1"/>
                </a:solidFill>
                <a:effectLst>
                  <a:outerShdw blurRad="38100" dist="38100" dir="2700000" algn="tl">
                    <a:srgbClr val="000000">
                      <a:alpha val="43137"/>
                    </a:srgbClr>
                  </a:outerShdw>
                </a:effectLst>
              </a:rPr>
              <a:t>Computational protocol for number density, </a:t>
            </a:r>
            <a:r>
              <a:rPr lang="en-US" sz="2800" i="1">
                <a:solidFill>
                  <a:schemeClr val="bg1"/>
                </a:solidFill>
                <a:effectLst>
                  <a:outerShdw blurRad="38100" dist="38100" dir="2700000" algn="tl">
                    <a:srgbClr val="000000">
                      <a:alpha val="43137"/>
                    </a:srgbClr>
                  </a:outerShdw>
                </a:effectLst>
              </a:rPr>
              <a:t>v2</a:t>
            </a:r>
            <a:endParaRPr lang="en-US" sz="2800" i="1" dirty="0">
              <a:solidFill>
                <a:schemeClr val="bg1"/>
              </a:solidFill>
              <a:effectLst>
                <a:outerShdw blurRad="38100" dist="38100" dir="2700000" algn="tl">
                  <a:srgbClr val="000000">
                    <a:alpha val="43137"/>
                  </a:srgbClr>
                </a:outerShdw>
              </a:effectLst>
            </a:endParaRPr>
          </a:p>
        </p:txBody>
      </p:sp>
      <p:sp>
        <p:nvSpPr>
          <p:cNvPr id="14"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r>
              <a:rPr lang="en-US" sz="2000" dirty="0">
                <a:latin typeface="+mj-lt"/>
              </a:rPr>
              <a:t>benchmark different approximations for </a:t>
            </a:r>
            <a:r>
              <a:rPr lang="en-US" sz="2000" i="1" dirty="0" err="1">
                <a:latin typeface="+mj-lt"/>
              </a:rPr>
              <a:t>V</a:t>
            </a:r>
            <a:r>
              <a:rPr lang="en-US" sz="2000" i="1" baseline="-25000" dirty="0" err="1">
                <a:latin typeface="+mj-lt"/>
              </a:rPr>
              <a:t>vdW</a:t>
            </a:r>
            <a:r>
              <a:rPr lang="en-US" sz="2000" dirty="0">
                <a:latin typeface="+mj-lt"/>
              </a:rPr>
              <a:t>: DFT, fragment, …</a:t>
            </a:r>
          </a:p>
          <a:p>
            <a:pPr marL="800100" lvl="1" indent="-342900">
              <a:buFont typeface="Wingdings" panose="05000000000000000000" pitchFamily="2" charset="2"/>
              <a:buChar char="Ø"/>
            </a:pPr>
            <a:r>
              <a:rPr lang="en-US" sz="2000" dirty="0">
                <a:latin typeface="+mj-lt"/>
              </a:rPr>
              <a:t>minor differences</a:t>
            </a: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r>
              <a:rPr lang="en-US" sz="2000" dirty="0">
                <a:latin typeface="+mj-lt"/>
              </a:rPr>
              <a:t>what about the packing factor </a:t>
            </a:r>
            <a:r>
              <a:rPr lang="en-US" sz="2000" i="1" dirty="0">
                <a:latin typeface="+mj-lt"/>
              </a:rPr>
              <a:t>K</a:t>
            </a:r>
            <a:r>
              <a:rPr lang="en-US" sz="2000" baseline="-25000" dirty="0">
                <a:latin typeface="+mj-lt"/>
              </a:rPr>
              <a:t>P</a:t>
            </a:r>
            <a:r>
              <a:rPr lang="en-US" sz="2000" dirty="0">
                <a:latin typeface="+mj-lt"/>
              </a:rPr>
              <a:t>?</a:t>
            </a:r>
          </a:p>
          <a:p>
            <a:pPr marL="800100" lvl="1" indent="-342900">
              <a:buFont typeface="Wingdings" panose="05000000000000000000" pitchFamily="2" charset="2"/>
              <a:buChar char="Ø"/>
            </a:pPr>
            <a:r>
              <a:rPr lang="en-US" sz="2000" u="sng" dirty="0">
                <a:latin typeface="+mj-lt"/>
              </a:rPr>
              <a:t>literature:</a:t>
            </a:r>
            <a:r>
              <a:rPr lang="en-US" sz="2000" dirty="0">
                <a:latin typeface="+mj-lt"/>
              </a:rPr>
              <a:t> </a:t>
            </a:r>
            <a:r>
              <a:rPr lang="en-US" sz="2000" i="1" dirty="0">
                <a:latin typeface="+mj-lt"/>
              </a:rPr>
              <a:t>K</a:t>
            </a:r>
            <a:r>
              <a:rPr lang="en-US" sz="2000" baseline="-25000" dirty="0">
                <a:latin typeface="+mj-lt"/>
              </a:rPr>
              <a:t>P</a:t>
            </a:r>
            <a:r>
              <a:rPr lang="en-US" sz="2000" dirty="0">
                <a:latin typeface="+mj-lt"/>
              </a:rPr>
              <a:t> = 0.68 for </a:t>
            </a:r>
            <a:r>
              <a:rPr lang="en-US" sz="2000" dirty="0">
                <a:solidFill>
                  <a:srgbClr val="FF0000"/>
                </a:solidFill>
                <a:latin typeface="+mj-lt"/>
              </a:rPr>
              <a:t>average</a:t>
            </a:r>
            <a:r>
              <a:rPr lang="en-US" sz="2000" dirty="0">
                <a:latin typeface="+mj-lt"/>
              </a:rPr>
              <a:t> amorphous polymers</a:t>
            </a:r>
            <a:br>
              <a:rPr lang="en-US" sz="2000" dirty="0">
                <a:latin typeface="+mj-lt"/>
              </a:rPr>
            </a:br>
            <a:r>
              <a:rPr lang="en-US" sz="2000" u="sng" dirty="0">
                <a:solidFill>
                  <a:srgbClr val="FF0000"/>
                </a:solidFill>
                <a:latin typeface="+mj-lt"/>
              </a:rPr>
              <a:t>BUT:</a:t>
            </a:r>
            <a:r>
              <a:rPr lang="en-US" sz="2000" dirty="0">
                <a:solidFill>
                  <a:srgbClr val="FF0000"/>
                </a:solidFill>
                <a:latin typeface="+mj-lt"/>
              </a:rPr>
              <a:t> actual value can be between 0.55 and 0.78…</a:t>
            </a:r>
          </a:p>
          <a:p>
            <a:pPr marL="800100" lvl="1" indent="-342900">
              <a:buFont typeface="Wingdings" panose="05000000000000000000" pitchFamily="2" charset="2"/>
              <a:buChar char="Ø"/>
            </a:pPr>
            <a:endParaRPr lang="en-US" sz="2000" dirty="0">
              <a:latin typeface="+mj-lt"/>
            </a:endParaRPr>
          </a:p>
          <a:p>
            <a:pPr marL="800100" lvl="1" indent="-342900">
              <a:buFont typeface="Wingdings" panose="05000000000000000000" pitchFamily="2" charset="2"/>
              <a:buChar char="Ø"/>
            </a:pPr>
            <a:r>
              <a:rPr lang="en-US" sz="2000" b="1" dirty="0">
                <a:latin typeface="+mj-lt"/>
              </a:rPr>
              <a:t>ML model for </a:t>
            </a:r>
            <a:r>
              <a:rPr lang="en-US" sz="2000" b="1" i="1" dirty="0">
                <a:latin typeface="+mj-lt"/>
              </a:rPr>
              <a:t>K</a:t>
            </a:r>
            <a:r>
              <a:rPr lang="en-US" sz="2000" b="1" baseline="-25000" dirty="0">
                <a:latin typeface="+mj-lt"/>
              </a:rPr>
              <a:t>P</a:t>
            </a:r>
          </a:p>
          <a:p>
            <a:pPr marL="1257300" lvl="2" indent="-342900">
              <a:buFont typeface="Arial" panose="020B0604020202020204" pitchFamily="34" charset="0"/>
              <a:buChar char="•"/>
            </a:pPr>
            <a:r>
              <a:rPr lang="en-US" sz="2000" dirty="0">
                <a:latin typeface="+mj-lt"/>
              </a:rPr>
              <a:t>SVM regression model</a:t>
            </a:r>
            <a:endParaRPr lang="en-US" sz="2000" i="1" dirty="0">
              <a:latin typeface="+mj-lt"/>
            </a:endParaRPr>
          </a:p>
          <a:p>
            <a:pPr marL="1257300" lvl="2" indent="-342900">
              <a:buFont typeface="Arial" panose="020B0604020202020204" pitchFamily="34" charset="0"/>
              <a:buChar char="•"/>
            </a:pPr>
            <a:r>
              <a:rPr lang="en-US" sz="2000" dirty="0">
                <a:latin typeface="+mj-lt"/>
              </a:rPr>
              <a:t>molecular descriptors from </a:t>
            </a:r>
            <a:r>
              <a:rPr lang="en-US" sz="2000" i="1" dirty="0">
                <a:latin typeface="+mj-lt"/>
              </a:rPr>
              <a:t>Dragon</a:t>
            </a:r>
          </a:p>
          <a:p>
            <a:pPr marL="1257300" lvl="2" indent="-342900">
              <a:buFont typeface="Wingdings" panose="05000000000000000000" pitchFamily="2" charset="2"/>
              <a:buChar char="Ø"/>
            </a:pPr>
            <a:r>
              <a:rPr lang="en-US" sz="2000" dirty="0">
                <a:latin typeface="+mj-lt"/>
              </a:rPr>
              <a:t>model with </a:t>
            </a:r>
            <a:r>
              <a:rPr lang="en-US" sz="2000" i="1" dirty="0">
                <a:latin typeface="+mj-lt"/>
              </a:rPr>
              <a:t>R</a:t>
            </a:r>
            <a:r>
              <a:rPr lang="en-US" sz="2000" baseline="30000" dirty="0">
                <a:latin typeface="+mj-lt"/>
              </a:rPr>
              <a:t>2</a:t>
            </a:r>
            <a:r>
              <a:rPr lang="en-US" sz="2000" dirty="0">
                <a:latin typeface="+mj-lt"/>
              </a:rPr>
              <a:t> = 0.96 for training set, </a:t>
            </a:r>
            <a:r>
              <a:rPr lang="en-US" sz="2000" i="1" dirty="0">
                <a:latin typeface="+mj-lt"/>
              </a:rPr>
              <a:t>R</a:t>
            </a:r>
            <a:r>
              <a:rPr lang="en-US" sz="2000" baseline="30000" dirty="0">
                <a:latin typeface="+mj-lt"/>
              </a:rPr>
              <a:t>2</a:t>
            </a:r>
            <a:r>
              <a:rPr lang="en-US" sz="2000" dirty="0">
                <a:latin typeface="+mj-lt"/>
              </a:rPr>
              <a:t> </a:t>
            </a:r>
            <a:r>
              <a:rPr lang="en-US" sz="2000">
                <a:latin typeface="+mj-lt"/>
              </a:rPr>
              <a:t>= </a:t>
            </a:r>
            <a:r>
              <a:rPr lang="en-US" sz="2000" smtClean="0">
                <a:latin typeface="+mj-lt"/>
              </a:rPr>
              <a:t>0.88 </a:t>
            </a:r>
            <a:r>
              <a:rPr lang="en-US" sz="2000" dirty="0">
                <a:latin typeface="+mj-lt"/>
              </a:rPr>
              <a:t>for test set</a:t>
            </a:r>
          </a:p>
          <a:p>
            <a:r>
              <a:rPr lang="en-US" sz="2000" dirty="0">
                <a:latin typeface="+mj-lt"/>
              </a:rPr>
              <a:t> </a:t>
            </a:r>
          </a:p>
        </p:txBody>
      </p:sp>
      <p:pic>
        <p:nvPicPr>
          <p:cNvPr id="5" name="Picture 4"/>
          <p:cNvPicPr>
            <a:picLocks noChangeAspect="1"/>
          </p:cNvPicPr>
          <p:nvPr/>
        </p:nvPicPr>
        <p:blipFill>
          <a:blip r:embed="rId3"/>
          <a:stretch>
            <a:fillRect/>
          </a:stretch>
        </p:blipFill>
        <p:spPr>
          <a:xfrm>
            <a:off x="304801" y="5024814"/>
            <a:ext cx="4648200" cy="1680786"/>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064478" y="4724400"/>
            <a:ext cx="3891844" cy="2133600"/>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429483389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100" y="88075"/>
            <a:ext cx="7081939" cy="523220"/>
          </a:xfrm>
          <a:prstGeom prst="rect">
            <a:avLst/>
          </a:prstGeom>
          <a:noFill/>
        </p:spPr>
        <p:txBody>
          <a:bodyPr wrap="none" rtlCol="0">
            <a:spAutoFit/>
          </a:bodyPr>
          <a:lstStyle/>
          <a:p>
            <a:r>
              <a:rPr lang="en-US" sz="2800">
                <a:solidFill>
                  <a:schemeClr val="bg1"/>
                </a:solidFill>
                <a:effectLst>
                  <a:outerShdw blurRad="38100" dist="38100" dir="2700000" algn="tl">
                    <a:srgbClr val="000000">
                      <a:alpha val="43137"/>
                    </a:srgbClr>
                  </a:outerShdw>
                </a:effectLst>
              </a:rPr>
              <a:t>Computational protocol for refractive index, </a:t>
            </a:r>
            <a:r>
              <a:rPr lang="en-US" sz="2800" i="1">
                <a:solidFill>
                  <a:schemeClr val="bg1"/>
                </a:solidFill>
                <a:effectLst>
                  <a:outerShdw blurRad="38100" dist="38100" dir="2700000" algn="tl">
                    <a:srgbClr val="000000">
                      <a:alpha val="43137"/>
                    </a:srgbClr>
                  </a:outerShdw>
                </a:effectLst>
              </a:rPr>
              <a:t>v2</a:t>
            </a:r>
            <a:endParaRPr lang="en-US" sz="2800" dirty="0">
              <a:solidFill>
                <a:schemeClr val="bg1"/>
              </a:solidFill>
              <a:effectLst>
                <a:outerShdw blurRad="38100" dist="38100" dir="2700000" algn="tl">
                  <a:srgbClr val="000000">
                    <a:alpha val="43137"/>
                  </a:srgbClr>
                </a:outerShdw>
              </a:effectLst>
            </a:endParaRPr>
          </a:p>
        </p:txBody>
      </p:sp>
      <p:sp>
        <p:nvSpPr>
          <p:cNvPr id="14"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r>
              <a:rPr lang="en-US" sz="2000" b="1" dirty="0">
                <a:latin typeface="+mj-lt"/>
              </a:rPr>
              <a:t>validation</a:t>
            </a:r>
            <a:r>
              <a:rPr lang="en-US" sz="2000" dirty="0">
                <a:latin typeface="+mj-lt"/>
              </a:rPr>
              <a:t> </a:t>
            </a:r>
            <a:r>
              <a:rPr lang="en-US" sz="2000" i="1" dirty="0">
                <a:latin typeface="+mj-lt"/>
              </a:rPr>
              <a:t>vs</a:t>
            </a:r>
            <a:r>
              <a:rPr lang="en-US" sz="2000" dirty="0">
                <a:latin typeface="+mj-lt"/>
              </a:rPr>
              <a:t> experimental RI of 112 polymers using </a:t>
            </a:r>
            <a:r>
              <a:rPr lang="en-US" sz="2000" i="1" dirty="0" err="1">
                <a:latin typeface="+mj-lt"/>
              </a:rPr>
              <a:t>K</a:t>
            </a:r>
            <a:r>
              <a:rPr lang="en-US" sz="2000" baseline="-25000" dirty="0" err="1">
                <a:latin typeface="+mj-lt"/>
              </a:rPr>
              <a:t>p</a:t>
            </a:r>
            <a:r>
              <a:rPr lang="en-US" sz="2000" dirty="0">
                <a:latin typeface="+mj-lt"/>
              </a:rPr>
              <a:t> from SVM</a:t>
            </a:r>
            <a:br>
              <a:rPr lang="en-US" sz="2000" dirty="0">
                <a:latin typeface="+mj-lt"/>
              </a:rPr>
            </a:b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r>
              <a:rPr lang="en-US" sz="2000" dirty="0">
                <a:latin typeface="+mj-lt"/>
              </a:rPr>
              <a:t/>
            </a:r>
            <a:br>
              <a:rPr lang="en-US" sz="2000" dirty="0">
                <a:latin typeface="+mj-lt"/>
              </a:rPr>
            </a:br>
            <a:endParaRPr lang="en-US" sz="2000" dirty="0">
              <a:latin typeface="+mj-lt"/>
            </a:endParaRPr>
          </a:p>
          <a:p>
            <a:pPr marL="342900" lvl="1" indent="-342900">
              <a:buFont typeface="Wingdings" panose="05000000000000000000" pitchFamily="2" charset="2"/>
              <a:buChar char="Ø"/>
            </a:pPr>
            <a:r>
              <a:rPr lang="en-US" sz="2000" dirty="0">
                <a:latin typeface="+mj-lt"/>
              </a:rPr>
              <a:t>RI prediction is </a:t>
            </a:r>
            <a:r>
              <a:rPr lang="en-US" sz="2000" b="1" i="1" dirty="0">
                <a:latin typeface="+mj-lt"/>
              </a:rPr>
              <a:t>significantly improved</a:t>
            </a:r>
            <a:r>
              <a:rPr lang="en-US" sz="2000" dirty="0" smtClean="0">
                <a:latin typeface="+mj-lt"/>
              </a:rPr>
              <a:t>!</a:t>
            </a:r>
          </a:p>
          <a:p>
            <a:pPr marL="457200" lvl="2"/>
            <a:endParaRPr lang="en-US" sz="1600" dirty="0" smtClean="0"/>
          </a:p>
          <a:p>
            <a:pPr marL="457200" lvl="2"/>
            <a:r>
              <a:rPr lang="en-US" sz="1600" dirty="0" smtClean="0"/>
              <a:t>Afzal</a:t>
            </a:r>
            <a:r>
              <a:rPr lang="en-US" sz="1600" dirty="0"/>
              <a:t>, M. A. F.; Cheng, C.; Hachmann, J., </a:t>
            </a:r>
            <a:r>
              <a:rPr lang="en-US" sz="1600" i="1" dirty="0"/>
              <a:t>The Journal of Chemical Physics </a:t>
            </a:r>
            <a:r>
              <a:rPr lang="en-US" sz="1600" b="1" dirty="0"/>
              <a:t>2018,</a:t>
            </a:r>
            <a:r>
              <a:rPr lang="en-US" sz="1600" dirty="0"/>
              <a:t> </a:t>
            </a:r>
            <a:r>
              <a:rPr lang="en-US" sz="1600" i="1" dirty="0"/>
              <a:t>148</a:t>
            </a:r>
            <a:r>
              <a:rPr lang="en-US" sz="1600" dirty="0"/>
              <a:t> (24).</a:t>
            </a:r>
            <a:endParaRPr lang="en-US" sz="2000" dirty="0"/>
          </a:p>
          <a:p>
            <a:pPr marL="342900" lvl="1" indent="-342900">
              <a:buFont typeface="Wingdings" panose="05000000000000000000" pitchFamily="2" charset="2"/>
              <a:buChar char="Ø"/>
            </a:pPr>
            <a:endParaRPr lang="en-US" sz="2000" dirty="0">
              <a:latin typeface="+mj-lt"/>
            </a:endParaRPr>
          </a:p>
          <a:p>
            <a:pPr marL="0" lvl="1"/>
            <a:endParaRPr lang="en-US" sz="2000" dirty="0">
              <a:latin typeface="+mj-lt"/>
            </a:endParaRPr>
          </a:p>
        </p:txBody>
      </p:sp>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8400" y="1851933"/>
            <a:ext cx="4114800" cy="3947886"/>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04365932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0"/>
                                  </p:stCondLst>
                                  <p:childTnLst>
                                    <p:set>
                                      <p:cBhvr>
                                        <p:cTn id="6" dur="1" fill="hold">
                                          <p:stCondLst>
                                            <p:cond delay="0"/>
                                          </p:stCondLst>
                                        </p:cTn>
                                        <p:tgtEl>
                                          <p:spTgt spid="14">
                                            <p:txEl>
                                              <p:pRg st="15" end="15"/>
                                            </p:txEl>
                                          </p:spTgt>
                                        </p:tgtEl>
                                        <p:attrNameLst>
                                          <p:attrName>style.visibility</p:attrName>
                                        </p:attrNameLst>
                                      </p:cBhvr>
                                      <p:to>
                                        <p:strVal val="visible"/>
                                      </p:to>
                                    </p:set>
                                    <p:animEffect transition="in" filter="fade">
                                      <p:cBhvr>
                                        <p:cTn id="7" dur="500"/>
                                        <p:tgtEl>
                                          <p:spTgt spid="1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dirty="0"/>
              <a:t>let's look at the relation between </a:t>
            </a:r>
            <a:r>
              <a:rPr lang="el-GR" sz="2000" i="1" dirty="0"/>
              <a:t>α</a:t>
            </a:r>
            <a:r>
              <a:rPr lang="el-GR" sz="2000" dirty="0"/>
              <a:t> </a:t>
            </a:r>
            <a:r>
              <a:rPr lang="en-US" sz="2000" dirty="0"/>
              <a:t>and N</a:t>
            </a:r>
          </a:p>
        </p:txBody>
      </p:sp>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87900" y="1697366"/>
            <a:ext cx="5855900" cy="4242816"/>
          </a:xfrm>
          <a:prstGeom prst="rect">
            <a:avLst/>
          </a:prstGeom>
        </p:spPr>
      </p:pic>
      <p:sp>
        <p:nvSpPr>
          <p:cNvPr id="2" name="TextBox 1"/>
          <p:cNvSpPr txBox="1"/>
          <p:nvPr/>
        </p:nvSpPr>
        <p:spPr>
          <a:xfrm>
            <a:off x="269098" y="88075"/>
            <a:ext cx="4800994"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Polarizability </a:t>
            </a:r>
            <a:r>
              <a:rPr lang="en-US" sz="2800" i="1" dirty="0">
                <a:solidFill>
                  <a:schemeClr val="bg1"/>
                </a:solidFill>
                <a:effectLst>
                  <a:outerShdw blurRad="38100" dist="38100" dir="2700000" algn="tl">
                    <a:srgbClr val="000000">
                      <a:alpha val="43137"/>
                    </a:srgbClr>
                  </a:outerShdw>
                </a:effectLst>
              </a:rPr>
              <a:t>vs</a:t>
            </a:r>
            <a:r>
              <a:rPr lang="en-US" sz="2800" dirty="0">
                <a:solidFill>
                  <a:schemeClr val="bg1"/>
                </a:solidFill>
                <a:effectLst>
                  <a:outerShdw blurRad="38100" dist="38100" dir="2700000" algn="tl">
                    <a:srgbClr val="000000">
                      <a:alpha val="43137"/>
                    </a:srgbClr>
                  </a:outerShdw>
                </a:effectLst>
              </a:rPr>
              <a:t> number density</a:t>
            </a:r>
          </a:p>
        </p:txBody>
      </p:sp>
      <p:sp>
        <p:nvSpPr>
          <p:cNvPr id="7" name="Right Arrow 6"/>
          <p:cNvSpPr/>
          <p:nvPr/>
        </p:nvSpPr>
        <p:spPr>
          <a:xfrm>
            <a:off x="2667000" y="4191000"/>
            <a:ext cx="914400" cy="533400"/>
          </a:xfrm>
          <a:prstGeom prst="rightArrow">
            <a:avLst/>
          </a:prstGeom>
          <a:solidFill>
            <a:srgbClr val="66FF33">
              <a:alpha val="55000"/>
            </a:srgb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25400327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4669933"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High-refractive-index polymers</a:t>
            </a:r>
          </a:p>
        </p:txBody>
      </p:sp>
      <p:sp>
        <p:nvSpPr>
          <p:cNvPr id="12"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r>
              <a:rPr lang="en-US" sz="2000" dirty="0">
                <a:solidFill>
                  <a:schemeClr val="bg1">
                    <a:lumMod val="75000"/>
                  </a:schemeClr>
                </a:solidFill>
              </a:rPr>
              <a:t>Part 1: model development</a:t>
            </a:r>
          </a:p>
          <a:p>
            <a:pPr marL="342900" indent="-342900">
              <a:buFont typeface="Wingdings" panose="05000000000000000000" pitchFamily="2" charset="2"/>
              <a:buChar char="Ø"/>
            </a:pPr>
            <a:r>
              <a:rPr lang="en-US" sz="2000" dirty="0">
                <a:solidFill>
                  <a:schemeClr val="bg1">
                    <a:lumMod val="75000"/>
                  </a:schemeClr>
                </a:solidFill>
              </a:rPr>
              <a:t>prediction of polymer refractive index (RI)</a:t>
            </a:r>
          </a:p>
          <a:p>
            <a:endParaRPr lang="en-US" sz="2000" dirty="0">
              <a:solidFill>
                <a:schemeClr val="bg1">
                  <a:lumMod val="75000"/>
                </a:schemeClr>
              </a:solidFill>
            </a:endParaRPr>
          </a:p>
          <a:p>
            <a:endParaRPr lang="en-US" sz="2000" dirty="0"/>
          </a:p>
          <a:p>
            <a:r>
              <a:rPr lang="en-US" sz="2000" dirty="0" smtClean="0"/>
              <a:t>Part </a:t>
            </a:r>
            <a:r>
              <a:rPr lang="en-US" sz="2000" dirty="0"/>
              <a:t>2: </a:t>
            </a:r>
            <a:r>
              <a:rPr lang="en-US" sz="2000" dirty="0" smtClean="0"/>
              <a:t>molecular library generation</a:t>
            </a:r>
          </a:p>
          <a:p>
            <a:pPr marL="342900" indent="-342900">
              <a:buFont typeface="Wingdings" panose="05000000000000000000" pitchFamily="2" charset="2"/>
              <a:buChar char="Ø"/>
            </a:pPr>
            <a:r>
              <a:rPr lang="en-US" sz="2000" dirty="0" smtClean="0"/>
              <a:t>generation constraints and smart algorithms</a:t>
            </a:r>
          </a:p>
          <a:p>
            <a:endParaRPr lang="en-US" sz="2000" dirty="0" smtClean="0">
              <a:solidFill>
                <a:schemeClr val="bg1">
                  <a:lumMod val="75000"/>
                </a:schemeClr>
              </a:solidFill>
            </a:endParaRPr>
          </a:p>
          <a:p>
            <a:endParaRPr lang="en-US" sz="2000" dirty="0" smtClean="0">
              <a:solidFill>
                <a:schemeClr val="bg1">
                  <a:lumMod val="75000"/>
                </a:schemeClr>
              </a:solidFill>
            </a:endParaRPr>
          </a:p>
          <a:p>
            <a:r>
              <a:rPr lang="en-US" sz="2000" dirty="0" smtClean="0">
                <a:solidFill>
                  <a:schemeClr val="bg1">
                    <a:lumMod val="75000"/>
                  </a:schemeClr>
                </a:solidFill>
              </a:rPr>
              <a:t>Part 3: high-throughput screening</a:t>
            </a:r>
            <a:endParaRPr lang="en-US" sz="2000" dirty="0">
              <a:solidFill>
                <a:schemeClr val="bg1">
                  <a:lumMod val="75000"/>
                </a:schemeClr>
              </a:solidFill>
            </a:endParaRPr>
          </a:p>
          <a:p>
            <a:pPr marL="342900" indent="-342900">
              <a:buFont typeface="Wingdings" panose="05000000000000000000" pitchFamily="2" charset="2"/>
              <a:buChar char="Ø"/>
            </a:pPr>
            <a:r>
              <a:rPr lang="en-US" sz="2000" dirty="0">
                <a:solidFill>
                  <a:schemeClr val="bg1">
                    <a:lumMod val="75000"/>
                  </a:schemeClr>
                </a:solidFill>
              </a:rPr>
              <a:t>discovery of high RI </a:t>
            </a:r>
            <a:r>
              <a:rPr lang="en-US" sz="2000" dirty="0" smtClean="0">
                <a:solidFill>
                  <a:schemeClr val="bg1">
                    <a:lumMod val="75000"/>
                  </a:schemeClr>
                </a:solidFill>
              </a:rPr>
              <a:t>polymers</a:t>
            </a:r>
          </a:p>
          <a:p>
            <a:pPr marL="457200" indent="-457200">
              <a:buFont typeface="Wingdings" panose="05000000000000000000" pitchFamily="2" charset="2"/>
              <a:buChar char="Ø"/>
            </a:pPr>
            <a:endParaRPr lang="en-US" sz="2000" dirty="0" smtClean="0">
              <a:solidFill>
                <a:schemeClr val="bg1">
                  <a:lumMod val="75000"/>
                </a:schemeClr>
              </a:solidFill>
            </a:endParaRPr>
          </a:p>
          <a:p>
            <a:pPr marL="457200" indent="-457200">
              <a:buFont typeface="Wingdings" panose="05000000000000000000" pitchFamily="2" charset="2"/>
              <a:buChar char="Ø"/>
            </a:pPr>
            <a:endParaRPr lang="en-US" sz="2000" dirty="0" smtClean="0">
              <a:solidFill>
                <a:schemeClr val="bg1">
                  <a:lumMod val="75000"/>
                </a:schemeClr>
              </a:solidFill>
            </a:endParaRPr>
          </a:p>
          <a:p>
            <a:r>
              <a:rPr lang="en-US" sz="2000" dirty="0" smtClean="0">
                <a:solidFill>
                  <a:schemeClr val="bg1">
                    <a:lumMod val="75000"/>
                  </a:schemeClr>
                </a:solidFill>
              </a:rPr>
              <a:t>Part 4: structure-property relationships</a:t>
            </a:r>
            <a:endParaRPr lang="en-US" sz="2000" dirty="0">
              <a:solidFill>
                <a:schemeClr val="bg1">
                  <a:lumMod val="75000"/>
                </a:schemeClr>
              </a:solidFill>
            </a:endParaRPr>
          </a:p>
          <a:p>
            <a:pPr marL="342900" indent="-342900">
              <a:buFont typeface="Wingdings" panose="05000000000000000000" pitchFamily="2" charset="2"/>
              <a:buChar char="Ø"/>
            </a:pPr>
            <a:r>
              <a:rPr lang="en-US" sz="2000" dirty="0" smtClean="0">
                <a:solidFill>
                  <a:schemeClr val="bg1">
                    <a:lumMod val="75000"/>
                  </a:schemeClr>
                </a:solidFill>
              </a:rPr>
              <a:t>guide </a:t>
            </a:r>
            <a:r>
              <a:rPr lang="en-US" sz="2000" dirty="0">
                <a:solidFill>
                  <a:schemeClr val="bg1">
                    <a:lumMod val="75000"/>
                  </a:schemeClr>
                </a:solidFill>
              </a:rPr>
              <a:t>our experimentalist partners</a:t>
            </a:r>
            <a:r>
              <a:rPr lang="en-US" sz="2000" dirty="0">
                <a:solidFill>
                  <a:schemeClr val="bg1">
                    <a:lumMod val="75000"/>
                  </a:schemeClr>
                </a:solidFill>
                <a:sym typeface="Wingdings" panose="05000000000000000000" pitchFamily="2" charset="2"/>
              </a:rPr>
              <a:t/>
            </a:r>
            <a:br>
              <a:rPr lang="en-US" sz="2000" dirty="0">
                <a:solidFill>
                  <a:schemeClr val="bg1">
                    <a:lumMod val="75000"/>
                  </a:schemeClr>
                </a:solidFill>
                <a:sym typeface="Wingdings" panose="05000000000000000000" pitchFamily="2" charset="2"/>
              </a:rPr>
            </a:br>
            <a:r>
              <a:rPr lang="en-US" sz="2000" dirty="0">
                <a:solidFill>
                  <a:schemeClr val="bg1">
                    <a:lumMod val="75000"/>
                  </a:schemeClr>
                </a:solidFill>
                <a:sym typeface="Wingdings" panose="05000000000000000000" pitchFamily="2" charset="2"/>
              </a:rPr>
              <a:t> </a:t>
            </a:r>
            <a:r>
              <a:rPr lang="en-US" sz="2000" dirty="0">
                <a:solidFill>
                  <a:schemeClr val="bg1">
                    <a:lumMod val="75000"/>
                  </a:schemeClr>
                </a:solidFill>
              </a:rPr>
              <a:t>target the most promising candidates</a:t>
            </a:r>
          </a:p>
          <a:p>
            <a:pPr marL="457200" indent="-457200">
              <a:buFont typeface="Wingdings" panose="05000000000000000000" pitchFamily="2" charset="2"/>
              <a:buChar char="Ø"/>
            </a:pPr>
            <a:endParaRPr lang="en-US" sz="2000" dirty="0">
              <a:solidFill>
                <a:schemeClr val="bg1">
                  <a:lumMod val="75000"/>
                </a:schemeClr>
              </a:solidFill>
            </a:endParaRPr>
          </a:p>
          <a:p>
            <a:endParaRPr lang="en-US" sz="2000" dirty="0">
              <a:solidFill>
                <a:schemeClr val="bg1">
                  <a:lumMod val="75000"/>
                </a:schemeClr>
              </a:solidFill>
            </a:endParaRPr>
          </a:p>
          <a:p>
            <a:pPr marL="457200" indent="-457200">
              <a:buFont typeface="Wingdings" panose="05000000000000000000" pitchFamily="2" charset="2"/>
              <a:buChar char="Ø"/>
            </a:pPr>
            <a:endParaRPr lang="en-US" sz="2000" dirty="0">
              <a:solidFill>
                <a:schemeClr val="bg1">
                  <a:lumMod val="75000"/>
                </a:schemeClr>
              </a:solidFill>
            </a:endParaRPr>
          </a:p>
        </p:txBody>
      </p:sp>
      <p:grpSp>
        <p:nvGrpSpPr>
          <p:cNvPr id="6" name="Group 5"/>
          <p:cNvGrpSpPr/>
          <p:nvPr/>
        </p:nvGrpSpPr>
        <p:grpSpPr>
          <a:xfrm>
            <a:off x="6172200" y="1244829"/>
            <a:ext cx="2618068" cy="1442654"/>
            <a:chOff x="6365000" y="1244829"/>
            <a:chExt cx="2618068" cy="1442654"/>
          </a:xfrm>
        </p:grpSpPr>
        <p:pic>
          <p:nvPicPr>
            <p:cNvPr id="5" name="Picture 4"/>
            <p:cNvPicPr>
              <a:picLocks noChangeAspect="1"/>
            </p:cNvPicPr>
            <p:nvPr/>
          </p:nvPicPr>
          <p:blipFill rotWithShape="1">
            <a:blip r:embed="rId3"/>
            <a:srcRect r="65345" b="48000"/>
            <a:stretch/>
          </p:blipFill>
          <p:spPr>
            <a:xfrm>
              <a:off x="6504663" y="1244829"/>
              <a:ext cx="2478405" cy="144265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182627">
              <a:off x="6365000" y="1355496"/>
              <a:ext cx="2509998" cy="1254999"/>
            </a:xfrm>
            <a:prstGeom prst="rect">
              <a:avLst/>
            </a:prstGeom>
            <a:scene3d>
              <a:camera prst="isometricOffAxis2Left"/>
              <a:lightRig rig="threePt" dir="t"/>
            </a:scene3d>
          </p:spPr>
        </p:pic>
      </p:grpSp>
      <p:pic>
        <p:nvPicPr>
          <p:cNvPr id="9" name="Picture 8"/>
          <p:cNvPicPr>
            <a:picLocks noChangeAspect="1"/>
          </p:cNvPicPr>
          <p:nvPr/>
        </p:nvPicPr>
        <p:blipFill>
          <a:blip r:embed="rId5">
            <a:duotone>
              <a:schemeClr val="bg2">
                <a:shade val="45000"/>
                <a:satMod val="135000"/>
              </a:schemeClr>
              <a:prstClr val="white"/>
            </a:duotone>
          </a:blip>
          <a:stretch>
            <a:fillRect/>
          </a:stretch>
        </p:blipFill>
        <p:spPr>
          <a:xfrm>
            <a:off x="6312244" y="2989354"/>
            <a:ext cx="2478024" cy="1759757"/>
          </a:xfrm>
          <a:prstGeom prst="rect">
            <a:avLst/>
          </a:prstGeom>
        </p:spPr>
      </p:pic>
      <p:pic>
        <p:nvPicPr>
          <p:cNvPr id="1028" name="Picture 4" descr="http://bigdataanalyticsnews.com/wp-content/uploads/2013/11/big-data.png"/>
          <p:cNvPicPr>
            <a:picLocks noChangeAspect="1" noChangeArrowheads="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312244" y="5050981"/>
            <a:ext cx="2478024" cy="15652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33613163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spect="1" noChangeArrowheads="1"/>
          </p:cNvSpPr>
          <p:nvPr/>
        </p:nvSpPr>
        <p:spPr bwMode="auto">
          <a:xfrm>
            <a:off x="247326" y="1277032"/>
            <a:ext cx="88204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dirty="0" smtClean="0"/>
              <a:t>molecular library generator</a:t>
            </a:r>
          </a:p>
          <a:p>
            <a:pPr marL="800100" lvl="1" indent="-342900">
              <a:buFont typeface="Arial" panose="020B0604020202020204" pitchFamily="34" charset="0"/>
              <a:buChar char="•"/>
            </a:pPr>
            <a:r>
              <a:rPr lang="en-US" sz="2000" dirty="0"/>
              <a:t>for diverse applications</a:t>
            </a:r>
          </a:p>
          <a:p>
            <a:pPr marL="800100" lvl="1" indent="-342900">
              <a:buFont typeface="Arial" panose="020B0604020202020204" pitchFamily="34" charset="0"/>
              <a:buChar char="•"/>
            </a:pPr>
            <a:r>
              <a:rPr lang="en-US" sz="2000" dirty="0" smtClean="0"/>
              <a:t>well-defined chemical space</a:t>
            </a:r>
          </a:p>
          <a:p>
            <a:pPr marL="342900" indent="-342900">
              <a:buFont typeface="Wingdings" panose="05000000000000000000" pitchFamily="2" charset="2"/>
              <a:buChar char="Ø"/>
            </a:pPr>
            <a:r>
              <a:rPr lang="en-US" sz="2000" dirty="0" smtClean="0"/>
              <a:t>built using Python + </a:t>
            </a:r>
            <a:r>
              <a:rPr lang="en-US" sz="2000" dirty="0" err="1" smtClean="0"/>
              <a:t>Openbabel</a:t>
            </a:r>
            <a:endParaRPr lang="en-US" sz="2000" dirty="0" smtClean="0"/>
          </a:p>
          <a:p>
            <a:pPr marL="342900" indent="-342900">
              <a:buFont typeface="Wingdings" panose="05000000000000000000" pitchFamily="2" charset="2"/>
              <a:buChar char="Ø"/>
            </a:pPr>
            <a:r>
              <a:rPr lang="en-US" sz="2000" dirty="0" smtClean="0"/>
              <a:t>smart algorithms: Genetic Algorithm</a:t>
            </a:r>
          </a:p>
          <a:p>
            <a:pPr marL="342900" indent="-342900">
              <a:buFont typeface="Wingdings" panose="05000000000000000000" pitchFamily="2" charset="2"/>
              <a:buChar char="Ø"/>
            </a:pPr>
            <a:r>
              <a:rPr lang="en-US" sz="2000" dirty="0"/>
              <a:t>m</a:t>
            </a:r>
            <a:r>
              <a:rPr lang="en-US" sz="2000" dirty="0" smtClean="0"/>
              <a:t>assively parallel</a:t>
            </a:r>
          </a:p>
          <a:p>
            <a:pPr marL="342900" indent="-342900">
              <a:buFont typeface="Wingdings" panose="05000000000000000000" pitchFamily="2" charset="2"/>
              <a:buChar char="Ø"/>
            </a:pPr>
            <a:r>
              <a:rPr lang="en-US" sz="2000" dirty="0"/>
              <a:t>designed to run on HPC</a:t>
            </a:r>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smtClean="0"/>
              <a:t>Afzal</a:t>
            </a:r>
            <a:r>
              <a:rPr lang="en-US" sz="2000" dirty="0"/>
              <a:t>, M. A. F. and Hachmann, J., “</a:t>
            </a:r>
            <a:r>
              <a:rPr lang="en-US" sz="2000" dirty="0" err="1"/>
              <a:t>ChemLG</a:t>
            </a:r>
            <a:r>
              <a:rPr lang="en-US" sz="2000" dirty="0"/>
              <a:t>: A smart and massively parallel molecular library generator.” </a:t>
            </a:r>
            <a:r>
              <a:rPr lang="en-US" sz="2000" dirty="0">
                <a:hlinkClick r:id="rId3"/>
              </a:rPr>
              <a:t>https://github.com/hachmannlab/chemlg</a:t>
            </a:r>
            <a:r>
              <a:rPr lang="en-US" sz="2000" dirty="0"/>
              <a:t>, 2018.</a:t>
            </a:r>
            <a:endParaRPr lang="en-US" sz="3600" dirty="0"/>
          </a:p>
          <a:p>
            <a:pPr marL="342900" indent="-342900">
              <a:buFont typeface="Wingdings" panose="05000000000000000000" pitchFamily="2" charset="2"/>
              <a:buChar char="Ø"/>
            </a:pPr>
            <a:endParaRPr lang="en-US" sz="2000" dirty="0" smtClean="0"/>
          </a:p>
        </p:txBody>
      </p:sp>
      <p:sp>
        <p:nvSpPr>
          <p:cNvPr id="2" name="TextBox 1"/>
          <p:cNvSpPr txBox="1"/>
          <p:nvPr/>
        </p:nvSpPr>
        <p:spPr>
          <a:xfrm>
            <a:off x="269098" y="88075"/>
            <a:ext cx="4063035" cy="523220"/>
          </a:xfrm>
          <a:prstGeom prst="rect">
            <a:avLst/>
          </a:prstGeom>
          <a:noFill/>
        </p:spPr>
        <p:txBody>
          <a:bodyPr wrap="none" rtlCol="0">
            <a:spAutoFit/>
          </a:bodyPr>
          <a:lstStyle/>
          <a:p>
            <a:r>
              <a:rPr lang="en-US" sz="2800" i="1" dirty="0" err="1" smtClean="0">
                <a:solidFill>
                  <a:schemeClr val="bg1"/>
                </a:solidFill>
                <a:effectLst>
                  <a:outerShdw blurRad="38100" dist="38100" dir="2700000" algn="tl">
                    <a:srgbClr val="000000">
                      <a:alpha val="43137"/>
                    </a:srgbClr>
                  </a:outerShdw>
                </a:effectLst>
              </a:rPr>
              <a:t>ChemLG</a:t>
            </a:r>
            <a:r>
              <a:rPr lang="en-US" sz="2800" dirty="0" smtClean="0">
                <a:solidFill>
                  <a:schemeClr val="bg1"/>
                </a:solidFill>
                <a:effectLst>
                  <a:outerShdw blurRad="38100" dist="38100" dir="2700000" algn="tl">
                    <a:srgbClr val="000000">
                      <a:alpha val="43137"/>
                    </a:srgbClr>
                  </a:outerShdw>
                </a:effectLst>
              </a:rPr>
              <a:t>: Library generator</a:t>
            </a:r>
            <a:endParaRPr lang="en-US" sz="2800" dirty="0">
              <a:solidFill>
                <a:schemeClr val="bg1"/>
              </a:solidFill>
              <a:effectLst>
                <a:outerShdw blurRad="38100" dist="38100" dir="2700000" algn="tl">
                  <a:srgbClr val="000000">
                    <a:alpha val="43137"/>
                  </a:srgbClr>
                </a:outerShdw>
              </a:effectLst>
            </a:endParaRPr>
          </a:p>
        </p:txBody>
      </p:sp>
      <p:pic>
        <p:nvPicPr>
          <p:cNvPr id="2050" name="Picture 2" descr="http://openbabel.org/babel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8376" y="3429000"/>
            <a:ext cx="2438400" cy="23336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http://www.eng.buffalo.edu/Research/Hemo/images/CC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3643441"/>
            <a:ext cx="3091604" cy="179824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grpSp>
        <p:nvGrpSpPr>
          <p:cNvPr id="9" name="Group 8"/>
          <p:cNvGrpSpPr>
            <a:grpSpLocks noChangeAspect="1"/>
          </p:cNvGrpSpPr>
          <p:nvPr/>
        </p:nvGrpSpPr>
        <p:grpSpPr>
          <a:xfrm>
            <a:off x="6372696" y="1308857"/>
            <a:ext cx="2344970" cy="2365588"/>
            <a:chOff x="2631991" y="2196870"/>
            <a:chExt cx="3901362" cy="3935666"/>
          </a:xfrm>
        </p:grpSpPr>
        <p:sp>
          <p:nvSpPr>
            <p:cNvPr id="10" name="Oval 9"/>
            <p:cNvSpPr/>
            <p:nvPr/>
          </p:nvSpPr>
          <p:spPr>
            <a:xfrm>
              <a:off x="4477432" y="3840480"/>
              <a:ext cx="182880" cy="182880"/>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477432" y="4572000"/>
              <a:ext cx="182880" cy="182880"/>
            </a:xfrm>
            <a:prstGeom prst="ellipse">
              <a:avLst/>
            </a:prstGeom>
            <a:solidFill>
              <a:srgbClr val="00FF0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69712" y="5303520"/>
              <a:ext cx="182880" cy="182880"/>
            </a:xfrm>
            <a:prstGeom prst="ellipse">
              <a:avLst/>
            </a:prstGeom>
            <a:solidFill>
              <a:srgbClr val="0000FF"/>
            </a:solidFill>
            <a:ln w="38100">
              <a:solidFill>
                <a:srgbClr val="041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0" idx="4"/>
            </p:cNvCxnSpPr>
            <p:nvPr/>
          </p:nvCxnSpPr>
          <p:spPr>
            <a:xfrm>
              <a:off x="4568872" y="4023360"/>
              <a:ext cx="0" cy="5486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2" idx="0"/>
            </p:cNvCxnSpPr>
            <p:nvPr/>
          </p:nvCxnSpPr>
          <p:spPr>
            <a:xfrm flipH="1">
              <a:off x="4561152" y="4754880"/>
              <a:ext cx="0" cy="5486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465320" y="5943600"/>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15" idx="0"/>
              <a:endCxn id="12" idx="4"/>
            </p:cNvCxnSpPr>
            <p:nvPr/>
          </p:nvCxnSpPr>
          <p:spPr>
            <a:xfrm flipV="1">
              <a:off x="4556760" y="5486400"/>
              <a:ext cx="4392" cy="45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469712" y="5301591"/>
              <a:ext cx="182880" cy="182880"/>
            </a:xfrm>
            <a:prstGeom prst="ellipse">
              <a:avLst/>
            </a:prstGeom>
            <a:solidFill>
              <a:srgbClr val="0000FF"/>
            </a:solidFill>
            <a:ln w="38100">
              <a:solidFill>
                <a:srgbClr val="041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465320" y="5941671"/>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8" idx="0"/>
              <a:endCxn id="17" idx="4"/>
            </p:cNvCxnSpPr>
            <p:nvPr/>
          </p:nvCxnSpPr>
          <p:spPr>
            <a:xfrm flipV="1">
              <a:off x="4556760" y="5484471"/>
              <a:ext cx="4392" cy="45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rot="17535728" flipH="1">
              <a:off x="4897417" y="4838597"/>
              <a:ext cx="914400" cy="822960"/>
              <a:chOff x="4114800" y="5301591"/>
              <a:chExt cx="914400" cy="822960"/>
            </a:xfrm>
            <a:solidFill>
              <a:schemeClr val="bg1">
                <a:lumMod val="85000"/>
              </a:schemeClr>
            </a:solidFill>
          </p:grpSpPr>
          <p:sp>
            <p:nvSpPr>
              <p:cNvPr id="129" name="Oval 128"/>
              <p:cNvSpPr/>
              <p:nvPr/>
            </p:nvSpPr>
            <p:spPr>
              <a:xfrm>
                <a:off x="4846320" y="5715000"/>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4469712" y="530159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4465320" y="59416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4114800" y="57130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p:cNvCxnSpPr>
                <a:stCxn id="131" idx="0"/>
                <a:endCxn id="130" idx="4"/>
              </p:cNvCxnSpPr>
              <p:nvPr/>
            </p:nvCxnSpPr>
            <p:spPr>
              <a:xfrm flipV="1">
                <a:off x="4556760" y="5484471"/>
                <a:ext cx="4392" cy="457200"/>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endCxn id="130" idx="5"/>
              </p:cNvCxnSpPr>
              <p:nvPr/>
            </p:nvCxnSpPr>
            <p:spPr>
              <a:xfrm flipH="1" flipV="1">
                <a:off x="4625810" y="5457689"/>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4256958" y="5455760"/>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 name="Oval 20"/>
            <p:cNvSpPr/>
            <p:nvPr/>
          </p:nvSpPr>
          <p:spPr>
            <a:xfrm rot="14400000">
              <a:off x="5121441" y="3490704"/>
              <a:ext cx="182880" cy="182880"/>
            </a:xfrm>
            <a:prstGeom prst="ellipse">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14400000">
              <a:off x="5758816" y="3131629"/>
              <a:ext cx="182880" cy="182880"/>
            </a:xfrm>
            <a:prstGeom prst="ellipse">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rot="14400000">
              <a:off x="4896124" y="3490704"/>
              <a:ext cx="0" cy="54864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1" idx="3"/>
            </p:cNvCxnSpPr>
            <p:nvPr/>
          </p:nvCxnSpPr>
          <p:spPr>
            <a:xfrm rot="14400000" flipH="1">
              <a:off x="5352761" y="3516514"/>
              <a:ext cx="361692" cy="3278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1" idx="5"/>
            </p:cNvCxnSpPr>
            <p:nvPr/>
          </p:nvCxnSpPr>
          <p:spPr>
            <a:xfrm rot="14400000">
              <a:off x="5118837" y="3097975"/>
              <a:ext cx="346252" cy="3278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4400000" flipH="1">
              <a:off x="5533497" y="3131630"/>
              <a:ext cx="0" cy="54864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rot="14400000">
              <a:off x="6315338" y="2815393"/>
              <a:ext cx="182880" cy="182880"/>
            </a:xfrm>
            <a:prstGeom prst="ellipse">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4400000">
              <a:off x="6292624" y="3233252"/>
              <a:ext cx="182880" cy="182880"/>
            </a:xfrm>
            <a:prstGeom prst="ellipse">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stCxn id="27" idx="0"/>
              <a:endCxn id="22" idx="4"/>
            </p:cNvCxnSpPr>
            <p:nvPr/>
          </p:nvCxnSpPr>
          <p:spPr>
            <a:xfrm rot="14400000" flipV="1">
              <a:off x="6126321" y="2836351"/>
              <a:ext cx="4392" cy="45720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22" idx="1"/>
              <a:endCxn id="22" idx="5"/>
            </p:cNvCxnSpPr>
            <p:nvPr/>
          </p:nvCxnSpPr>
          <p:spPr>
            <a:xfrm rot="14400000" flipH="1" flipV="1">
              <a:off x="5810634" y="2816041"/>
              <a:ext cx="247292" cy="28216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4400000" flipV="1">
              <a:off x="5993390" y="3136441"/>
              <a:ext cx="247292" cy="28216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rot="14400000">
              <a:off x="5663124" y="2643139"/>
              <a:ext cx="914400" cy="822960"/>
              <a:chOff x="4114800" y="5301591"/>
              <a:chExt cx="914400" cy="822960"/>
            </a:xfrm>
            <a:solidFill>
              <a:schemeClr val="bg1">
                <a:lumMod val="85000"/>
              </a:schemeClr>
            </a:solidFill>
          </p:grpSpPr>
          <p:sp>
            <p:nvSpPr>
              <p:cNvPr id="122" name="Oval 121"/>
              <p:cNvSpPr/>
              <p:nvPr/>
            </p:nvSpPr>
            <p:spPr>
              <a:xfrm>
                <a:off x="4846320" y="5715000"/>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4469712" y="530159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465320" y="59416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114800" y="57130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p:cNvCxnSpPr>
                <a:stCxn id="124" idx="0"/>
                <a:endCxn id="123" idx="4"/>
              </p:cNvCxnSpPr>
              <p:nvPr/>
            </p:nvCxnSpPr>
            <p:spPr>
              <a:xfrm flipV="1">
                <a:off x="4556760" y="5484471"/>
                <a:ext cx="4392" cy="457200"/>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endCxn id="123" idx="5"/>
              </p:cNvCxnSpPr>
              <p:nvPr/>
            </p:nvCxnSpPr>
            <p:spPr>
              <a:xfrm flipH="1" flipV="1">
                <a:off x="4625810" y="5457689"/>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4256958" y="5455760"/>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rot="18464272">
              <a:off x="5664672" y="3571810"/>
              <a:ext cx="914400" cy="822960"/>
              <a:chOff x="4114800" y="5301591"/>
              <a:chExt cx="914400" cy="822960"/>
            </a:xfrm>
            <a:solidFill>
              <a:schemeClr val="bg1">
                <a:lumMod val="85000"/>
              </a:schemeClr>
            </a:solidFill>
          </p:grpSpPr>
          <p:sp>
            <p:nvSpPr>
              <p:cNvPr id="115" name="Oval 114"/>
              <p:cNvSpPr/>
              <p:nvPr/>
            </p:nvSpPr>
            <p:spPr>
              <a:xfrm>
                <a:off x="4846320" y="5715000"/>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4469712" y="530159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4465320" y="59416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4114800" y="57130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p:cNvCxnSpPr>
                <a:stCxn id="117" idx="0"/>
                <a:endCxn id="116" idx="4"/>
              </p:cNvCxnSpPr>
              <p:nvPr/>
            </p:nvCxnSpPr>
            <p:spPr>
              <a:xfrm flipV="1">
                <a:off x="4556760" y="5484471"/>
                <a:ext cx="4392" cy="457200"/>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endCxn id="116" idx="5"/>
              </p:cNvCxnSpPr>
              <p:nvPr/>
            </p:nvCxnSpPr>
            <p:spPr>
              <a:xfrm flipH="1" flipV="1">
                <a:off x="4625810" y="5457689"/>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256958" y="5455760"/>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rot="18464272">
              <a:off x="5664673" y="3571809"/>
              <a:ext cx="914400" cy="822960"/>
              <a:chOff x="4114800" y="5301591"/>
              <a:chExt cx="914400" cy="822960"/>
            </a:xfrm>
            <a:solidFill>
              <a:schemeClr val="bg1">
                <a:lumMod val="85000"/>
              </a:schemeClr>
            </a:solidFill>
          </p:grpSpPr>
          <p:sp>
            <p:nvSpPr>
              <p:cNvPr id="108" name="Oval 107"/>
              <p:cNvSpPr/>
              <p:nvPr/>
            </p:nvSpPr>
            <p:spPr>
              <a:xfrm>
                <a:off x="4846320" y="5715000"/>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469712" y="530159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4465320" y="59416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14800" y="57130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a:stCxn id="110" idx="0"/>
                <a:endCxn id="109" idx="4"/>
              </p:cNvCxnSpPr>
              <p:nvPr/>
            </p:nvCxnSpPr>
            <p:spPr>
              <a:xfrm flipV="1">
                <a:off x="4556760" y="5484471"/>
                <a:ext cx="4392" cy="457200"/>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109" idx="5"/>
              </p:cNvCxnSpPr>
              <p:nvPr/>
            </p:nvCxnSpPr>
            <p:spPr>
              <a:xfrm flipH="1" flipV="1">
                <a:off x="4625810" y="5457689"/>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4256958" y="5455760"/>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rot="10335728" flipH="1">
              <a:off x="4870851" y="2196870"/>
              <a:ext cx="914400" cy="822960"/>
              <a:chOff x="4114800" y="5301591"/>
              <a:chExt cx="914400" cy="822960"/>
            </a:xfrm>
            <a:solidFill>
              <a:schemeClr val="bg1">
                <a:lumMod val="85000"/>
              </a:schemeClr>
            </a:solidFill>
          </p:grpSpPr>
          <p:sp>
            <p:nvSpPr>
              <p:cNvPr id="101" name="Oval 100"/>
              <p:cNvSpPr/>
              <p:nvPr/>
            </p:nvSpPr>
            <p:spPr>
              <a:xfrm>
                <a:off x="4846320" y="5715000"/>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469712" y="530159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465320" y="59416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114800" y="57130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a:stCxn id="103" idx="0"/>
                <a:endCxn id="102" idx="4"/>
              </p:cNvCxnSpPr>
              <p:nvPr/>
            </p:nvCxnSpPr>
            <p:spPr>
              <a:xfrm flipV="1">
                <a:off x="4556760" y="5484471"/>
                <a:ext cx="4392" cy="457200"/>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endCxn id="102" idx="5"/>
              </p:cNvCxnSpPr>
              <p:nvPr/>
            </p:nvCxnSpPr>
            <p:spPr>
              <a:xfrm flipH="1" flipV="1">
                <a:off x="4625810" y="5457689"/>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4256958" y="5455760"/>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Oval 35"/>
            <p:cNvSpPr/>
            <p:nvPr/>
          </p:nvSpPr>
          <p:spPr>
            <a:xfrm rot="7200000" flipH="1">
              <a:off x="3861022" y="3490704"/>
              <a:ext cx="182880" cy="182880"/>
            </a:xfrm>
            <a:prstGeom prst="ellipse">
              <a:avLst/>
            </a:prstGeom>
            <a:solidFill>
              <a:srgbClr val="00FF0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7200000" flipH="1">
              <a:off x="3223647" y="3131629"/>
              <a:ext cx="182880" cy="182880"/>
            </a:xfrm>
            <a:prstGeom prst="ellipse">
              <a:avLst/>
            </a:prstGeom>
            <a:solidFill>
              <a:srgbClr val="0000FF"/>
            </a:solidFill>
            <a:ln w="38100">
              <a:solidFill>
                <a:srgbClr val="041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rot="7200000" flipH="1">
              <a:off x="4269219" y="3490704"/>
              <a:ext cx="0" cy="5486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6" idx="3"/>
            </p:cNvCxnSpPr>
            <p:nvPr/>
          </p:nvCxnSpPr>
          <p:spPr>
            <a:xfrm rot="7200000">
              <a:off x="3450890" y="3516514"/>
              <a:ext cx="361692" cy="32788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6" idx="5"/>
            </p:cNvCxnSpPr>
            <p:nvPr/>
          </p:nvCxnSpPr>
          <p:spPr>
            <a:xfrm rot="7200000" flipH="1">
              <a:off x="3700254" y="3097975"/>
              <a:ext cx="346252" cy="32788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7200000">
              <a:off x="3631846" y="3131630"/>
              <a:ext cx="0" cy="54864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rot="7200000" flipH="1">
              <a:off x="2667125" y="2815393"/>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rot="7200000" flipH="1">
              <a:off x="2689839" y="3233252"/>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0"/>
              <a:endCxn id="37" idx="4"/>
            </p:cNvCxnSpPr>
            <p:nvPr/>
          </p:nvCxnSpPr>
          <p:spPr>
            <a:xfrm rot="7200000" flipH="1" flipV="1">
              <a:off x="3034630" y="2836351"/>
              <a:ext cx="4392" cy="45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94" idx="1"/>
              <a:endCxn id="37" idx="5"/>
            </p:cNvCxnSpPr>
            <p:nvPr/>
          </p:nvCxnSpPr>
          <p:spPr>
            <a:xfrm rot="7200000" flipV="1">
              <a:off x="3107417" y="2816041"/>
              <a:ext cx="247292" cy="2821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7200000" flipH="1" flipV="1">
              <a:off x="2924661" y="3136441"/>
              <a:ext cx="247292" cy="2821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rot="7200000" flipH="1">
              <a:off x="2587819" y="2643139"/>
              <a:ext cx="914400" cy="822960"/>
              <a:chOff x="4114800" y="5301591"/>
              <a:chExt cx="914400" cy="822960"/>
            </a:xfrm>
            <a:solidFill>
              <a:schemeClr val="bg1">
                <a:lumMod val="85000"/>
              </a:schemeClr>
            </a:solidFill>
          </p:grpSpPr>
          <p:sp>
            <p:nvSpPr>
              <p:cNvPr id="94" name="Oval 93"/>
              <p:cNvSpPr/>
              <p:nvPr/>
            </p:nvSpPr>
            <p:spPr>
              <a:xfrm>
                <a:off x="4846320" y="5715000"/>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4469712" y="530159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465320" y="59416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114800" y="57130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a:stCxn id="96" idx="0"/>
                <a:endCxn id="95" idx="4"/>
              </p:cNvCxnSpPr>
              <p:nvPr/>
            </p:nvCxnSpPr>
            <p:spPr>
              <a:xfrm flipV="1">
                <a:off x="4556760" y="5484471"/>
                <a:ext cx="4392" cy="457200"/>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95" idx="5"/>
              </p:cNvCxnSpPr>
              <p:nvPr/>
            </p:nvCxnSpPr>
            <p:spPr>
              <a:xfrm flipH="1" flipV="1">
                <a:off x="4625810" y="5457689"/>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4256958" y="5455760"/>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rot="3135728" flipH="1">
              <a:off x="2586271" y="3571810"/>
              <a:ext cx="914400" cy="822960"/>
              <a:chOff x="4114800" y="5301591"/>
              <a:chExt cx="914400" cy="822960"/>
            </a:xfrm>
          </p:grpSpPr>
          <p:sp>
            <p:nvSpPr>
              <p:cNvPr id="87" name="Oval 86"/>
              <p:cNvSpPr/>
              <p:nvPr/>
            </p:nvSpPr>
            <p:spPr>
              <a:xfrm>
                <a:off x="4846320" y="5715000"/>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4469712" y="5301591"/>
                <a:ext cx="182880" cy="182880"/>
              </a:xfrm>
              <a:prstGeom prst="ellipse">
                <a:avLst/>
              </a:prstGeom>
              <a:solidFill>
                <a:srgbClr val="0000FF"/>
              </a:solidFill>
              <a:ln w="38100">
                <a:solidFill>
                  <a:srgbClr val="041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465320" y="5941671"/>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114800" y="5713071"/>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a:stCxn id="89" idx="0"/>
                <a:endCxn id="88" idx="4"/>
              </p:cNvCxnSpPr>
              <p:nvPr/>
            </p:nvCxnSpPr>
            <p:spPr>
              <a:xfrm flipV="1">
                <a:off x="4556760" y="5484471"/>
                <a:ext cx="4392" cy="45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8" idx="5"/>
              </p:cNvCxnSpPr>
              <p:nvPr/>
            </p:nvCxnSpPr>
            <p:spPr>
              <a:xfrm flipH="1" flipV="1">
                <a:off x="4625810" y="5457689"/>
                <a:ext cx="247292" cy="2821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4256958" y="5455760"/>
                <a:ext cx="247292" cy="2821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9" name="Oval 48"/>
            <p:cNvSpPr/>
            <p:nvPr/>
          </p:nvSpPr>
          <p:spPr>
            <a:xfrm rot="3135728" flipH="1">
              <a:off x="2654328" y="3659744"/>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3135728" flipH="1">
              <a:off x="3211762" y="3704546"/>
              <a:ext cx="182880" cy="182880"/>
            </a:xfrm>
            <a:prstGeom prst="ellipse">
              <a:avLst/>
            </a:prstGeom>
            <a:solidFill>
              <a:srgbClr val="0000FF"/>
            </a:solidFill>
            <a:ln w="38100">
              <a:solidFill>
                <a:srgbClr val="041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3135728" flipH="1">
              <a:off x="2708263" y="4099781"/>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3135728" flipH="1">
              <a:off x="3103580" y="4237064"/>
              <a:ext cx="182880" cy="182880"/>
            </a:xfrm>
            <a:prstGeom prst="ellipse">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a:stCxn id="51" idx="0"/>
              <a:endCxn id="50" idx="4"/>
            </p:cNvCxnSpPr>
            <p:nvPr/>
          </p:nvCxnSpPr>
          <p:spPr>
            <a:xfrm rot="3135728" flipH="1" flipV="1">
              <a:off x="3049257" y="3765003"/>
              <a:ext cx="4392" cy="45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50" idx="5"/>
            </p:cNvCxnSpPr>
            <p:nvPr/>
          </p:nvCxnSpPr>
          <p:spPr>
            <a:xfrm rot="3135728" flipV="1">
              <a:off x="2901602" y="3631913"/>
              <a:ext cx="247292" cy="2821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3135728" flipH="1" flipV="1">
              <a:off x="3128883" y="3922428"/>
              <a:ext cx="247292" cy="28216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rot="11264272">
              <a:off x="3380092" y="2196870"/>
              <a:ext cx="914400" cy="822960"/>
              <a:chOff x="4114800" y="5301591"/>
              <a:chExt cx="914400" cy="822960"/>
            </a:xfrm>
          </p:grpSpPr>
          <p:sp>
            <p:nvSpPr>
              <p:cNvPr id="80" name="Oval 79"/>
              <p:cNvSpPr/>
              <p:nvPr/>
            </p:nvSpPr>
            <p:spPr>
              <a:xfrm>
                <a:off x="4846320" y="5715000"/>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4469712" y="5301591"/>
                <a:ext cx="182880" cy="182880"/>
              </a:xfrm>
              <a:prstGeom prst="ellipse">
                <a:avLst/>
              </a:prstGeom>
              <a:solidFill>
                <a:srgbClr val="0000FF"/>
              </a:solidFill>
              <a:ln w="38100">
                <a:solidFill>
                  <a:srgbClr val="041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465320" y="5941671"/>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4114800" y="5713071"/>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a:stCxn id="82" idx="0"/>
                <a:endCxn id="81" idx="4"/>
              </p:cNvCxnSpPr>
              <p:nvPr/>
            </p:nvCxnSpPr>
            <p:spPr>
              <a:xfrm flipV="1">
                <a:off x="4556760" y="5484471"/>
                <a:ext cx="4392" cy="45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81" idx="5"/>
              </p:cNvCxnSpPr>
              <p:nvPr/>
            </p:nvCxnSpPr>
            <p:spPr>
              <a:xfrm flipH="1" flipV="1">
                <a:off x="4625810" y="5457689"/>
                <a:ext cx="247292" cy="2821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56958" y="5455760"/>
                <a:ext cx="247292" cy="2821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7" name="Oval 56"/>
            <p:cNvSpPr/>
            <p:nvPr/>
          </p:nvSpPr>
          <p:spPr>
            <a:xfrm>
              <a:off x="4477432" y="3846536"/>
              <a:ext cx="182880" cy="182880"/>
            </a:xfrm>
            <a:prstGeom prst="ellipse">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477432" y="4578056"/>
              <a:ext cx="182880" cy="182880"/>
            </a:xfrm>
            <a:prstGeom prst="ellipse">
              <a:avLst/>
            </a:prstGeom>
            <a:solidFill>
              <a:srgbClr val="00FF0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469712" y="5309576"/>
              <a:ext cx="182880" cy="182880"/>
            </a:xfrm>
            <a:prstGeom prst="ellipse">
              <a:avLst/>
            </a:prstGeom>
            <a:solidFill>
              <a:srgbClr val="0000FF"/>
            </a:solidFill>
            <a:ln w="38100">
              <a:solidFill>
                <a:srgbClr val="041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a:stCxn id="57" idx="4"/>
            </p:cNvCxnSpPr>
            <p:nvPr/>
          </p:nvCxnSpPr>
          <p:spPr>
            <a:xfrm>
              <a:off x="4568872" y="4029416"/>
              <a:ext cx="0" cy="5486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8" idx="4"/>
              <a:endCxn id="59" idx="0"/>
            </p:cNvCxnSpPr>
            <p:nvPr/>
          </p:nvCxnSpPr>
          <p:spPr>
            <a:xfrm flipH="1">
              <a:off x="4561152" y="4760936"/>
              <a:ext cx="0" cy="5486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4465320" y="5949656"/>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a:stCxn id="62" idx="0"/>
              <a:endCxn id="59" idx="4"/>
            </p:cNvCxnSpPr>
            <p:nvPr/>
          </p:nvCxnSpPr>
          <p:spPr>
            <a:xfrm flipV="1">
              <a:off x="4556760" y="5492456"/>
              <a:ext cx="4392" cy="45720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4469712" y="5307647"/>
              <a:ext cx="182880" cy="182880"/>
            </a:xfrm>
            <a:prstGeom prst="ellipse">
              <a:avLst/>
            </a:prstGeom>
            <a:solidFill>
              <a:srgbClr val="0000FF"/>
            </a:solidFill>
            <a:ln w="38100">
              <a:solidFill>
                <a:srgbClr val="041A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465320" y="5947727"/>
              <a:ext cx="182880" cy="182880"/>
            </a:xfrm>
            <a:prstGeom prst="ellipse">
              <a:avLst/>
            </a:prstGeom>
            <a:solidFill>
              <a:srgbClr val="FF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4633530" y="4734154"/>
              <a:ext cx="346252" cy="3278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4142522" y="4734154"/>
              <a:ext cx="361692" cy="32788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rot="4064272">
              <a:off x="3309774" y="4844653"/>
              <a:ext cx="914400" cy="822960"/>
              <a:chOff x="4114800" y="5301591"/>
              <a:chExt cx="914400" cy="822960"/>
            </a:xfrm>
            <a:solidFill>
              <a:schemeClr val="bg1">
                <a:lumMod val="85000"/>
              </a:schemeClr>
            </a:solidFill>
          </p:grpSpPr>
          <p:sp>
            <p:nvSpPr>
              <p:cNvPr id="73" name="Oval 72"/>
              <p:cNvSpPr/>
              <p:nvPr/>
            </p:nvSpPr>
            <p:spPr>
              <a:xfrm>
                <a:off x="4846320" y="5715000"/>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469712" y="530159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465320" y="59416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114800" y="5713071"/>
                <a:ext cx="182880" cy="182880"/>
              </a:xfrm>
              <a:prstGeom prst="ellipse">
                <a:avLst/>
              </a:prstGeom>
              <a:grp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0"/>
                <a:endCxn id="74" idx="4"/>
              </p:cNvCxnSpPr>
              <p:nvPr/>
            </p:nvCxnSpPr>
            <p:spPr>
              <a:xfrm flipV="1">
                <a:off x="4556760" y="5484471"/>
                <a:ext cx="4392" cy="457200"/>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74" idx="5"/>
              </p:cNvCxnSpPr>
              <p:nvPr/>
            </p:nvCxnSpPr>
            <p:spPr>
              <a:xfrm flipH="1" flipV="1">
                <a:off x="4625810" y="5457689"/>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4256958" y="5455760"/>
                <a:ext cx="247292" cy="282164"/>
              </a:xfrm>
              <a:prstGeom prst="line">
                <a:avLst/>
              </a:prstGeom>
              <a:grpFill/>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9" name="Oval 68"/>
            <p:cNvSpPr/>
            <p:nvPr/>
          </p:nvSpPr>
          <p:spPr>
            <a:xfrm>
              <a:off x="4846320" y="5721056"/>
              <a:ext cx="182880" cy="182880"/>
            </a:xfrm>
            <a:prstGeom prst="ellipse">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4114800" y="5719127"/>
              <a:ext cx="182880" cy="182880"/>
            </a:xfrm>
            <a:prstGeom prst="ellipse">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flipH="1" flipV="1">
              <a:off x="4625810" y="5463745"/>
              <a:ext cx="247292" cy="28216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256958" y="5461816"/>
              <a:ext cx="247292" cy="282164"/>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051156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5" end="15"/>
                                            </p:txEl>
                                          </p:spTgt>
                                        </p:tgtEl>
                                        <p:attrNameLst>
                                          <p:attrName>style.visibility</p:attrName>
                                        </p:attrNameLst>
                                      </p:cBhvr>
                                      <p:to>
                                        <p:strVal val="visible"/>
                                      </p:to>
                                    </p:set>
                                    <p:animEffect transition="in" filter="fade">
                                      <p:cBhvr>
                                        <p:cTn id="7" dur="5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269098" y="88075"/>
            <a:ext cx="5175840" cy="523220"/>
          </a:xfrm>
          <a:prstGeom prst="rect">
            <a:avLst/>
          </a:prstGeom>
          <a:noFill/>
        </p:spPr>
        <p:txBody>
          <a:bodyPr wrap="none" rtlCol="0">
            <a:spAutoFit/>
          </a:bodyPr>
          <a:lstStyle/>
          <a:p>
            <a:r>
              <a:rPr lang="en-US" sz="2800" i="1" dirty="0" err="1" smtClean="0">
                <a:solidFill>
                  <a:schemeClr val="bg1"/>
                </a:solidFill>
                <a:effectLst>
                  <a:outerShdw blurRad="38100" dist="38100" dir="2700000" algn="tl">
                    <a:srgbClr val="000000">
                      <a:alpha val="43137"/>
                    </a:srgbClr>
                  </a:outerShdw>
                </a:effectLst>
              </a:rPr>
              <a:t>ChemLG</a:t>
            </a:r>
            <a:r>
              <a:rPr lang="en-US" sz="2800" dirty="0" smtClean="0">
                <a:solidFill>
                  <a:schemeClr val="bg1"/>
                </a:solidFill>
                <a:effectLst>
                  <a:outerShdw blurRad="38100" dist="38100" dir="2700000" algn="tl">
                    <a:srgbClr val="000000">
                      <a:alpha val="43137"/>
                    </a:srgbClr>
                  </a:outerShdw>
                </a:effectLst>
              </a:rPr>
              <a:t>: </a:t>
            </a:r>
            <a:r>
              <a:rPr lang="en-US" sz="2800" dirty="0">
                <a:solidFill>
                  <a:schemeClr val="bg1"/>
                </a:solidFill>
                <a:effectLst>
                  <a:outerShdw blurRad="38100" dist="38100" dir="2700000" algn="tl">
                    <a:srgbClr val="000000">
                      <a:alpha val="43137"/>
                    </a:srgbClr>
                  </a:outerShdw>
                </a:effectLst>
              </a:rPr>
              <a:t>Smart library generation </a:t>
            </a:r>
          </a:p>
        </p:txBody>
      </p:sp>
      <p:pic>
        <p:nvPicPr>
          <p:cNvPr id="20" name="Picture 4" descr="http://www.intechopen.com/source/html/15852/media/image7.jpeg"/>
          <p:cNvPicPr>
            <a:picLocks noChangeAspect="1" noChangeArrowheads="1"/>
          </p:cNvPicPr>
          <p:nvPr/>
        </p:nvPicPr>
        <p:blipFill rotWithShape="1">
          <a:blip r:embed="rId3">
            <a:extLst>
              <a:ext uri="{28A0092B-C50C-407E-A947-70E740481C1C}">
                <a14:useLocalDpi xmlns:a14="http://schemas.microsoft.com/office/drawing/2010/main" val="0"/>
              </a:ext>
            </a:extLst>
          </a:blip>
          <a:srcRect t="10644"/>
          <a:stretch/>
        </p:blipFill>
        <p:spPr bwMode="auto">
          <a:xfrm>
            <a:off x="33867" y="1143000"/>
            <a:ext cx="4842932" cy="5638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819400" y="1191388"/>
            <a:ext cx="1341393" cy="276999"/>
          </a:xfrm>
          <a:prstGeom prst="rect">
            <a:avLst/>
          </a:prstGeom>
          <a:noFill/>
        </p:spPr>
        <p:txBody>
          <a:bodyPr wrap="none" rtlCol="0">
            <a:spAutoFit/>
          </a:bodyPr>
          <a:lstStyle/>
          <a:p>
            <a:r>
              <a:rPr lang="en-US" sz="800" dirty="0" smtClean="0">
                <a:sym typeface="Wingdings" panose="05000000000000000000" pitchFamily="2" charset="2"/>
              </a:rPr>
              <a:t></a:t>
            </a:r>
            <a:r>
              <a:rPr lang="en-US" sz="1200" dirty="0" smtClean="0"/>
              <a:t>Check feasibility</a:t>
            </a:r>
            <a:endParaRPr lang="en-US" sz="1200" dirty="0"/>
          </a:p>
        </p:txBody>
      </p:sp>
      <p:sp>
        <p:nvSpPr>
          <p:cNvPr id="23" name="TextBox 22"/>
          <p:cNvSpPr txBox="1"/>
          <p:nvPr/>
        </p:nvSpPr>
        <p:spPr>
          <a:xfrm>
            <a:off x="2743200" y="1704201"/>
            <a:ext cx="595630" cy="276999"/>
          </a:xfrm>
          <a:prstGeom prst="rect">
            <a:avLst/>
          </a:prstGeom>
          <a:noFill/>
        </p:spPr>
        <p:txBody>
          <a:bodyPr wrap="square" rtlCol="0">
            <a:spAutoFit/>
          </a:bodyPr>
          <a:lstStyle/>
          <a:p>
            <a:pPr algn="ctr"/>
            <a:r>
              <a:rPr lang="en-US" sz="800" dirty="0" smtClean="0">
                <a:sym typeface="Wingdings" panose="05000000000000000000" pitchFamily="2" charset="2"/>
              </a:rPr>
              <a:t> </a:t>
            </a:r>
            <a:r>
              <a:rPr lang="en-US" sz="1200" dirty="0" smtClean="0">
                <a:sym typeface="Wingdings" panose="05000000000000000000" pitchFamily="2" charset="2"/>
              </a:rPr>
              <a:t>RI</a:t>
            </a:r>
            <a:r>
              <a:rPr lang="en-US" sz="900" dirty="0" smtClean="0">
                <a:sym typeface="Wingdings" panose="05000000000000000000" pitchFamily="2" charset="2"/>
              </a:rPr>
              <a:t>, </a:t>
            </a:r>
            <a:endParaRPr lang="en-US" sz="1200" b="1" dirty="0"/>
          </a:p>
        </p:txBody>
      </p:sp>
      <p:grpSp>
        <p:nvGrpSpPr>
          <p:cNvPr id="4" name="Group 3"/>
          <p:cNvGrpSpPr/>
          <p:nvPr/>
        </p:nvGrpSpPr>
        <p:grpSpPr>
          <a:xfrm>
            <a:off x="4791079" y="1524000"/>
            <a:ext cx="4124321" cy="2321124"/>
            <a:chOff x="4829179" y="2683184"/>
            <a:chExt cx="4124321" cy="2321124"/>
          </a:xfrm>
        </p:grpSpPr>
        <p:sp>
          <p:nvSpPr>
            <p:cNvPr id="34" name="TextBox 33"/>
            <p:cNvSpPr txBox="1"/>
            <p:nvPr/>
          </p:nvSpPr>
          <p:spPr>
            <a:xfrm>
              <a:off x="5124129" y="2683184"/>
              <a:ext cx="1207638" cy="400110"/>
            </a:xfrm>
            <a:prstGeom prst="rect">
              <a:avLst/>
            </a:prstGeom>
            <a:noFill/>
          </p:spPr>
          <p:txBody>
            <a:bodyPr wrap="none" rtlCol="0">
              <a:spAutoFit/>
            </a:bodyPr>
            <a:lstStyle/>
            <a:p>
              <a:r>
                <a:rPr lang="en-US" sz="2000" u="sng" dirty="0" smtClean="0"/>
                <a:t>Crossover</a:t>
              </a:r>
              <a:endParaRPr lang="en-US" sz="2000" u="sng" dirty="0"/>
            </a:p>
          </p:txBody>
        </p:sp>
        <p:cxnSp>
          <p:nvCxnSpPr>
            <p:cNvPr id="54" name="Straight Connector 53"/>
            <p:cNvCxnSpPr>
              <a:stCxn id="55" idx="6"/>
              <a:endCxn id="59" idx="2"/>
            </p:cNvCxnSpPr>
            <p:nvPr/>
          </p:nvCxnSpPr>
          <p:spPr>
            <a:xfrm>
              <a:off x="5438779" y="3232589"/>
              <a:ext cx="1924046" cy="263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p:cNvSpPr>
              <a:spLocks noChangeAspect="1"/>
            </p:cNvSpPr>
            <p:nvPr/>
          </p:nvSpPr>
          <p:spPr>
            <a:xfrm>
              <a:off x="4924429" y="3133627"/>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 1</a:t>
              </a:r>
              <a:endParaRPr lang="en-US" sz="1400" dirty="0"/>
            </a:p>
          </p:txBody>
        </p:sp>
        <p:sp>
          <p:nvSpPr>
            <p:cNvPr id="56" name="Oval 55"/>
            <p:cNvSpPr>
              <a:spLocks noChangeAspect="1"/>
            </p:cNvSpPr>
            <p:nvPr/>
          </p:nvSpPr>
          <p:spPr>
            <a:xfrm>
              <a:off x="5534025" y="3133627"/>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2</a:t>
              </a:r>
              <a:endParaRPr lang="en-US" sz="1400" dirty="0"/>
            </a:p>
          </p:txBody>
        </p:sp>
        <p:sp>
          <p:nvSpPr>
            <p:cNvPr id="57" name="Oval 56"/>
            <p:cNvSpPr>
              <a:spLocks noChangeAspect="1"/>
            </p:cNvSpPr>
            <p:nvPr/>
          </p:nvSpPr>
          <p:spPr>
            <a:xfrm>
              <a:off x="6143625" y="3147476"/>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3</a:t>
              </a:r>
              <a:endParaRPr lang="en-US" sz="1400" dirty="0"/>
            </a:p>
          </p:txBody>
        </p:sp>
        <p:sp>
          <p:nvSpPr>
            <p:cNvPr id="58" name="Oval 57"/>
            <p:cNvSpPr>
              <a:spLocks noChangeAspect="1"/>
            </p:cNvSpPr>
            <p:nvPr/>
          </p:nvSpPr>
          <p:spPr>
            <a:xfrm>
              <a:off x="6772275" y="3159966"/>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4</a:t>
              </a:r>
              <a:endParaRPr lang="en-US" sz="1400" dirty="0"/>
            </a:p>
          </p:txBody>
        </p:sp>
        <p:sp>
          <p:nvSpPr>
            <p:cNvPr id="59" name="Oval 58"/>
            <p:cNvSpPr>
              <a:spLocks noChangeAspect="1"/>
            </p:cNvSpPr>
            <p:nvPr/>
          </p:nvSpPr>
          <p:spPr>
            <a:xfrm>
              <a:off x="7362825" y="3159966"/>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5</a:t>
              </a:r>
              <a:endParaRPr lang="en-US" sz="1400" dirty="0"/>
            </a:p>
          </p:txBody>
        </p:sp>
        <p:cxnSp>
          <p:nvCxnSpPr>
            <p:cNvPr id="60" name="Straight Connector 59"/>
            <p:cNvCxnSpPr>
              <a:stCxn id="61" idx="6"/>
              <a:endCxn id="65" idx="2"/>
            </p:cNvCxnSpPr>
            <p:nvPr/>
          </p:nvCxnSpPr>
          <p:spPr>
            <a:xfrm>
              <a:off x="6515104" y="3720927"/>
              <a:ext cx="1924046" cy="263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p:cNvSpPr>
              <a:spLocks noChangeAspect="1"/>
            </p:cNvSpPr>
            <p:nvPr/>
          </p:nvSpPr>
          <p:spPr>
            <a:xfrm>
              <a:off x="6000754" y="3621965"/>
              <a:ext cx="514350" cy="197924"/>
            </a:xfrm>
            <a:prstGeom prst="ellipse">
              <a:avLst/>
            </a:prstGeom>
            <a:solidFill>
              <a:srgbClr val="FF0000"/>
            </a:solidFill>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 1</a:t>
              </a:r>
              <a:endParaRPr lang="en-US" sz="1400" dirty="0"/>
            </a:p>
          </p:txBody>
        </p:sp>
        <p:sp>
          <p:nvSpPr>
            <p:cNvPr id="62" name="Oval 61"/>
            <p:cNvSpPr>
              <a:spLocks noChangeAspect="1"/>
            </p:cNvSpPr>
            <p:nvPr/>
          </p:nvSpPr>
          <p:spPr>
            <a:xfrm>
              <a:off x="6610350" y="3621965"/>
              <a:ext cx="514350" cy="197924"/>
            </a:xfrm>
            <a:prstGeom prst="ellipse">
              <a:avLst/>
            </a:prstGeom>
            <a:solidFill>
              <a:srgbClr val="FF0000"/>
            </a:solidFill>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2</a:t>
              </a:r>
              <a:endParaRPr lang="en-US" sz="1400" dirty="0"/>
            </a:p>
          </p:txBody>
        </p:sp>
        <p:sp>
          <p:nvSpPr>
            <p:cNvPr id="63" name="Oval 62"/>
            <p:cNvSpPr>
              <a:spLocks noChangeAspect="1"/>
            </p:cNvSpPr>
            <p:nvPr/>
          </p:nvSpPr>
          <p:spPr>
            <a:xfrm>
              <a:off x="7219950" y="3635814"/>
              <a:ext cx="514350" cy="197924"/>
            </a:xfrm>
            <a:prstGeom prst="ellipse">
              <a:avLst/>
            </a:prstGeom>
            <a:solidFill>
              <a:srgbClr val="FF0000"/>
            </a:solidFill>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3</a:t>
              </a:r>
              <a:endParaRPr lang="en-US" sz="1400" dirty="0"/>
            </a:p>
          </p:txBody>
        </p:sp>
        <p:sp>
          <p:nvSpPr>
            <p:cNvPr id="64" name="Oval 63"/>
            <p:cNvSpPr>
              <a:spLocks noChangeAspect="1"/>
            </p:cNvSpPr>
            <p:nvPr/>
          </p:nvSpPr>
          <p:spPr>
            <a:xfrm>
              <a:off x="7848600" y="3648304"/>
              <a:ext cx="514350" cy="197924"/>
            </a:xfrm>
            <a:prstGeom prst="ellipse">
              <a:avLst/>
            </a:prstGeom>
            <a:solidFill>
              <a:srgbClr val="FF0000"/>
            </a:solidFill>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4</a:t>
              </a:r>
              <a:endParaRPr lang="en-US" sz="1400" dirty="0"/>
            </a:p>
          </p:txBody>
        </p:sp>
        <p:sp>
          <p:nvSpPr>
            <p:cNvPr id="65" name="Oval 64"/>
            <p:cNvSpPr>
              <a:spLocks noChangeAspect="1"/>
            </p:cNvSpPr>
            <p:nvPr/>
          </p:nvSpPr>
          <p:spPr>
            <a:xfrm>
              <a:off x="8439150" y="3648304"/>
              <a:ext cx="514350" cy="197924"/>
            </a:xfrm>
            <a:prstGeom prst="ellipse">
              <a:avLst/>
            </a:prstGeom>
            <a:solidFill>
              <a:srgbClr val="FF0000"/>
            </a:solidFill>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5</a:t>
              </a:r>
              <a:endParaRPr lang="en-US" sz="1400" dirty="0"/>
            </a:p>
          </p:txBody>
        </p:sp>
        <p:cxnSp>
          <p:nvCxnSpPr>
            <p:cNvPr id="66" name="Straight Connector 65"/>
            <p:cNvCxnSpPr>
              <a:stCxn id="67" idx="6"/>
              <a:endCxn id="71" idx="2"/>
            </p:cNvCxnSpPr>
            <p:nvPr/>
          </p:nvCxnSpPr>
          <p:spPr>
            <a:xfrm>
              <a:off x="5343529" y="4390669"/>
              <a:ext cx="1924046" cy="263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p:cNvSpPr>
              <a:spLocks noChangeAspect="1"/>
            </p:cNvSpPr>
            <p:nvPr/>
          </p:nvSpPr>
          <p:spPr>
            <a:xfrm>
              <a:off x="4829179" y="4291707"/>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 1</a:t>
              </a:r>
              <a:endParaRPr lang="en-US" sz="1400" dirty="0"/>
            </a:p>
          </p:txBody>
        </p:sp>
        <p:sp>
          <p:nvSpPr>
            <p:cNvPr id="68" name="Oval 67"/>
            <p:cNvSpPr>
              <a:spLocks noChangeAspect="1"/>
            </p:cNvSpPr>
            <p:nvPr/>
          </p:nvSpPr>
          <p:spPr>
            <a:xfrm>
              <a:off x="5438775" y="4291707"/>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2</a:t>
              </a:r>
              <a:endParaRPr lang="en-US" sz="1400" dirty="0"/>
            </a:p>
          </p:txBody>
        </p:sp>
        <p:sp>
          <p:nvSpPr>
            <p:cNvPr id="69" name="Oval 68"/>
            <p:cNvSpPr>
              <a:spLocks noChangeAspect="1"/>
            </p:cNvSpPr>
            <p:nvPr/>
          </p:nvSpPr>
          <p:spPr>
            <a:xfrm>
              <a:off x="6048375" y="4305556"/>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3</a:t>
              </a:r>
              <a:endParaRPr lang="en-US" sz="1400" dirty="0"/>
            </a:p>
          </p:txBody>
        </p:sp>
        <p:sp>
          <p:nvSpPr>
            <p:cNvPr id="70" name="Oval 69"/>
            <p:cNvSpPr>
              <a:spLocks noChangeAspect="1"/>
            </p:cNvSpPr>
            <p:nvPr/>
          </p:nvSpPr>
          <p:spPr>
            <a:xfrm>
              <a:off x="6677025" y="4318046"/>
              <a:ext cx="514350" cy="197924"/>
            </a:xfrm>
            <a:prstGeom prst="ellipse">
              <a:avLst/>
            </a:prstGeom>
            <a:solidFill>
              <a:srgbClr val="FF0000"/>
            </a:solidFill>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4</a:t>
              </a:r>
              <a:endParaRPr lang="en-US" sz="1400" dirty="0"/>
            </a:p>
          </p:txBody>
        </p:sp>
        <p:sp>
          <p:nvSpPr>
            <p:cNvPr id="71" name="Oval 70"/>
            <p:cNvSpPr>
              <a:spLocks noChangeAspect="1"/>
            </p:cNvSpPr>
            <p:nvPr/>
          </p:nvSpPr>
          <p:spPr>
            <a:xfrm>
              <a:off x="7267575" y="4318046"/>
              <a:ext cx="514350" cy="197924"/>
            </a:xfrm>
            <a:prstGeom prst="ellipse">
              <a:avLst/>
            </a:prstGeom>
            <a:solidFill>
              <a:srgbClr val="FF0000"/>
            </a:solidFill>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5</a:t>
              </a:r>
              <a:endParaRPr lang="en-US" sz="1400" dirty="0"/>
            </a:p>
          </p:txBody>
        </p:sp>
        <p:cxnSp>
          <p:nvCxnSpPr>
            <p:cNvPr id="72" name="Straight Connector 71"/>
            <p:cNvCxnSpPr>
              <a:stCxn id="73" idx="6"/>
              <a:endCxn id="77" idx="2"/>
            </p:cNvCxnSpPr>
            <p:nvPr/>
          </p:nvCxnSpPr>
          <p:spPr>
            <a:xfrm>
              <a:off x="6419854" y="4879007"/>
              <a:ext cx="1924046" cy="263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p:cNvSpPr>
              <a:spLocks noChangeAspect="1"/>
            </p:cNvSpPr>
            <p:nvPr/>
          </p:nvSpPr>
          <p:spPr>
            <a:xfrm>
              <a:off x="5905504" y="4780045"/>
              <a:ext cx="514350" cy="197924"/>
            </a:xfrm>
            <a:prstGeom prst="ellipse">
              <a:avLst/>
            </a:prstGeom>
            <a:solidFill>
              <a:srgbClr val="FF0000"/>
            </a:solidFill>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 1</a:t>
              </a:r>
              <a:endParaRPr lang="en-US" sz="1400" dirty="0"/>
            </a:p>
          </p:txBody>
        </p:sp>
        <p:sp>
          <p:nvSpPr>
            <p:cNvPr id="74" name="Oval 73"/>
            <p:cNvSpPr>
              <a:spLocks noChangeAspect="1"/>
            </p:cNvSpPr>
            <p:nvPr/>
          </p:nvSpPr>
          <p:spPr>
            <a:xfrm>
              <a:off x="6515100" y="4780045"/>
              <a:ext cx="514350" cy="197924"/>
            </a:xfrm>
            <a:prstGeom prst="ellipse">
              <a:avLst/>
            </a:prstGeom>
            <a:solidFill>
              <a:srgbClr val="FF0000"/>
            </a:solidFill>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2</a:t>
              </a:r>
              <a:endParaRPr lang="en-US" sz="1400" dirty="0"/>
            </a:p>
          </p:txBody>
        </p:sp>
        <p:sp>
          <p:nvSpPr>
            <p:cNvPr id="75" name="Oval 74"/>
            <p:cNvSpPr>
              <a:spLocks noChangeAspect="1"/>
            </p:cNvSpPr>
            <p:nvPr/>
          </p:nvSpPr>
          <p:spPr>
            <a:xfrm>
              <a:off x="7124700" y="4793894"/>
              <a:ext cx="514350" cy="197924"/>
            </a:xfrm>
            <a:prstGeom prst="ellipse">
              <a:avLst/>
            </a:prstGeom>
            <a:solidFill>
              <a:srgbClr val="FF0000"/>
            </a:solidFill>
            <a:ln>
              <a:solidFill>
                <a:srgbClr val="C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3</a:t>
              </a:r>
              <a:endParaRPr lang="en-US" sz="1400" dirty="0"/>
            </a:p>
          </p:txBody>
        </p:sp>
        <p:sp>
          <p:nvSpPr>
            <p:cNvPr id="76" name="Oval 75"/>
            <p:cNvSpPr>
              <a:spLocks noChangeAspect="1"/>
            </p:cNvSpPr>
            <p:nvPr/>
          </p:nvSpPr>
          <p:spPr>
            <a:xfrm>
              <a:off x="7753350" y="4806384"/>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4</a:t>
              </a:r>
              <a:endParaRPr lang="en-US" sz="1400" dirty="0"/>
            </a:p>
          </p:txBody>
        </p:sp>
        <p:sp>
          <p:nvSpPr>
            <p:cNvPr id="77" name="Oval 76"/>
            <p:cNvSpPr>
              <a:spLocks noChangeAspect="1"/>
            </p:cNvSpPr>
            <p:nvPr/>
          </p:nvSpPr>
          <p:spPr>
            <a:xfrm>
              <a:off x="8343900" y="4806384"/>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5</a:t>
              </a:r>
              <a:endParaRPr lang="en-US" sz="1400" dirty="0"/>
            </a:p>
          </p:txBody>
        </p:sp>
        <p:sp>
          <p:nvSpPr>
            <p:cNvPr id="33" name="Bent Arrow 32"/>
            <p:cNvSpPr/>
            <p:nvPr/>
          </p:nvSpPr>
          <p:spPr>
            <a:xfrm rot="14217095">
              <a:off x="5372247" y="3471132"/>
              <a:ext cx="451263" cy="313292"/>
            </a:xfrm>
            <a:prstGeom prst="bentArrow">
              <a:avLst>
                <a:gd name="adj1" fmla="val 15328"/>
                <a:gd name="adj2" fmla="val 16234"/>
                <a:gd name="adj3" fmla="val 25000"/>
                <a:gd name="adj4" fmla="val 83084"/>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81" name="Bent Arrow 80"/>
            <p:cNvSpPr/>
            <p:nvPr/>
          </p:nvSpPr>
          <p:spPr>
            <a:xfrm rot="3736683">
              <a:off x="8160394" y="3183716"/>
              <a:ext cx="451263" cy="313292"/>
            </a:xfrm>
            <a:prstGeom prst="bentArrow">
              <a:avLst>
                <a:gd name="adj1" fmla="val 15328"/>
                <a:gd name="adj2" fmla="val 16234"/>
                <a:gd name="adj3" fmla="val 25000"/>
                <a:gd name="adj4" fmla="val 83084"/>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chemeClr val="tx1"/>
                </a:solidFill>
              </a:endParaRPr>
            </a:p>
          </p:txBody>
        </p:sp>
        <p:sp>
          <p:nvSpPr>
            <p:cNvPr id="53" name="Down Arrow 52"/>
            <p:cNvSpPr/>
            <p:nvPr/>
          </p:nvSpPr>
          <p:spPr>
            <a:xfrm>
              <a:off x="6772275" y="3963915"/>
              <a:ext cx="257175" cy="28150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Diamond 81"/>
          <p:cNvSpPr/>
          <p:nvPr/>
        </p:nvSpPr>
        <p:spPr>
          <a:xfrm>
            <a:off x="1498714" y="3094940"/>
            <a:ext cx="1725503" cy="536558"/>
          </a:xfrm>
          <a:prstGeom prst="diamond">
            <a:avLst/>
          </a:prstGeom>
          <a:solidFill>
            <a:srgbClr val="92D05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Diamond 98"/>
          <p:cNvSpPr/>
          <p:nvPr/>
        </p:nvSpPr>
        <p:spPr>
          <a:xfrm>
            <a:off x="1501155" y="4499190"/>
            <a:ext cx="1725503" cy="536558"/>
          </a:xfrm>
          <a:prstGeom prst="diamond">
            <a:avLst/>
          </a:prstGeom>
          <a:solidFill>
            <a:srgbClr val="92D050">
              <a:alpha val="2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3054397" y="3695238"/>
            <a:ext cx="1341393" cy="276999"/>
          </a:xfrm>
          <a:prstGeom prst="rect">
            <a:avLst/>
          </a:prstGeom>
          <a:noFill/>
        </p:spPr>
        <p:txBody>
          <a:bodyPr wrap="none" rtlCol="0">
            <a:spAutoFit/>
          </a:bodyPr>
          <a:lstStyle/>
          <a:p>
            <a:r>
              <a:rPr lang="en-US" sz="800" dirty="0" smtClean="0">
                <a:solidFill>
                  <a:schemeClr val="tx1">
                    <a:lumMod val="65000"/>
                    <a:lumOff val="35000"/>
                  </a:schemeClr>
                </a:solidFill>
                <a:sym typeface="Wingdings" panose="05000000000000000000" pitchFamily="2" charset="2"/>
              </a:rPr>
              <a:t></a:t>
            </a:r>
            <a:r>
              <a:rPr lang="en-US" sz="1200" dirty="0" smtClean="0">
                <a:solidFill>
                  <a:schemeClr val="tx1">
                    <a:lumMod val="65000"/>
                    <a:lumOff val="35000"/>
                  </a:schemeClr>
                </a:solidFill>
              </a:rPr>
              <a:t>Check feasibility</a:t>
            </a:r>
            <a:endParaRPr lang="en-US" sz="1200" dirty="0">
              <a:solidFill>
                <a:schemeClr val="tx1">
                  <a:lumMod val="65000"/>
                  <a:lumOff val="35000"/>
                </a:schemeClr>
              </a:solidFill>
            </a:endParaRPr>
          </a:p>
        </p:txBody>
      </p:sp>
      <p:sp>
        <p:nvSpPr>
          <p:cNvPr id="101" name="TextBox 100"/>
          <p:cNvSpPr txBox="1"/>
          <p:nvPr/>
        </p:nvSpPr>
        <p:spPr>
          <a:xfrm>
            <a:off x="3224217" y="5105400"/>
            <a:ext cx="1341393" cy="276999"/>
          </a:xfrm>
          <a:prstGeom prst="rect">
            <a:avLst/>
          </a:prstGeom>
          <a:noFill/>
        </p:spPr>
        <p:txBody>
          <a:bodyPr wrap="none" rtlCol="0">
            <a:spAutoFit/>
          </a:bodyPr>
          <a:lstStyle/>
          <a:p>
            <a:r>
              <a:rPr lang="en-US" sz="800" dirty="0" smtClean="0">
                <a:solidFill>
                  <a:schemeClr val="tx1">
                    <a:lumMod val="65000"/>
                    <a:lumOff val="35000"/>
                  </a:schemeClr>
                </a:solidFill>
                <a:sym typeface="Wingdings" panose="05000000000000000000" pitchFamily="2" charset="2"/>
              </a:rPr>
              <a:t></a:t>
            </a:r>
            <a:r>
              <a:rPr lang="en-US" sz="1200" dirty="0" smtClean="0">
                <a:solidFill>
                  <a:schemeClr val="tx1">
                    <a:lumMod val="65000"/>
                    <a:lumOff val="35000"/>
                  </a:schemeClr>
                </a:solidFill>
              </a:rPr>
              <a:t>Check feasibility</a:t>
            </a:r>
            <a:endParaRPr lang="en-US" sz="1200" dirty="0">
              <a:solidFill>
                <a:schemeClr val="tx1">
                  <a:lumMod val="65000"/>
                  <a:lumOff val="35000"/>
                </a:schemeClr>
              </a:solidFill>
            </a:endParaRPr>
          </a:p>
        </p:txBody>
      </p:sp>
      <p:sp>
        <p:nvSpPr>
          <p:cNvPr id="8" name="Rectangle 7"/>
          <p:cNvSpPr/>
          <p:nvPr/>
        </p:nvSpPr>
        <p:spPr>
          <a:xfrm>
            <a:off x="3016551" y="1676400"/>
            <a:ext cx="1555449" cy="355808"/>
          </a:xfrm>
          <a:prstGeom prst="rect">
            <a:avLst/>
          </a:prstGeom>
          <a:ln w="9525"/>
          <a:effectLst>
            <a:outerShdw dist="38100" dir="2700000" sx="98000" sy="98000" algn="tl" rotWithShape="0">
              <a:prstClr val="black">
                <a:alpha val="72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sym typeface="Wingdings" panose="05000000000000000000" pitchFamily="2" charset="2"/>
              </a:rPr>
              <a:t>c</a:t>
            </a:r>
            <a:r>
              <a:rPr lang="en-US" sz="1000" dirty="0" smtClean="0">
                <a:sym typeface="Wingdings" panose="05000000000000000000" pitchFamily="2" charset="2"/>
              </a:rPr>
              <a:t>an use HTPS framework</a:t>
            </a:r>
          </a:p>
        </p:txBody>
      </p:sp>
      <p:sp>
        <p:nvSpPr>
          <p:cNvPr id="10" name="Rectangle 9"/>
          <p:cNvSpPr/>
          <p:nvPr/>
        </p:nvSpPr>
        <p:spPr>
          <a:xfrm>
            <a:off x="2209800" y="1066800"/>
            <a:ext cx="457200" cy="12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5086029" y="4160043"/>
            <a:ext cx="1158587" cy="400110"/>
          </a:xfrm>
          <a:prstGeom prst="rect">
            <a:avLst/>
          </a:prstGeom>
          <a:noFill/>
        </p:spPr>
        <p:txBody>
          <a:bodyPr wrap="none" rtlCol="0">
            <a:spAutoFit/>
          </a:bodyPr>
          <a:lstStyle/>
          <a:p>
            <a:r>
              <a:rPr lang="en-US" sz="2000" u="sng" dirty="0" smtClean="0"/>
              <a:t>Mutation</a:t>
            </a:r>
            <a:endParaRPr lang="en-US" sz="2000" u="sng" dirty="0"/>
          </a:p>
        </p:txBody>
      </p:sp>
      <p:cxnSp>
        <p:nvCxnSpPr>
          <p:cNvPr id="98" name="Straight Connector 97"/>
          <p:cNvCxnSpPr>
            <a:stCxn id="102" idx="6"/>
            <a:endCxn id="106" idx="2"/>
          </p:cNvCxnSpPr>
          <p:nvPr/>
        </p:nvCxnSpPr>
        <p:spPr>
          <a:xfrm>
            <a:off x="6086483" y="4811515"/>
            <a:ext cx="1924046" cy="263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01"/>
          <p:cNvSpPr>
            <a:spLocks noChangeAspect="1"/>
          </p:cNvSpPr>
          <p:nvPr/>
        </p:nvSpPr>
        <p:spPr>
          <a:xfrm>
            <a:off x="5572133" y="4712553"/>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 1</a:t>
            </a:r>
            <a:endParaRPr lang="en-US" sz="1400" dirty="0"/>
          </a:p>
        </p:txBody>
      </p:sp>
      <p:sp>
        <p:nvSpPr>
          <p:cNvPr id="103" name="Oval 102"/>
          <p:cNvSpPr>
            <a:spLocks noChangeAspect="1"/>
          </p:cNvSpPr>
          <p:nvPr/>
        </p:nvSpPr>
        <p:spPr>
          <a:xfrm>
            <a:off x="6181729" y="4712553"/>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2</a:t>
            </a:r>
            <a:endParaRPr lang="en-US" sz="1400" dirty="0"/>
          </a:p>
        </p:txBody>
      </p:sp>
      <p:sp>
        <p:nvSpPr>
          <p:cNvPr id="104" name="Oval 103"/>
          <p:cNvSpPr>
            <a:spLocks noChangeAspect="1"/>
          </p:cNvSpPr>
          <p:nvPr/>
        </p:nvSpPr>
        <p:spPr>
          <a:xfrm>
            <a:off x="6791329" y="4726402"/>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3</a:t>
            </a:r>
            <a:endParaRPr lang="en-US" sz="1400" dirty="0"/>
          </a:p>
        </p:txBody>
      </p:sp>
      <p:sp>
        <p:nvSpPr>
          <p:cNvPr id="105" name="Oval 104"/>
          <p:cNvSpPr>
            <a:spLocks noChangeAspect="1"/>
          </p:cNvSpPr>
          <p:nvPr/>
        </p:nvSpPr>
        <p:spPr>
          <a:xfrm>
            <a:off x="7419979" y="4738892"/>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4</a:t>
            </a:r>
            <a:endParaRPr lang="en-US" sz="1400" dirty="0"/>
          </a:p>
        </p:txBody>
      </p:sp>
      <p:sp>
        <p:nvSpPr>
          <p:cNvPr id="106" name="Oval 105"/>
          <p:cNvSpPr>
            <a:spLocks noChangeAspect="1"/>
          </p:cNvSpPr>
          <p:nvPr/>
        </p:nvSpPr>
        <p:spPr>
          <a:xfrm>
            <a:off x="8010529" y="4738892"/>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5</a:t>
            </a:r>
            <a:endParaRPr lang="en-US" sz="1400" dirty="0"/>
          </a:p>
        </p:txBody>
      </p:sp>
      <p:sp>
        <p:nvSpPr>
          <p:cNvPr id="127" name="Down Arrow 126"/>
          <p:cNvSpPr/>
          <p:nvPr/>
        </p:nvSpPr>
        <p:spPr>
          <a:xfrm>
            <a:off x="6924679" y="5093553"/>
            <a:ext cx="257175" cy="28150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8" name="Straight Connector 127"/>
          <p:cNvCxnSpPr>
            <a:stCxn id="129" idx="6"/>
            <a:endCxn id="133" idx="2"/>
          </p:cNvCxnSpPr>
          <p:nvPr/>
        </p:nvCxnSpPr>
        <p:spPr>
          <a:xfrm>
            <a:off x="6086483" y="5577852"/>
            <a:ext cx="1924046" cy="2633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Oval 128"/>
          <p:cNvSpPr>
            <a:spLocks noChangeAspect="1"/>
          </p:cNvSpPr>
          <p:nvPr/>
        </p:nvSpPr>
        <p:spPr>
          <a:xfrm>
            <a:off x="5572133" y="5478890"/>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 1</a:t>
            </a:r>
            <a:endParaRPr lang="en-US" sz="1400" dirty="0"/>
          </a:p>
        </p:txBody>
      </p:sp>
      <p:sp>
        <p:nvSpPr>
          <p:cNvPr id="130" name="Oval 129"/>
          <p:cNvSpPr>
            <a:spLocks noChangeAspect="1"/>
          </p:cNvSpPr>
          <p:nvPr/>
        </p:nvSpPr>
        <p:spPr>
          <a:xfrm>
            <a:off x="6181729" y="5478890"/>
            <a:ext cx="514350" cy="197924"/>
          </a:xfrm>
          <a:prstGeom prst="ellipse">
            <a:avLst/>
          </a:prstGeom>
          <a:solidFill>
            <a:srgbClr val="FFFF00"/>
          </a:solidFill>
          <a:ln>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2</a:t>
            </a:r>
            <a:endParaRPr lang="en-US" sz="1400" dirty="0"/>
          </a:p>
        </p:txBody>
      </p:sp>
      <p:sp>
        <p:nvSpPr>
          <p:cNvPr id="131" name="Oval 130"/>
          <p:cNvSpPr>
            <a:spLocks noChangeAspect="1"/>
          </p:cNvSpPr>
          <p:nvPr/>
        </p:nvSpPr>
        <p:spPr>
          <a:xfrm>
            <a:off x="6791329" y="5492739"/>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3</a:t>
            </a:r>
            <a:endParaRPr lang="en-US" sz="1400" dirty="0"/>
          </a:p>
        </p:txBody>
      </p:sp>
      <p:sp>
        <p:nvSpPr>
          <p:cNvPr id="132" name="Oval 131"/>
          <p:cNvSpPr>
            <a:spLocks noChangeAspect="1"/>
          </p:cNvSpPr>
          <p:nvPr/>
        </p:nvSpPr>
        <p:spPr>
          <a:xfrm>
            <a:off x="7419979" y="5505229"/>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4</a:t>
            </a:r>
            <a:endParaRPr lang="en-US" sz="1400" dirty="0"/>
          </a:p>
        </p:txBody>
      </p:sp>
      <p:sp>
        <p:nvSpPr>
          <p:cNvPr id="133" name="Oval 132"/>
          <p:cNvSpPr>
            <a:spLocks noChangeAspect="1"/>
          </p:cNvSpPr>
          <p:nvPr/>
        </p:nvSpPr>
        <p:spPr>
          <a:xfrm>
            <a:off x="8010529" y="5505229"/>
            <a:ext cx="514350" cy="197924"/>
          </a:xfrm>
          <a:prstGeom prst="ellipse">
            <a:avLst/>
          </a:prstGeom>
          <a:solidFill>
            <a:srgbClr val="00FF00"/>
          </a:solidFill>
          <a:ln>
            <a:solidFill>
              <a:srgbClr val="00B05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5</a:t>
            </a:r>
            <a:endParaRPr lang="en-US" sz="1400" dirty="0"/>
          </a:p>
        </p:txBody>
      </p:sp>
      <p:sp>
        <p:nvSpPr>
          <p:cNvPr id="134" name="TextBox 133"/>
          <p:cNvSpPr txBox="1"/>
          <p:nvPr/>
        </p:nvSpPr>
        <p:spPr>
          <a:xfrm>
            <a:off x="5143500" y="5760243"/>
            <a:ext cx="2661626" cy="400110"/>
          </a:xfrm>
          <a:prstGeom prst="rect">
            <a:avLst/>
          </a:prstGeom>
          <a:noFill/>
        </p:spPr>
        <p:txBody>
          <a:bodyPr wrap="none" rtlCol="0">
            <a:spAutoFit/>
          </a:bodyPr>
          <a:lstStyle/>
          <a:p>
            <a:pPr marL="342900" indent="-342900">
              <a:buFont typeface="Wingdings" panose="05000000000000000000" pitchFamily="2" charset="2"/>
              <a:buChar char="Ø"/>
            </a:pPr>
            <a:r>
              <a:rPr lang="en-US" sz="2000" u="sng" dirty="0" smtClean="0"/>
              <a:t>GA optimized library</a:t>
            </a:r>
            <a:endParaRPr lang="en-US" sz="2000" u="sng"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00573355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Box 3"/>
          <p:cNvSpPr txBox="1">
            <a:spLocks noChangeAspect="1" noChangeArrowheads="1"/>
          </p:cNvSpPr>
          <p:nvPr/>
        </p:nvSpPr>
        <p:spPr bwMode="auto">
          <a:xfrm>
            <a:off x="247326" y="1277032"/>
            <a:ext cx="88204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dirty="0" smtClean="0"/>
              <a:t>levels of parallelization</a:t>
            </a:r>
          </a:p>
          <a:p>
            <a:pPr marL="800100" lvl="1" indent="-342900">
              <a:buFont typeface="Arial" panose="020B0604020202020204" pitchFamily="34" charset="0"/>
              <a:buChar char="•"/>
            </a:pPr>
            <a:r>
              <a:rPr lang="en-US" sz="2000" dirty="0"/>
              <a:t>r</a:t>
            </a:r>
            <a:r>
              <a:rPr lang="en-US" sz="2000" dirty="0" smtClean="0"/>
              <a:t>ead/write molecules</a:t>
            </a:r>
          </a:p>
          <a:p>
            <a:pPr marL="800100" lvl="1" indent="-342900">
              <a:buFont typeface="Arial" panose="020B0604020202020204" pitchFamily="34" charset="0"/>
              <a:buChar char="•"/>
            </a:pPr>
            <a:r>
              <a:rPr lang="en-US" sz="2000" dirty="0"/>
              <a:t>d</a:t>
            </a:r>
            <a:r>
              <a:rPr lang="en-US" sz="2000" dirty="0" smtClean="0"/>
              <a:t>uplicate removal</a:t>
            </a:r>
          </a:p>
          <a:p>
            <a:pPr marL="800100" lvl="1" indent="-342900">
              <a:buFont typeface="Arial" panose="020B0604020202020204" pitchFamily="34" charset="0"/>
              <a:buChar char="•"/>
            </a:pPr>
            <a:r>
              <a:rPr lang="en-US" sz="2000" dirty="0"/>
              <a:t>m</a:t>
            </a:r>
            <a:r>
              <a:rPr lang="en-US" sz="2000" dirty="0" smtClean="0"/>
              <a:t>olecule conversion</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smtClean="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smtClean="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smtClean="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smtClean="0"/>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endParaRPr lang="en-US" sz="2000" dirty="0" smtClean="0"/>
          </a:p>
          <a:p>
            <a:pPr marL="800100" lvl="1" indent="-342900">
              <a:buFont typeface="Arial" panose="020B0604020202020204" pitchFamily="34" charset="0"/>
              <a:buChar char="•"/>
            </a:pPr>
            <a:endParaRPr lang="en-US" sz="2000" dirty="0"/>
          </a:p>
          <a:p>
            <a:pPr marL="285750" indent="-285750">
              <a:buFont typeface="Wingdings" panose="05000000000000000000" pitchFamily="2" charset="2"/>
              <a:buChar char="Ø"/>
            </a:pPr>
            <a:r>
              <a:rPr lang="en-US" dirty="0" smtClean="0"/>
              <a:t>Afzal, M. A. F. </a:t>
            </a:r>
            <a:r>
              <a:rPr lang="en-US" dirty="0"/>
              <a:t>and </a:t>
            </a:r>
            <a:r>
              <a:rPr lang="en-US" dirty="0" smtClean="0"/>
              <a:t>Hachmann, J., </a:t>
            </a:r>
            <a:r>
              <a:rPr lang="en-US" dirty="0"/>
              <a:t>“</a:t>
            </a:r>
            <a:r>
              <a:rPr lang="en-US" dirty="0" err="1"/>
              <a:t>ChemLG</a:t>
            </a:r>
            <a:r>
              <a:rPr lang="en-US" dirty="0"/>
              <a:t>: A smart and massively </a:t>
            </a:r>
            <a:r>
              <a:rPr lang="en-US" dirty="0" smtClean="0"/>
              <a:t>parallel molecular </a:t>
            </a:r>
            <a:r>
              <a:rPr lang="en-US" dirty="0"/>
              <a:t>library generator.” </a:t>
            </a:r>
            <a:r>
              <a:rPr lang="en-US" dirty="0">
                <a:hlinkClick r:id="rId3"/>
              </a:rPr>
              <a:t>https://</a:t>
            </a:r>
            <a:r>
              <a:rPr lang="en-US" dirty="0" smtClean="0">
                <a:hlinkClick r:id="rId3"/>
              </a:rPr>
              <a:t>github.com/hachmannlab/chemlg</a:t>
            </a:r>
            <a:r>
              <a:rPr lang="en-US" dirty="0" smtClean="0"/>
              <a:t>, 2018</a:t>
            </a:r>
            <a:r>
              <a:rPr lang="en-US" dirty="0"/>
              <a:t>.</a:t>
            </a:r>
            <a:endParaRPr lang="en-US" sz="3200" dirty="0"/>
          </a:p>
        </p:txBody>
      </p:sp>
      <p:sp>
        <p:nvSpPr>
          <p:cNvPr id="2" name="TextBox 1"/>
          <p:cNvSpPr txBox="1"/>
          <p:nvPr/>
        </p:nvSpPr>
        <p:spPr>
          <a:xfrm>
            <a:off x="269098" y="88075"/>
            <a:ext cx="6264087" cy="523220"/>
          </a:xfrm>
          <a:prstGeom prst="rect">
            <a:avLst/>
          </a:prstGeom>
          <a:noFill/>
        </p:spPr>
        <p:txBody>
          <a:bodyPr wrap="none" rtlCol="0">
            <a:spAutoFit/>
          </a:bodyPr>
          <a:lstStyle/>
          <a:p>
            <a:r>
              <a:rPr lang="en-US" sz="2800" i="1" dirty="0" err="1" smtClean="0">
                <a:solidFill>
                  <a:schemeClr val="bg1"/>
                </a:solidFill>
                <a:effectLst>
                  <a:outerShdw blurRad="38100" dist="38100" dir="2700000" algn="tl">
                    <a:srgbClr val="000000">
                      <a:alpha val="43137"/>
                    </a:srgbClr>
                  </a:outerShdw>
                </a:effectLst>
              </a:rPr>
              <a:t>ChemLG</a:t>
            </a:r>
            <a:r>
              <a:rPr lang="en-US" sz="2800" dirty="0" smtClean="0">
                <a:solidFill>
                  <a:schemeClr val="bg1"/>
                </a:solidFill>
                <a:effectLst>
                  <a:outerShdw blurRad="38100" dist="38100" dir="2700000" algn="tl">
                    <a:srgbClr val="000000">
                      <a:alpha val="43137"/>
                    </a:srgbClr>
                  </a:outerShdw>
                </a:effectLst>
              </a:rPr>
              <a:t>: Fast (parallel) </a:t>
            </a:r>
            <a:r>
              <a:rPr lang="en-US" sz="2800" dirty="0">
                <a:solidFill>
                  <a:schemeClr val="bg1"/>
                </a:solidFill>
                <a:effectLst>
                  <a:outerShdw blurRad="38100" dist="38100" dir="2700000" algn="tl">
                    <a:srgbClr val="000000">
                      <a:alpha val="43137"/>
                    </a:srgbClr>
                  </a:outerShdw>
                </a:effectLst>
              </a:rPr>
              <a:t>library generation </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071" y="2590800"/>
            <a:ext cx="4283652" cy="30510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723" y="1066800"/>
            <a:ext cx="4567077" cy="4622102"/>
          </a:xfrm>
          <a:prstGeom prst="rect">
            <a:avLst/>
          </a:prstGeom>
        </p:spPr>
      </p:pic>
      <p:sp>
        <p:nvSpPr>
          <p:cNvPr id="9" name="Slide Number Placeholder 8"/>
          <p:cNvSpPr>
            <a:spLocks noGrp="1"/>
          </p:cNvSpPr>
          <p:nvPr>
            <p:ph type="sldNum" sz="quarter" idx="12"/>
          </p:nvPr>
        </p:nvSpPr>
        <p:spPr/>
        <p:txBody>
          <a:bodyPr/>
          <a:lstStyle/>
          <a:p>
            <a:fld id="{B6F15528-21DE-4FAA-801E-634DDDAF4B2B}" type="slidenum">
              <a:rPr lang="en-US" smtClean="0"/>
              <a:pPr/>
              <a:t>26</a:t>
            </a:fld>
            <a:endParaRPr lang="en-US" dirty="0"/>
          </a:p>
        </p:txBody>
      </p:sp>
    </p:spTree>
    <p:extLst>
      <p:ext uri="{BB962C8B-B14F-4D97-AF65-F5344CB8AC3E}">
        <p14:creationId xmlns:p14="http://schemas.microsoft.com/office/powerpoint/2010/main" val="325131535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5" end="15"/>
                                            </p:txEl>
                                          </p:spTgt>
                                        </p:tgtEl>
                                        <p:attrNameLst>
                                          <p:attrName>style.visibility</p:attrName>
                                        </p:attrNameLst>
                                      </p:cBhvr>
                                      <p:to>
                                        <p:strVal val="visible"/>
                                      </p:to>
                                    </p:set>
                                    <p:animEffect transition="in" filter="fade">
                                      <p:cBhvr>
                                        <p:cTn id="12" dur="5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spect="1" noChangeArrowheads="1"/>
          </p:cNvSpPr>
          <p:nvPr/>
        </p:nvSpPr>
        <p:spPr bwMode="auto">
          <a:xfrm>
            <a:off x="247326" y="1277032"/>
            <a:ext cx="88204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b="1" dirty="0" smtClean="0"/>
              <a:t>polyimide</a:t>
            </a:r>
            <a:endParaRPr lang="en-US" sz="2000" b="1" dirty="0"/>
          </a:p>
          <a:p>
            <a:pPr marL="800100" lvl="1" indent="-342900">
              <a:buFont typeface="Wingdings" panose="05000000000000000000" pitchFamily="2" charset="2"/>
              <a:buChar char="Ø"/>
            </a:pPr>
            <a:r>
              <a:rPr lang="en-US" sz="2000" b="1" dirty="0"/>
              <a:t>frequently used in optical devices</a:t>
            </a:r>
          </a:p>
          <a:p>
            <a:pPr marL="800100" lvl="1" indent="-342900">
              <a:buFont typeface="Wingdings" panose="05000000000000000000" pitchFamily="2" charset="2"/>
              <a:buChar char="Ø"/>
            </a:pPr>
            <a:endParaRPr lang="en-US" sz="2000" b="1" dirty="0"/>
          </a:p>
          <a:p>
            <a:pPr marL="800100" lvl="1" indent="-342900">
              <a:buFont typeface="Wingdings" panose="05000000000000000000" pitchFamily="2" charset="2"/>
              <a:buChar char="Ø"/>
            </a:pPr>
            <a:endParaRPr lang="en-US" sz="2000" b="1" dirty="0"/>
          </a:p>
          <a:p>
            <a:pPr marL="800100" lvl="1" indent="-342900">
              <a:buFont typeface="Wingdings" panose="05000000000000000000" pitchFamily="2" charset="2"/>
              <a:buChar char="Ø"/>
            </a:pPr>
            <a:endParaRPr lang="en-US" sz="2000" b="1" dirty="0"/>
          </a:p>
          <a:p>
            <a:pPr marL="800100" lvl="1" indent="-342900">
              <a:buFont typeface="Wingdings" panose="05000000000000000000" pitchFamily="2" charset="2"/>
              <a:buChar char="Ø"/>
            </a:pPr>
            <a:endParaRPr lang="en-US" sz="2000" b="1" dirty="0"/>
          </a:p>
          <a:p>
            <a:pPr marL="800100" lvl="1" indent="-342900">
              <a:buFont typeface="Wingdings" panose="05000000000000000000" pitchFamily="2" charset="2"/>
              <a:buChar char="Ø"/>
            </a:pPr>
            <a:endParaRPr lang="en-US" sz="2000" b="1" dirty="0"/>
          </a:p>
          <a:p>
            <a:pPr lvl="1"/>
            <a:endParaRPr lang="en-US" sz="2000" b="1" dirty="0"/>
          </a:p>
          <a:p>
            <a:pPr marL="800100" lvl="1" indent="-342900">
              <a:buFont typeface="Wingdings" panose="05000000000000000000" pitchFamily="2" charset="2"/>
              <a:buChar char="Ø"/>
            </a:pPr>
            <a:endParaRPr lang="en-US" sz="2000" b="1" dirty="0"/>
          </a:p>
          <a:p>
            <a:pPr marL="800100" lvl="1" indent="-342900">
              <a:buFont typeface="Wingdings" panose="05000000000000000000" pitchFamily="2" charset="2"/>
              <a:buChar char="Ø"/>
            </a:pPr>
            <a:r>
              <a:rPr lang="en-US" sz="2000" dirty="0"/>
              <a:t>high thermal and chemical stability, flame resistance, radiation resistance, mechanical strength, low dielectric constant, and good flexibility</a:t>
            </a:r>
          </a:p>
          <a:p>
            <a:pPr marL="800100" lvl="1" indent="-342900">
              <a:buFont typeface="Wingdings" panose="05000000000000000000" pitchFamily="2" charset="2"/>
              <a:buChar char="Ø"/>
            </a:pPr>
            <a:r>
              <a:rPr lang="en-US" sz="2000" dirty="0"/>
              <a:t>optical properties depend mostly on the R</a:t>
            </a:r>
            <a:r>
              <a:rPr lang="en-US" sz="2000" baseline="-25000" dirty="0"/>
              <a:t>1</a:t>
            </a:r>
            <a:r>
              <a:rPr lang="en-US" sz="2000" dirty="0"/>
              <a:t> and R</a:t>
            </a:r>
            <a:r>
              <a:rPr lang="en-US" sz="2000" baseline="-25000" dirty="0"/>
              <a:t>2</a:t>
            </a:r>
            <a:r>
              <a:rPr lang="en-US" sz="2000" dirty="0"/>
              <a:t> moieties </a:t>
            </a:r>
          </a:p>
          <a:p>
            <a:pPr marL="800100" lvl="1" indent="-342900">
              <a:buFont typeface="Wingdings" panose="05000000000000000000" pitchFamily="2" charset="2"/>
              <a:buChar char="Ø"/>
            </a:pPr>
            <a:r>
              <a:rPr lang="en-US" sz="2000" dirty="0"/>
              <a:t>extensively studied to discover new moieties for obtaining high RI </a:t>
            </a:r>
            <a:r>
              <a:rPr lang="en-US" sz="2000" dirty="0" smtClean="0"/>
              <a:t>polyimide</a:t>
            </a:r>
          </a:p>
          <a:p>
            <a:pPr marL="800100" lvl="1" indent="-342900">
              <a:buFont typeface="Wingdings" panose="05000000000000000000" pitchFamily="2" charset="2"/>
              <a:buChar char="Ø"/>
            </a:pPr>
            <a:endParaRPr lang="en-US" sz="2000" dirty="0"/>
          </a:p>
          <a:p>
            <a:pPr marL="800100" lvl="1" indent="-342900">
              <a:buFont typeface="Wingdings" panose="05000000000000000000" pitchFamily="2" charset="2"/>
              <a:buChar char="Ø"/>
            </a:pPr>
            <a:endParaRPr lang="en-US" sz="2000" dirty="0"/>
          </a:p>
          <a:p>
            <a:pPr marL="800100" lvl="1" indent="-342900">
              <a:buFont typeface="Wingdings" panose="05000000000000000000" pitchFamily="2" charset="2"/>
              <a:buChar char="Ø"/>
            </a:pPr>
            <a:endParaRPr lang="en-US" sz="2000" b="1" dirty="0"/>
          </a:p>
          <a:p>
            <a:pPr marL="800100" lvl="1" indent="-342900">
              <a:buFont typeface="Wingdings" panose="05000000000000000000" pitchFamily="2" charset="2"/>
              <a:buChar char="Ø"/>
            </a:pPr>
            <a:endParaRPr lang="en-US" sz="2000" dirty="0"/>
          </a:p>
          <a:p>
            <a:endParaRPr lang="en-US" sz="2000" dirty="0"/>
          </a:p>
        </p:txBody>
      </p:sp>
      <p:sp>
        <p:nvSpPr>
          <p:cNvPr id="2" name="TextBox 1"/>
          <p:cNvSpPr txBox="1"/>
          <p:nvPr/>
        </p:nvSpPr>
        <p:spPr>
          <a:xfrm>
            <a:off x="269098" y="88075"/>
            <a:ext cx="3033138"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Example: polyimide</a:t>
            </a:r>
          </a:p>
        </p:txBody>
      </p:sp>
      <p:pic>
        <p:nvPicPr>
          <p:cNvPr id="4" name="Picture 3"/>
          <p:cNvPicPr>
            <a:picLocks noChangeAspect="1"/>
          </p:cNvPicPr>
          <p:nvPr/>
        </p:nvPicPr>
        <p:blipFill>
          <a:blip r:embed="rId3"/>
          <a:stretch>
            <a:fillRect/>
          </a:stretch>
        </p:blipFill>
        <p:spPr>
          <a:xfrm>
            <a:off x="2514600" y="2209802"/>
            <a:ext cx="3406062" cy="1576373"/>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34811831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Box 3"/>
          <p:cNvSpPr txBox="1">
            <a:spLocks noChangeAspect="1" noChangeArrowheads="1"/>
          </p:cNvSpPr>
          <p:nvPr/>
        </p:nvSpPr>
        <p:spPr bwMode="auto">
          <a:xfrm>
            <a:off x="247326" y="1277032"/>
            <a:ext cx="88204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endParaRPr lang="en-US" sz="2000" dirty="0" smtClean="0"/>
          </a:p>
          <a:p>
            <a:pPr marL="342900" indent="-342900">
              <a:buFont typeface="Wingdings" panose="05000000000000000000" pitchFamily="2" charset="2"/>
              <a:buChar char="Ø"/>
            </a:pPr>
            <a:r>
              <a:rPr lang="en-US" sz="2000" dirty="0" smtClean="0"/>
              <a:t>validation with </a:t>
            </a:r>
            <a:br>
              <a:rPr lang="en-US" sz="2000" dirty="0" smtClean="0"/>
            </a:br>
            <a:r>
              <a:rPr lang="en-US" sz="2000" dirty="0" smtClean="0"/>
              <a:t>experimental RI values</a:t>
            </a:r>
          </a:p>
          <a:p>
            <a:pPr marL="800100" lvl="1" indent="-342900">
              <a:buFont typeface="Arial" panose="020B0604020202020204" pitchFamily="34" charset="0"/>
              <a:buChar char="•"/>
            </a:pPr>
            <a:r>
              <a:rPr lang="en-US" sz="2000" dirty="0" smtClean="0"/>
              <a:t>RMSD = 0.024 </a:t>
            </a:r>
          </a:p>
          <a:p>
            <a:endParaRPr lang="en-US" sz="2000" dirty="0" smtClean="0"/>
          </a:p>
          <a:p>
            <a:pPr marL="342900" indent="-342900">
              <a:buFont typeface="Wingdings" panose="05000000000000000000" pitchFamily="2" charset="2"/>
              <a:buChar char="Ø"/>
            </a:pPr>
            <a:r>
              <a:rPr lang="en-US" sz="2000" dirty="0" smtClean="0"/>
              <a:t>all </a:t>
            </a:r>
            <a:r>
              <a:rPr lang="en-US" sz="2000" dirty="0"/>
              <a:t>these moieties are mostly </a:t>
            </a:r>
            <a:r>
              <a:rPr lang="en-US" sz="2000" dirty="0" smtClean="0"/>
              <a:t/>
            </a:r>
            <a:br>
              <a:rPr lang="en-US" sz="2000" dirty="0" smtClean="0"/>
            </a:br>
            <a:r>
              <a:rPr lang="en-US" sz="2000" dirty="0" smtClean="0"/>
              <a:t>based </a:t>
            </a:r>
            <a:r>
              <a:rPr lang="en-US" sz="2000" dirty="0"/>
              <a:t>on intuition</a:t>
            </a:r>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smtClean="0"/>
              <a:t>not all combinations can be </a:t>
            </a:r>
            <a:br>
              <a:rPr lang="en-US" sz="2000" dirty="0" smtClean="0"/>
            </a:br>
            <a:r>
              <a:rPr lang="en-US" sz="2000" dirty="0" smtClean="0"/>
              <a:t>studied </a:t>
            </a:r>
            <a:r>
              <a:rPr lang="en-US" sz="2000" dirty="0" smtClean="0"/>
              <a:t>empirically</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more combinations can </a:t>
            </a:r>
            <a:r>
              <a:rPr lang="en-US" sz="2000" dirty="0" smtClean="0"/>
              <a:t>be</a:t>
            </a:r>
            <a:br>
              <a:rPr lang="en-US" sz="2000" dirty="0" smtClean="0"/>
            </a:br>
            <a:r>
              <a:rPr lang="en-US" sz="2000" dirty="0" smtClean="0"/>
              <a:t>virtually </a:t>
            </a:r>
            <a:r>
              <a:rPr lang="en-US" sz="2000" dirty="0"/>
              <a:t>generated and </a:t>
            </a:r>
            <a:r>
              <a:rPr lang="en-US" sz="2000" dirty="0" smtClean="0"/>
              <a:t/>
            </a:r>
            <a:br>
              <a:rPr lang="en-US" sz="2000" dirty="0" smtClean="0"/>
            </a:br>
            <a:r>
              <a:rPr lang="en-US" sz="2000" dirty="0" smtClean="0"/>
              <a:t>evaluated</a:t>
            </a:r>
            <a:endParaRPr lang="en-US" sz="2000" dirty="0"/>
          </a:p>
          <a:p>
            <a:pPr marL="342900" indent="-342900">
              <a:buFont typeface="Wingdings" panose="05000000000000000000" pitchFamily="2" charset="2"/>
              <a:buChar char="Ø"/>
            </a:pPr>
            <a:endParaRPr lang="en-US" sz="2000" dirty="0" smtClean="0"/>
          </a:p>
        </p:txBody>
      </p:sp>
      <p:sp>
        <p:nvSpPr>
          <p:cNvPr id="4" name="TextBox 3"/>
          <p:cNvSpPr txBox="1"/>
          <p:nvPr/>
        </p:nvSpPr>
        <p:spPr>
          <a:xfrm>
            <a:off x="269098" y="88075"/>
            <a:ext cx="4563301"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Comparison with experiments</a:t>
            </a:r>
            <a:endParaRPr lang="en-US" sz="2800" dirty="0">
              <a:solidFill>
                <a:schemeClr val="bg1"/>
              </a:solidFill>
              <a:effectLst>
                <a:outerShdw blurRad="38100" dist="38100" dir="2700000" algn="tl">
                  <a:srgbClr val="000000">
                    <a:alpha val="43137"/>
                  </a:srgbClr>
                </a:outerShdw>
              </a:effectLst>
              <a:latin typeface="+mj-lt"/>
            </a:endParaRPr>
          </a:p>
        </p:txBody>
      </p:sp>
      <p:pic>
        <p:nvPicPr>
          <p:cNvPr id="24" name="Picture 23"/>
          <p:cNvPicPr>
            <a:picLocks noChangeAspect="1"/>
          </p:cNvPicPr>
          <p:nvPr/>
        </p:nvPicPr>
        <p:blipFill>
          <a:blip r:embed="rId3"/>
          <a:stretch>
            <a:fillRect/>
          </a:stretch>
        </p:blipFill>
        <p:spPr>
          <a:xfrm>
            <a:off x="161325" y="1543312"/>
            <a:ext cx="3506077" cy="759488"/>
          </a:xfrm>
          <a:prstGeom prst="rect">
            <a:avLst/>
          </a:prstGeom>
        </p:spPr>
      </p:pic>
      <p:pic>
        <p:nvPicPr>
          <p:cNvPr id="25" name="Picture 24"/>
          <p:cNvPicPr>
            <a:picLocks noChangeAspect="1"/>
          </p:cNvPicPr>
          <p:nvPr/>
        </p:nvPicPr>
        <p:blipFill>
          <a:blip r:embed="rId4">
            <a:clrChange>
              <a:clrFrom>
                <a:srgbClr val="FFFFFF"/>
              </a:clrFrom>
              <a:clrTo>
                <a:srgbClr val="FFFFFF">
                  <a:alpha val="0"/>
                </a:srgbClr>
              </a:clrTo>
            </a:clrChange>
          </a:blip>
          <a:stretch>
            <a:fillRect/>
          </a:stretch>
        </p:blipFill>
        <p:spPr>
          <a:xfrm>
            <a:off x="3657600" y="1123553"/>
            <a:ext cx="5334000" cy="5212543"/>
          </a:xfrm>
          <a:prstGeom prst="rect">
            <a:avLst/>
          </a:prstGeom>
        </p:spPr>
      </p:pic>
      <p:sp>
        <p:nvSpPr>
          <p:cNvPr id="28" name="Rectangle 27"/>
          <p:cNvSpPr/>
          <p:nvPr/>
        </p:nvSpPr>
        <p:spPr>
          <a:xfrm>
            <a:off x="7015653" y="1410224"/>
            <a:ext cx="152400" cy="2661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121858330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7" end="7"/>
                                            </p:txEl>
                                          </p:spTgt>
                                        </p:tgtEl>
                                        <p:attrNameLst>
                                          <p:attrName>style.visibility</p:attrName>
                                        </p:attrNameLst>
                                      </p:cBhvr>
                                      <p:to>
                                        <p:strVal val="visible"/>
                                      </p:to>
                                    </p:set>
                                    <p:animEffect transition="in" filter="fade">
                                      <p:cBhvr>
                                        <p:cTn id="7" dur="500"/>
                                        <p:tgtEl>
                                          <p:spTgt spid="42">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xEl>
                                              <p:pRg st="9" end="9"/>
                                            </p:txEl>
                                          </p:spTgt>
                                        </p:tgtEl>
                                        <p:attrNameLst>
                                          <p:attrName>style.visibility</p:attrName>
                                        </p:attrNameLst>
                                      </p:cBhvr>
                                      <p:to>
                                        <p:strVal val="visible"/>
                                      </p:to>
                                    </p:set>
                                    <p:animEffect transition="in" filter="fade">
                                      <p:cBhvr>
                                        <p:cTn id="12" dur="500"/>
                                        <p:tgtEl>
                                          <p:spTgt spid="42">
                                            <p:txEl>
                                              <p:pRg st="9"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2">
                                            <p:txEl>
                                              <p:pRg st="11" end="11"/>
                                            </p:txEl>
                                          </p:spTgt>
                                        </p:tgtEl>
                                        <p:attrNameLst>
                                          <p:attrName>style.visibility</p:attrName>
                                        </p:attrNameLst>
                                      </p:cBhvr>
                                      <p:to>
                                        <p:strVal val="visible"/>
                                      </p:to>
                                    </p:set>
                                    <p:animEffect transition="in" filter="fade">
                                      <p:cBhvr>
                                        <p:cTn id="15" dur="500"/>
                                        <p:tgtEl>
                                          <p:spTgt spid="4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098" y="88075"/>
            <a:ext cx="4598054"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latin typeface="+mj-lt"/>
              </a:rPr>
              <a:t>Building blocks for polyimides </a:t>
            </a: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467989" y="896985"/>
            <a:ext cx="3406062" cy="1576373"/>
          </a:xfrm>
          <a:prstGeom prst="rect">
            <a:avLst/>
          </a:prstGeom>
        </p:spPr>
      </p:pic>
      <p:grpSp>
        <p:nvGrpSpPr>
          <p:cNvPr id="32" name="Group 31"/>
          <p:cNvGrpSpPr/>
          <p:nvPr/>
        </p:nvGrpSpPr>
        <p:grpSpPr>
          <a:xfrm>
            <a:off x="4805695" y="973184"/>
            <a:ext cx="3941504" cy="584497"/>
            <a:chOff x="1010934" y="3432487"/>
            <a:chExt cx="3484866" cy="516781"/>
          </a:xfrm>
        </p:grpSpPr>
        <p:cxnSp>
          <p:nvCxnSpPr>
            <p:cNvPr id="20" name="Straight Connector 19"/>
            <p:cNvCxnSpPr/>
            <p:nvPr/>
          </p:nvCxnSpPr>
          <p:spPr>
            <a:xfrm>
              <a:off x="1010934" y="3690878"/>
              <a:ext cx="34848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1832175" y="3436068"/>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iamond 2"/>
            <p:cNvSpPr/>
            <p:nvPr/>
          </p:nvSpPr>
          <p:spPr>
            <a:xfrm>
              <a:off x="1219200" y="3482366"/>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Oval 8"/>
            <p:cNvSpPr/>
            <p:nvPr/>
          </p:nvSpPr>
          <p:spPr>
            <a:xfrm>
              <a:off x="3133156" y="3432487"/>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iamond 9"/>
            <p:cNvSpPr/>
            <p:nvPr/>
          </p:nvSpPr>
          <p:spPr>
            <a:xfrm>
              <a:off x="2520180" y="3478785"/>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2" name="Diamond 11"/>
            <p:cNvSpPr/>
            <p:nvPr/>
          </p:nvSpPr>
          <p:spPr>
            <a:xfrm>
              <a:off x="3825035" y="3478785"/>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31" name="Group 30"/>
          <p:cNvGrpSpPr/>
          <p:nvPr/>
        </p:nvGrpSpPr>
        <p:grpSpPr>
          <a:xfrm>
            <a:off x="4800600" y="1701505"/>
            <a:ext cx="3964502" cy="584497"/>
            <a:chOff x="990600" y="4820705"/>
            <a:chExt cx="3505200" cy="516781"/>
          </a:xfrm>
        </p:grpSpPr>
        <p:cxnSp>
          <p:nvCxnSpPr>
            <p:cNvPr id="21" name="Straight Connector 20"/>
            <p:cNvCxnSpPr/>
            <p:nvPr/>
          </p:nvCxnSpPr>
          <p:spPr>
            <a:xfrm>
              <a:off x="990600" y="5082675"/>
              <a:ext cx="3505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143001" y="4824286"/>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43981"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iamond 15"/>
            <p:cNvSpPr/>
            <p:nvPr/>
          </p:nvSpPr>
          <p:spPr>
            <a:xfrm>
              <a:off x="1831006"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Oval 16"/>
            <p:cNvSpPr/>
            <p:nvPr/>
          </p:nvSpPr>
          <p:spPr>
            <a:xfrm>
              <a:off x="3748836"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iamond 18"/>
            <p:cNvSpPr/>
            <p:nvPr/>
          </p:nvSpPr>
          <p:spPr>
            <a:xfrm>
              <a:off x="3135861"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26" name="TextBox 25"/>
          <p:cNvSpPr txBox="1"/>
          <p:nvPr/>
        </p:nvSpPr>
        <p:spPr>
          <a:xfrm>
            <a:off x="4191002" y="1002287"/>
            <a:ext cx="1378957" cy="461665"/>
          </a:xfrm>
          <a:prstGeom prst="rect">
            <a:avLst/>
          </a:prstGeom>
          <a:noFill/>
        </p:spPr>
        <p:txBody>
          <a:bodyPr wrap="square" rtlCol="0">
            <a:spAutoFit/>
          </a:bodyPr>
          <a:lstStyle/>
          <a:p>
            <a:r>
              <a:rPr lang="en-US" sz="2400" dirty="0"/>
              <a:t>R</a:t>
            </a:r>
            <a:r>
              <a:rPr lang="en-US" sz="2400" baseline="-25000" dirty="0"/>
              <a:t>1</a:t>
            </a:r>
          </a:p>
        </p:txBody>
      </p:sp>
      <p:sp>
        <p:nvSpPr>
          <p:cNvPr id="27" name="TextBox 26"/>
          <p:cNvSpPr txBox="1"/>
          <p:nvPr/>
        </p:nvSpPr>
        <p:spPr>
          <a:xfrm>
            <a:off x="4183645" y="1752602"/>
            <a:ext cx="1378957" cy="461665"/>
          </a:xfrm>
          <a:prstGeom prst="rect">
            <a:avLst/>
          </a:prstGeom>
          <a:noFill/>
        </p:spPr>
        <p:txBody>
          <a:bodyPr wrap="square" rtlCol="0">
            <a:spAutoFit/>
          </a:bodyPr>
          <a:lstStyle/>
          <a:p>
            <a:r>
              <a:rPr lang="en-US" sz="2400" dirty="0"/>
              <a:t>R</a:t>
            </a:r>
            <a:r>
              <a:rPr lang="en-US" sz="2400" baseline="-25000" dirty="0"/>
              <a:t>2</a:t>
            </a:r>
          </a:p>
        </p:txBody>
      </p:sp>
      <p:grpSp>
        <p:nvGrpSpPr>
          <p:cNvPr id="8" name="Group 7"/>
          <p:cNvGrpSpPr/>
          <p:nvPr/>
        </p:nvGrpSpPr>
        <p:grpSpPr>
          <a:xfrm>
            <a:off x="1676402" y="3043625"/>
            <a:ext cx="607209" cy="786096"/>
            <a:chOff x="1554263" y="2965868"/>
            <a:chExt cx="607209" cy="786096"/>
          </a:xfrm>
        </p:grpSpPr>
        <p:pic>
          <p:nvPicPr>
            <p:cNvPr id="94" name="Picture 93" descr="C:\Users\atif\Dropbox\Hachmann_group\chemical library generation\frags pics\1.png"/>
            <p:cNvPicPr>
              <a:picLocks noChangeAspect="1"/>
            </p:cNvPicPr>
            <p:nvPr/>
          </p:nvPicPr>
          <p:blipFill rotWithShape="1">
            <a:blip r:embed="rId4" cstate="print">
              <a:extLst>
                <a:ext uri="{28A0092B-C50C-407E-A947-70E740481C1C}">
                  <a14:useLocalDpi xmlns:a14="http://schemas.microsoft.com/office/drawing/2010/main" val="0"/>
                </a:ext>
              </a:extLst>
            </a:blip>
            <a:srcRect l="31369" t="29166" r="26965" b="29166"/>
            <a:stretch/>
          </p:blipFill>
          <p:spPr bwMode="auto">
            <a:xfrm>
              <a:off x="1554263" y="2965868"/>
              <a:ext cx="607209" cy="404825"/>
            </a:xfrm>
            <a:prstGeom prst="rect">
              <a:avLst/>
            </a:prstGeom>
            <a:noFill/>
            <a:ln>
              <a:noFill/>
            </a:ln>
          </p:spPr>
        </p:pic>
        <p:sp>
          <p:nvSpPr>
            <p:cNvPr id="99" name="TextBox 98"/>
            <p:cNvSpPr txBox="1"/>
            <p:nvPr/>
          </p:nvSpPr>
          <p:spPr>
            <a:xfrm>
              <a:off x="1610536" y="3382632"/>
              <a:ext cx="301686" cy="369332"/>
            </a:xfrm>
            <a:prstGeom prst="rect">
              <a:avLst/>
            </a:prstGeom>
            <a:noFill/>
          </p:spPr>
          <p:txBody>
            <a:bodyPr wrap="none" rtlCol="0">
              <a:spAutoFit/>
            </a:bodyPr>
            <a:lstStyle/>
            <a:p>
              <a:r>
                <a:rPr lang="en-US" dirty="0"/>
                <a:t>1</a:t>
              </a:r>
            </a:p>
          </p:txBody>
        </p:sp>
      </p:grpSp>
      <p:grpSp>
        <p:nvGrpSpPr>
          <p:cNvPr id="14" name="Group 13"/>
          <p:cNvGrpSpPr/>
          <p:nvPr/>
        </p:nvGrpSpPr>
        <p:grpSpPr>
          <a:xfrm>
            <a:off x="2430270" y="2997350"/>
            <a:ext cx="566739" cy="855308"/>
            <a:chOff x="2308131" y="2919593"/>
            <a:chExt cx="566739" cy="855308"/>
          </a:xfrm>
        </p:grpSpPr>
        <p:pic>
          <p:nvPicPr>
            <p:cNvPr id="95" name="Picture 94" descr="C:\Users\atif\Dropbox\Hachmann_group\chemical library generation\frags pics\2.png"/>
            <p:cNvPicPr>
              <a:picLocks noChangeAspect="1"/>
            </p:cNvPicPr>
            <p:nvPr/>
          </p:nvPicPr>
          <p:blipFill rotWithShape="1">
            <a:blip r:embed="rId5" cstate="print">
              <a:extLst>
                <a:ext uri="{28A0092B-C50C-407E-A947-70E740481C1C}">
                  <a14:useLocalDpi xmlns:a14="http://schemas.microsoft.com/office/drawing/2010/main" val="0"/>
                </a:ext>
              </a:extLst>
            </a:blip>
            <a:srcRect l="30048" t="25000" r="31063" b="24999"/>
            <a:stretch/>
          </p:blipFill>
          <p:spPr bwMode="auto">
            <a:xfrm>
              <a:off x="2308131" y="2919593"/>
              <a:ext cx="566739" cy="485785"/>
            </a:xfrm>
            <a:prstGeom prst="rect">
              <a:avLst/>
            </a:prstGeom>
            <a:noFill/>
            <a:ln>
              <a:noFill/>
            </a:ln>
          </p:spPr>
        </p:pic>
        <p:sp>
          <p:nvSpPr>
            <p:cNvPr id="100" name="TextBox 99"/>
            <p:cNvSpPr txBox="1"/>
            <p:nvPr/>
          </p:nvSpPr>
          <p:spPr>
            <a:xfrm>
              <a:off x="2462076" y="3405569"/>
              <a:ext cx="301686" cy="369332"/>
            </a:xfrm>
            <a:prstGeom prst="rect">
              <a:avLst/>
            </a:prstGeom>
            <a:noFill/>
          </p:spPr>
          <p:txBody>
            <a:bodyPr wrap="none" rtlCol="0">
              <a:spAutoFit/>
            </a:bodyPr>
            <a:lstStyle/>
            <a:p>
              <a:r>
                <a:rPr lang="en-US" dirty="0"/>
                <a:t>2</a:t>
              </a:r>
            </a:p>
          </p:txBody>
        </p:sp>
      </p:grpSp>
      <p:grpSp>
        <p:nvGrpSpPr>
          <p:cNvPr id="11" name="Group 10"/>
          <p:cNvGrpSpPr/>
          <p:nvPr/>
        </p:nvGrpSpPr>
        <p:grpSpPr>
          <a:xfrm>
            <a:off x="3099237" y="3012979"/>
            <a:ext cx="647694" cy="848414"/>
            <a:chOff x="2977100" y="2935222"/>
            <a:chExt cx="647694" cy="848414"/>
          </a:xfrm>
        </p:grpSpPr>
        <p:pic>
          <p:nvPicPr>
            <p:cNvPr id="98" name="Picture 97" descr="C:\Users\atif\Dropbox\Hachmann_group\chemical library generation\frags pics\3.png"/>
            <p:cNvPicPr>
              <a:picLocks noChangeAspect="1"/>
            </p:cNvPicPr>
            <p:nvPr/>
          </p:nvPicPr>
          <p:blipFill rotWithShape="1">
            <a:blip r:embed="rId6" cstate="print">
              <a:extLst>
                <a:ext uri="{28A0092B-C50C-407E-A947-70E740481C1C}">
                  <a14:useLocalDpi xmlns:a14="http://schemas.microsoft.com/office/drawing/2010/main" val="0"/>
                </a:ext>
              </a:extLst>
            </a:blip>
            <a:srcRect l="27011" t="29814" r="28545" b="28520"/>
            <a:stretch/>
          </p:blipFill>
          <p:spPr bwMode="auto">
            <a:xfrm>
              <a:off x="2977100" y="2935222"/>
              <a:ext cx="647694" cy="404806"/>
            </a:xfrm>
            <a:prstGeom prst="rect">
              <a:avLst/>
            </a:prstGeom>
            <a:noFill/>
            <a:ln>
              <a:noFill/>
            </a:ln>
          </p:spPr>
        </p:pic>
        <p:sp>
          <p:nvSpPr>
            <p:cNvPr id="101" name="TextBox 100"/>
            <p:cNvSpPr txBox="1"/>
            <p:nvPr/>
          </p:nvSpPr>
          <p:spPr>
            <a:xfrm>
              <a:off x="3166196" y="3414304"/>
              <a:ext cx="301686" cy="369332"/>
            </a:xfrm>
            <a:prstGeom prst="rect">
              <a:avLst/>
            </a:prstGeom>
            <a:noFill/>
          </p:spPr>
          <p:txBody>
            <a:bodyPr wrap="none" rtlCol="0">
              <a:spAutoFit/>
            </a:bodyPr>
            <a:lstStyle/>
            <a:p>
              <a:r>
                <a:rPr lang="en-US" dirty="0"/>
                <a:t>3</a:t>
              </a:r>
            </a:p>
          </p:txBody>
        </p:sp>
      </p:grpSp>
      <p:grpSp>
        <p:nvGrpSpPr>
          <p:cNvPr id="18" name="Group 17"/>
          <p:cNvGrpSpPr/>
          <p:nvPr/>
        </p:nvGrpSpPr>
        <p:grpSpPr>
          <a:xfrm>
            <a:off x="5483641" y="2719887"/>
            <a:ext cx="609600" cy="1141506"/>
            <a:chOff x="5343525" y="2597985"/>
            <a:chExt cx="609600" cy="1141506"/>
          </a:xfrm>
        </p:grpSpPr>
        <p:pic>
          <p:nvPicPr>
            <p:cNvPr id="91" name="Picture 90" descr="C:\Users\atif\Dropbox\Hachmann_group\chemical library generation\frags pics\14.png"/>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1373" t="-2518" r="26796" b="2518"/>
            <a:stretch/>
          </p:blipFill>
          <p:spPr bwMode="auto">
            <a:xfrm>
              <a:off x="5343525" y="2597985"/>
              <a:ext cx="609600" cy="971550"/>
            </a:xfrm>
            <a:prstGeom prst="rect">
              <a:avLst/>
            </a:prstGeom>
            <a:noFill/>
            <a:ln>
              <a:noFill/>
            </a:ln>
          </p:spPr>
        </p:pic>
        <p:sp>
          <p:nvSpPr>
            <p:cNvPr id="102" name="TextBox 101"/>
            <p:cNvSpPr txBox="1"/>
            <p:nvPr/>
          </p:nvSpPr>
          <p:spPr>
            <a:xfrm>
              <a:off x="5488439" y="3370159"/>
              <a:ext cx="301686" cy="369332"/>
            </a:xfrm>
            <a:prstGeom prst="rect">
              <a:avLst/>
            </a:prstGeom>
            <a:noFill/>
          </p:spPr>
          <p:txBody>
            <a:bodyPr wrap="none" rtlCol="0">
              <a:spAutoFit/>
            </a:bodyPr>
            <a:lstStyle/>
            <a:p>
              <a:r>
                <a:rPr lang="en-US" dirty="0"/>
                <a:t>6</a:t>
              </a:r>
            </a:p>
          </p:txBody>
        </p:sp>
      </p:grpSp>
      <p:grpSp>
        <p:nvGrpSpPr>
          <p:cNvPr id="22" name="Group 21"/>
          <p:cNvGrpSpPr/>
          <p:nvPr/>
        </p:nvGrpSpPr>
        <p:grpSpPr>
          <a:xfrm>
            <a:off x="3849537" y="2761756"/>
            <a:ext cx="685800" cy="1114631"/>
            <a:chOff x="3778299" y="2702554"/>
            <a:chExt cx="685800" cy="1114631"/>
          </a:xfrm>
        </p:grpSpPr>
        <p:pic>
          <p:nvPicPr>
            <p:cNvPr id="92" name="Picture 91" descr="C:\Users\atif\Dropbox\Hachmann_group\chemical library generation\frags pics\24.png"/>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25290" r="27651"/>
            <a:stretch/>
          </p:blipFill>
          <p:spPr bwMode="auto">
            <a:xfrm>
              <a:off x="3778299" y="2702554"/>
              <a:ext cx="685800" cy="971550"/>
            </a:xfrm>
            <a:prstGeom prst="rect">
              <a:avLst/>
            </a:prstGeom>
            <a:noFill/>
            <a:ln>
              <a:noFill/>
            </a:ln>
          </p:spPr>
        </p:pic>
        <p:sp>
          <p:nvSpPr>
            <p:cNvPr id="103" name="TextBox 102"/>
            <p:cNvSpPr txBox="1"/>
            <p:nvPr/>
          </p:nvSpPr>
          <p:spPr>
            <a:xfrm>
              <a:off x="3983740" y="3447853"/>
              <a:ext cx="301686" cy="369332"/>
            </a:xfrm>
            <a:prstGeom prst="rect">
              <a:avLst/>
            </a:prstGeom>
            <a:noFill/>
          </p:spPr>
          <p:txBody>
            <a:bodyPr wrap="none" rtlCol="0">
              <a:spAutoFit/>
            </a:bodyPr>
            <a:lstStyle/>
            <a:p>
              <a:r>
                <a:rPr lang="en-US" dirty="0"/>
                <a:t>4</a:t>
              </a:r>
            </a:p>
          </p:txBody>
        </p:sp>
      </p:grpSp>
      <p:grpSp>
        <p:nvGrpSpPr>
          <p:cNvPr id="7" name="Group 6"/>
          <p:cNvGrpSpPr/>
          <p:nvPr/>
        </p:nvGrpSpPr>
        <p:grpSpPr>
          <a:xfrm>
            <a:off x="4724892" y="2772997"/>
            <a:ext cx="1000125" cy="1113205"/>
            <a:chOff x="4603701" y="2336128"/>
            <a:chExt cx="1000125" cy="1113205"/>
          </a:xfrm>
        </p:grpSpPr>
        <p:pic>
          <p:nvPicPr>
            <p:cNvPr id="93" name="Picture 92" descr="C:\Users\atif\Dropbox\Hachmann_group\chemical library generation\frags pics\25.png"/>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31372"/>
            <a:stretch/>
          </p:blipFill>
          <p:spPr bwMode="auto">
            <a:xfrm>
              <a:off x="4603701" y="2336128"/>
              <a:ext cx="1000125" cy="971550"/>
            </a:xfrm>
            <a:prstGeom prst="rect">
              <a:avLst/>
            </a:prstGeom>
            <a:noFill/>
            <a:ln>
              <a:noFill/>
            </a:ln>
          </p:spPr>
        </p:pic>
        <p:sp>
          <p:nvSpPr>
            <p:cNvPr id="104" name="TextBox 103"/>
            <p:cNvSpPr txBox="1"/>
            <p:nvPr/>
          </p:nvSpPr>
          <p:spPr>
            <a:xfrm>
              <a:off x="4756172" y="3080001"/>
              <a:ext cx="301686" cy="369332"/>
            </a:xfrm>
            <a:prstGeom prst="rect">
              <a:avLst/>
            </a:prstGeom>
            <a:noFill/>
          </p:spPr>
          <p:txBody>
            <a:bodyPr wrap="none" rtlCol="0">
              <a:spAutoFit/>
            </a:bodyPr>
            <a:lstStyle/>
            <a:p>
              <a:r>
                <a:rPr lang="en-US" dirty="0"/>
                <a:t>5</a:t>
              </a:r>
            </a:p>
          </p:txBody>
        </p:sp>
      </p:grpSp>
      <p:sp>
        <p:nvSpPr>
          <p:cNvPr id="105" name="Diamond 104"/>
          <p:cNvSpPr/>
          <p:nvPr/>
        </p:nvSpPr>
        <p:spPr>
          <a:xfrm>
            <a:off x="658003" y="2843246"/>
            <a:ext cx="457740" cy="481028"/>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16919006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fade">
                                      <p:cBhvr>
                                        <p:cTn id="2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1999778"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latin typeface="+mj-lt"/>
              </a:rPr>
              <a:t>Introduction</a:t>
            </a:r>
          </a:p>
        </p:txBody>
      </p:sp>
      <p:sp>
        <p:nvSpPr>
          <p:cNvPr id="12"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endParaRPr lang="en-US" sz="2000" b="1" dirty="0"/>
          </a:p>
          <a:p>
            <a:endParaRPr lang="en-US" sz="2000" b="1" dirty="0"/>
          </a:p>
          <a:p>
            <a:endParaRPr lang="en-US" sz="2000" b="1" dirty="0"/>
          </a:p>
          <a:p>
            <a:endParaRPr lang="en-US" sz="2000" b="1" dirty="0"/>
          </a:p>
          <a:p>
            <a:endParaRPr lang="en-US" sz="2000" b="1" dirty="0"/>
          </a:p>
          <a:p>
            <a:endParaRPr lang="en-US" sz="2000" dirty="0"/>
          </a:p>
          <a:p>
            <a:endParaRPr lang="en-US" sz="2000" dirty="0"/>
          </a:p>
          <a:p>
            <a:endParaRPr lang="en-US" sz="2000" dirty="0"/>
          </a:p>
          <a:p>
            <a:endParaRPr lang="en-US" sz="2000" dirty="0"/>
          </a:p>
          <a:p>
            <a:endParaRPr lang="en-US" sz="2000" dirty="0"/>
          </a:p>
          <a:p>
            <a:pPr marL="342900" indent="-342900">
              <a:buFont typeface="Wingdings" panose="05000000000000000000" pitchFamily="2" charset="2"/>
              <a:buChar char="Ø"/>
            </a:pPr>
            <a:r>
              <a:rPr lang="en-US" sz="2000" dirty="0"/>
              <a:t>rise of </a:t>
            </a:r>
            <a:r>
              <a:rPr lang="en-US" sz="2000" b="1" dirty="0"/>
              <a:t>Big Data</a:t>
            </a:r>
            <a:r>
              <a:rPr lang="en-US" sz="2000" dirty="0"/>
              <a:t> and </a:t>
            </a:r>
            <a:r>
              <a:rPr lang="en-US" sz="2000" b="1" dirty="0"/>
              <a:t>data-driven</a:t>
            </a:r>
            <a:r>
              <a:rPr lang="en-US" sz="2000" dirty="0"/>
              <a:t> </a:t>
            </a:r>
            <a:r>
              <a:rPr lang="en-US" sz="2000" dirty="0" smtClean="0"/>
              <a:t>approaches:</a:t>
            </a:r>
            <a:br>
              <a:rPr lang="en-US" sz="2000" dirty="0" smtClean="0"/>
            </a:br>
            <a:r>
              <a:rPr lang="en-US" sz="2000" dirty="0" smtClean="0"/>
              <a:t>“</a:t>
            </a:r>
            <a:r>
              <a:rPr lang="en-US" sz="2000" i="1" dirty="0"/>
              <a:t>4th pillar of science</a:t>
            </a:r>
            <a:r>
              <a:rPr lang="en-US" sz="2000" dirty="0" smtClean="0"/>
              <a:t>”</a:t>
            </a:r>
          </a:p>
          <a:p>
            <a:pPr marL="342900" indent="-342900">
              <a:buFont typeface="Wingdings" panose="05000000000000000000" pitchFamily="2" charset="2"/>
              <a:buChar char="Ø"/>
            </a:pPr>
            <a:r>
              <a:rPr lang="en-US" sz="2000" dirty="0"/>
              <a:t>underlying </a:t>
            </a:r>
            <a:r>
              <a:rPr lang="en-US" sz="2000" b="1" dirty="0"/>
              <a:t>structure-property </a:t>
            </a:r>
            <a:r>
              <a:rPr lang="en-US" sz="2000" b="1" dirty="0" smtClean="0"/>
              <a:t>relationships</a:t>
            </a:r>
            <a:endParaRPr lang="en-US" sz="2000" dirty="0"/>
          </a:p>
          <a:p>
            <a:pPr marL="342900" indent="-342900">
              <a:buFont typeface="Wingdings" panose="05000000000000000000" pitchFamily="2" charset="2"/>
              <a:buChar char="Ø"/>
            </a:pPr>
            <a:r>
              <a:rPr lang="en-US" sz="2000" dirty="0" smtClean="0"/>
              <a:t>provide necessary </a:t>
            </a:r>
            <a:r>
              <a:rPr lang="en-US" sz="2000" dirty="0"/>
              <a:t>insights to realize </a:t>
            </a:r>
            <a:r>
              <a:rPr lang="en-US" sz="2000" b="1" dirty="0"/>
              <a:t>rational </a:t>
            </a:r>
            <a:r>
              <a:rPr lang="en-US" sz="2000" b="1" dirty="0" smtClean="0"/>
              <a:t/>
            </a:r>
            <a:br>
              <a:rPr lang="en-US" sz="2000" b="1" dirty="0" smtClean="0"/>
            </a:br>
            <a:r>
              <a:rPr lang="en-US" sz="2000" b="1" dirty="0" smtClean="0"/>
              <a:t>design</a:t>
            </a:r>
            <a:r>
              <a:rPr lang="en-US" sz="2000" dirty="0" smtClean="0"/>
              <a:t> </a:t>
            </a:r>
            <a:r>
              <a:rPr lang="en-US" sz="2000" dirty="0"/>
              <a:t>and </a:t>
            </a:r>
            <a:r>
              <a:rPr lang="en-US" sz="2000" b="1" dirty="0"/>
              <a:t>inverse </a:t>
            </a:r>
            <a:r>
              <a:rPr lang="en-US" sz="2000" b="1" dirty="0" smtClean="0"/>
              <a:t>engineering</a:t>
            </a:r>
            <a:endParaRPr lang="en-US" sz="2000" dirty="0" smtClean="0"/>
          </a:p>
        </p:txBody>
      </p:sp>
      <p:sp>
        <p:nvSpPr>
          <p:cNvPr id="16" name="TextBox 15"/>
          <p:cNvSpPr txBox="1"/>
          <p:nvPr/>
        </p:nvSpPr>
        <p:spPr>
          <a:xfrm>
            <a:off x="3474068" y="1357283"/>
            <a:ext cx="1936132"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Materials with exceptional properties</a:t>
            </a:r>
          </a:p>
        </p:txBody>
      </p:sp>
      <p:sp>
        <p:nvSpPr>
          <p:cNvPr id="17" name="TextBox 16"/>
          <p:cNvSpPr txBox="1"/>
          <p:nvPr/>
        </p:nvSpPr>
        <p:spPr>
          <a:xfrm>
            <a:off x="386850" y="1357283"/>
            <a:ext cx="1674892"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dirty="0"/>
              <a:t>Study of new chemical entities</a:t>
            </a:r>
          </a:p>
        </p:txBody>
      </p:sp>
      <p:sp>
        <p:nvSpPr>
          <p:cNvPr id="18" name="TextBox 17"/>
          <p:cNvSpPr txBox="1"/>
          <p:nvPr/>
        </p:nvSpPr>
        <p:spPr>
          <a:xfrm>
            <a:off x="6781802" y="1357283"/>
            <a:ext cx="198355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t>Challenges in innovation, energy and sustainability </a:t>
            </a:r>
          </a:p>
        </p:txBody>
      </p:sp>
      <p:pic>
        <p:nvPicPr>
          <p:cNvPr id="19" name="Picture 2" descr="https://encrypted-tbn0.gstatic.com/images?q=tbn:ANd9GcQZHD3kUm9crgG9vJPL5_7rxjpIzlFL8AhziL9-VDjR5_6SoWybVxI5qo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222774" y="1518861"/>
            <a:ext cx="1084396" cy="47640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encrypted-tbn0.gstatic.com/images?q=tbn:ANd9GcQZHD3kUm9crgG9vJPL5_7rxjpIzlFL8AhziL9-VDjR5_6SoWybVxI5qo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543949" y="1518861"/>
            <a:ext cx="1084396" cy="4764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 name="Diagram 25"/>
          <p:cNvGraphicFramePr/>
          <p:nvPr>
            <p:extLst/>
          </p:nvPr>
        </p:nvGraphicFramePr>
        <p:xfrm>
          <a:off x="226315" y="2010407"/>
          <a:ext cx="8610600" cy="2971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65202" y="4255038"/>
            <a:ext cx="3197155" cy="2120514"/>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259666532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098" y="88075"/>
            <a:ext cx="4598054"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Building blocks for polyimides </a:t>
            </a:r>
          </a:p>
        </p:txBody>
      </p:sp>
      <p:grpSp>
        <p:nvGrpSpPr>
          <p:cNvPr id="7" name="Group 6"/>
          <p:cNvGrpSpPr/>
          <p:nvPr/>
        </p:nvGrpSpPr>
        <p:grpSpPr>
          <a:xfrm>
            <a:off x="1792988" y="2864348"/>
            <a:ext cx="959641" cy="879219"/>
            <a:chOff x="1677630" y="2362200"/>
            <a:chExt cx="959641" cy="879219"/>
          </a:xfrm>
        </p:grpSpPr>
        <p:pic>
          <p:nvPicPr>
            <p:cNvPr id="34" name="Picture 33" descr="C:\Users\atif\Dropbox\Hachmann_group\chemical library generation\frags pics\4.png"/>
            <p:cNvPicPr>
              <a:picLocks noChangeAspect="1"/>
            </p:cNvPicPr>
            <p:nvPr/>
          </p:nvPicPr>
          <p:blipFill rotWithShape="1">
            <a:blip r:embed="rId3" cstate="print">
              <a:extLst>
                <a:ext uri="{28A0092B-C50C-407E-A947-70E740481C1C}">
                  <a14:useLocalDpi xmlns:a14="http://schemas.microsoft.com/office/drawing/2010/main" val="0"/>
                </a:ext>
              </a:extLst>
            </a:blip>
            <a:srcRect l="13889" t="20833" r="13889" b="16667"/>
            <a:stretch/>
          </p:blipFill>
          <p:spPr bwMode="auto">
            <a:xfrm>
              <a:off x="1677630" y="2362200"/>
              <a:ext cx="959641" cy="553641"/>
            </a:xfrm>
            <a:prstGeom prst="rect">
              <a:avLst/>
            </a:prstGeom>
            <a:noFill/>
            <a:ln>
              <a:noFill/>
            </a:ln>
          </p:spPr>
        </p:pic>
        <p:sp>
          <p:nvSpPr>
            <p:cNvPr id="57" name="TextBox 56"/>
            <p:cNvSpPr txBox="1"/>
            <p:nvPr/>
          </p:nvSpPr>
          <p:spPr>
            <a:xfrm>
              <a:off x="1993319" y="2872087"/>
              <a:ext cx="301686" cy="369332"/>
            </a:xfrm>
            <a:prstGeom prst="rect">
              <a:avLst/>
            </a:prstGeom>
            <a:noFill/>
          </p:spPr>
          <p:txBody>
            <a:bodyPr wrap="none" rtlCol="0">
              <a:spAutoFit/>
            </a:bodyPr>
            <a:lstStyle/>
            <a:p>
              <a:r>
                <a:rPr lang="en-US" dirty="0"/>
                <a:t>7</a:t>
              </a:r>
            </a:p>
          </p:txBody>
        </p:sp>
      </p:grpSp>
      <p:grpSp>
        <p:nvGrpSpPr>
          <p:cNvPr id="9" name="Group 8"/>
          <p:cNvGrpSpPr/>
          <p:nvPr/>
        </p:nvGrpSpPr>
        <p:grpSpPr>
          <a:xfrm>
            <a:off x="4123712" y="2916651"/>
            <a:ext cx="664382" cy="837355"/>
            <a:chOff x="3773485" y="2405475"/>
            <a:chExt cx="664382" cy="837355"/>
          </a:xfrm>
        </p:grpSpPr>
        <p:pic>
          <p:nvPicPr>
            <p:cNvPr id="36" name="Picture 35" descr="C:\Users\atif\Dropbox\Hachmann_group\chemical library generation\frags pics\6.png"/>
            <p:cNvPicPr>
              <a:picLocks noChangeAspect="1"/>
            </p:cNvPicPr>
            <p:nvPr/>
          </p:nvPicPr>
          <p:blipFill rotWithShape="1">
            <a:blip r:embed="rId4" cstate="print">
              <a:extLst>
                <a:ext uri="{28A0092B-C50C-407E-A947-70E740481C1C}">
                  <a14:useLocalDpi xmlns:a14="http://schemas.microsoft.com/office/drawing/2010/main" val="0"/>
                </a:ext>
              </a:extLst>
            </a:blip>
            <a:srcRect l="25000" t="16666" r="24999" b="12500"/>
            <a:stretch/>
          </p:blipFill>
          <p:spPr bwMode="auto">
            <a:xfrm>
              <a:off x="3773485" y="2405475"/>
              <a:ext cx="664382" cy="627465"/>
            </a:xfrm>
            <a:prstGeom prst="rect">
              <a:avLst/>
            </a:prstGeom>
            <a:noFill/>
            <a:ln>
              <a:noFill/>
            </a:ln>
          </p:spPr>
        </p:pic>
        <p:sp>
          <p:nvSpPr>
            <p:cNvPr id="58" name="TextBox 57"/>
            <p:cNvSpPr txBox="1"/>
            <p:nvPr/>
          </p:nvSpPr>
          <p:spPr>
            <a:xfrm>
              <a:off x="3928050" y="2873498"/>
              <a:ext cx="301686" cy="369332"/>
            </a:xfrm>
            <a:prstGeom prst="rect">
              <a:avLst/>
            </a:prstGeom>
            <a:noFill/>
          </p:spPr>
          <p:txBody>
            <a:bodyPr wrap="none" rtlCol="0">
              <a:spAutoFit/>
            </a:bodyPr>
            <a:lstStyle/>
            <a:p>
              <a:r>
                <a:rPr lang="en-US" dirty="0"/>
                <a:t>9</a:t>
              </a:r>
            </a:p>
          </p:txBody>
        </p:sp>
      </p:grpSp>
      <p:grpSp>
        <p:nvGrpSpPr>
          <p:cNvPr id="8" name="Group 7"/>
          <p:cNvGrpSpPr/>
          <p:nvPr/>
        </p:nvGrpSpPr>
        <p:grpSpPr>
          <a:xfrm>
            <a:off x="2960388" y="2899491"/>
            <a:ext cx="775092" cy="854019"/>
            <a:chOff x="2788213" y="2401692"/>
            <a:chExt cx="775092" cy="854019"/>
          </a:xfrm>
        </p:grpSpPr>
        <p:pic>
          <p:nvPicPr>
            <p:cNvPr id="35" name="Picture 34" descr="C:\Users\atif\Dropbox\Hachmann_group\chemical library generation\frags pics\5.png"/>
            <p:cNvPicPr>
              <a:picLocks noChangeAspect="1"/>
            </p:cNvPicPr>
            <p:nvPr/>
          </p:nvPicPr>
          <p:blipFill rotWithShape="1">
            <a:blip r:embed="rId5" cstate="print">
              <a:extLst>
                <a:ext uri="{28A0092B-C50C-407E-A947-70E740481C1C}">
                  <a14:useLocalDpi xmlns:a14="http://schemas.microsoft.com/office/drawing/2010/main" val="0"/>
                </a:ext>
              </a:extLst>
            </a:blip>
            <a:srcRect l="21881" t="17022" r="19786" b="12145"/>
            <a:stretch/>
          </p:blipFill>
          <p:spPr bwMode="auto">
            <a:xfrm>
              <a:off x="2788213" y="2401692"/>
              <a:ext cx="775092" cy="627456"/>
            </a:xfrm>
            <a:prstGeom prst="rect">
              <a:avLst/>
            </a:prstGeom>
            <a:noFill/>
            <a:ln>
              <a:noFill/>
            </a:ln>
          </p:spPr>
        </p:pic>
        <p:sp>
          <p:nvSpPr>
            <p:cNvPr id="59" name="TextBox 58"/>
            <p:cNvSpPr txBox="1"/>
            <p:nvPr/>
          </p:nvSpPr>
          <p:spPr>
            <a:xfrm>
              <a:off x="3080409" y="2886379"/>
              <a:ext cx="301686" cy="369332"/>
            </a:xfrm>
            <a:prstGeom prst="rect">
              <a:avLst/>
            </a:prstGeom>
            <a:noFill/>
          </p:spPr>
          <p:txBody>
            <a:bodyPr wrap="none" rtlCol="0">
              <a:spAutoFit/>
            </a:bodyPr>
            <a:lstStyle/>
            <a:p>
              <a:r>
                <a:rPr lang="en-US" dirty="0"/>
                <a:t>8</a:t>
              </a:r>
            </a:p>
          </p:txBody>
        </p:sp>
      </p:grpSp>
      <p:grpSp>
        <p:nvGrpSpPr>
          <p:cNvPr id="10" name="Group 9"/>
          <p:cNvGrpSpPr/>
          <p:nvPr/>
        </p:nvGrpSpPr>
        <p:grpSpPr>
          <a:xfrm>
            <a:off x="6159303" y="2882097"/>
            <a:ext cx="864224" cy="747011"/>
            <a:chOff x="5884560" y="2495819"/>
            <a:chExt cx="864224" cy="747011"/>
          </a:xfrm>
        </p:grpSpPr>
        <p:pic>
          <p:nvPicPr>
            <p:cNvPr id="38" name="Picture 37" descr="C:\Users\atif\Dropbox\Hachmann_group\chemical library generation\frags pics\8.png"/>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7765" t="21722" r="17194" b="26245"/>
            <a:stretch/>
          </p:blipFill>
          <p:spPr bwMode="auto">
            <a:xfrm>
              <a:off x="5884560" y="2495819"/>
              <a:ext cx="864224" cy="460921"/>
            </a:xfrm>
            <a:prstGeom prst="rect">
              <a:avLst/>
            </a:prstGeom>
            <a:noFill/>
            <a:ln>
              <a:noFill/>
            </a:ln>
          </p:spPr>
        </p:pic>
        <p:sp>
          <p:nvSpPr>
            <p:cNvPr id="60" name="TextBox 59"/>
            <p:cNvSpPr txBox="1"/>
            <p:nvPr/>
          </p:nvSpPr>
          <p:spPr>
            <a:xfrm>
              <a:off x="6120379" y="2873498"/>
              <a:ext cx="418704" cy="369332"/>
            </a:xfrm>
            <a:prstGeom prst="rect">
              <a:avLst/>
            </a:prstGeom>
            <a:noFill/>
          </p:spPr>
          <p:txBody>
            <a:bodyPr wrap="none" rtlCol="0">
              <a:spAutoFit/>
            </a:bodyPr>
            <a:lstStyle/>
            <a:p>
              <a:r>
                <a:rPr lang="en-US" dirty="0"/>
                <a:t>11</a:t>
              </a:r>
            </a:p>
          </p:txBody>
        </p:sp>
      </p:grpSp>
      <p:grpSp>
        <p:nvGrpSpPr>
          <p:cNvPr id="11" name="Group 10"/>
          <p:cNvGrpSpPr/>
          <p:nvPr/>
        </p:nvGrpSpPr>
        <p:grpSpPr>
          <a:xfrm>
            <a:off x="5010847" y="2870898"/>
            <a:ext cx="1037080" cy="807192"/>
            <a:chOff x="4589160" y="2428462"/>
            <a:chExt cx="1037080" cy="807192"/>
          </a:xfrm>
        </p:grpSpPr>
        <p:pic>
          <p:nvPicPr>
            <p:cNvPr id="37" name="Picture 36" descr="C:\Users\atif\Dropbox\Hachmann_group\chemical library generation\frags pics\7.png"/>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0663" t="19394" r="11287" b="22070"/>
            <a:stretch/>
          </p:blipFill>
          <p:spPr bwMode="auto">
            <a:xfrm>
              <a:off x="4589160" y="2428462"/>
              <a:ext cx="1037080" cy="518526"/>
            </a:xfrm>
            <a:prstGeom prst="rect">
              <a:avLst/>
            </a:prstGeom>
            <a:noFill/>
            <a:ln>
              <a:noFill/>
            </a:ln>
          </p:spPr>
        </p:pic>
        <p:sp>
          <p:nvSpPr>
            <p:cNvPr id="63" name="TextBox 62"/>
            <p:cNvSpPr txBox="1"/>
            <p:nvPr/>
          </p:nvSpPr>
          <p:spPr>
            <a:xfrm>
              <a:off x="4876800" y="2866322"/>
              <a:ext cx="418704" cy="369332"/>
            </a:xfrm>
            <a:prstGeom prst="rect">
              <a:avLst/>
            </a:prstGeom>
            <a:noFill/>
          </p:spPr>
          <p:txBody>
            <a:bodyPr wrap="none" rtlCol="0">
              <a:spAutoFit/>
            </a:bodyPr>
            <a:lstStyle/>
            <a:p>
              <a:r>
                <a:rPr lang="en-US" dirty="0"/>
                <a:t>10</a:t>
              </a:r>
            </a:p>
          </p:txBody>
        </p:sp>
      </p:grpSp>
      <p:grpSp>
        <p:nvGrpSpPr>
          <p:cNvPr id="64" name="Group 63"/>
          <p:cNvGrpSpPr/>
          <p:nvPr/>
        </p:nvGrpSpPr>
        <p:grpSpPr>
          <a:xfrm>
            <a:off x="7246282" y="2916649"/>
            <a:ext cx="921825" cy="744570"/>
            <a:chOff x="7578896" y="2684430"/>
            <a:chExt cx="921825" cy="744570"/>
          </a:xfrm>
        </p:grpSpPr>
        <p:pic>
          <p:nvPicPr>
            <p:cNvPr id="65" name="Picture 64" descr="C:\Users\atif\Dropbox\Hachmann_group\chemical library generation\frags pics\9.png"/>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02" t="23983" r="15922" b="23984"/>
            <a:stretch/>
          </p:blipFill>
          <p:spPr bwMode="auto">
            <a:xfrm>
              <a:off x="7578896" y="2684430"/>
              <a:ext cx="921825" cy="460921"/>
            </a:xfrm>
            <a:prstGeom prst="rect">
              <a:avLst/>
            </a:prstGeom>
            <a:noFill/>
            <a:ln>
              <a:noFill/>
            </a:ln>
          </p:spPr>
        </p:pic>
        <p:sp>
          <p:nvSpPr>
            <p:cNvPr id="66" name="TextBox 65"/>
            <p:cNvSpPr txBox="1"/>
            <p:nvPr/>
          </p:nvSpPr>
          <p:spPr>
            <a:xfrm>
              <a:off x="7848600" y="3059668"/>
              <a:ext cx="418704" cy="369332"/>
            </a:xfrm>
            <a:prstGeom prst="rect">
              <a:avLst/>
            </a:prstGeom>
            <a:noFill/>
          </p:spPr>
          <p:txBody>
            <a:bodyPr wrap="none" rtlCol="0">
              <a:spAutoFit/>
            </a:bodyPr>
            <a:lstStyle/>
            <a:p>
              <a:r>
                <a:rPr lang="en-US" dirty="0"/>
                <a:t>12</a:t>
              </a:r>
            </a:p>
          </p:txBody>
        </p:sp>
      </p:grpSp>
      <p:grpSp>
        <p:nvGrpSpPr>
          <p:cNvPr id="12" name="Group 11"/>
          <p:cNvGrpSpPr/>
          <p:nvPr/>
        </p:nvGrpSpPr>
        <p:grpSpPr>
          <a:xfrm>
            <a:off x="1716177" y="3660408"/>
            <a:ext cx="979452" cy="1036954"/>
            <a:chOff x="1612127" y="3320149"/>
            <a:chExt cx="979452" cy="1036954"/>
          </a:xfrm>
        </p:grpSpPr>
        <p:pic>
          <p:nvPicPr>
            <p:cNvPr id="39" name="Picture 38" descr="C:\Users\atif\Dropbox\Hachmann_group\chemical library generation\frags pics\10.png"/>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13656" t="8943" r="12631" b="13007"/>
            <a:stretch/>
          </p:blipFill>
          <p:spPr bwMode="auto">
            <a:xfrm>
              <a:off x="1612127" y="3320149"/>
              <a:ext cx="979452" cy="691386"/>
            </a:xfrm>
            <a:prstGeom prst="rect">
              <a:avLst/>
            </a:prstGeom>
            <a:noFill/>
            <a:ln>
              <a:noFill/>
            </a:ln>
          </p:spPr>
        </p:pic>
        <p:sp>
          <p:nvSpPr>
            <p:cNvPr id="67" name="TextBox 66"/>
            <p:cNvSpPr txBox="1"/>
            <p:nvPr/>
          </p:nvSpPr>
          <p:spPr>
            <a:xfrm>
              <a:off x="1873708" y="3987771"/>
              <a:ext cx="418704" cy="369332"/>
            </a:xfrm>
            <a:prstGeom prst="rect">
              <a:avLst/>
            </a:prstGeom>
            <a:noFill/>
          </p:spPr>
          <p:txBody>
            <a:bodyPr wrap="none" rtlCol="0">
              <a:spAutoFit/>
            </a:bodyPr>
            <a:lstStyle/>
            <a:p>
              <a:r>
                <a:rPr lang="en-US" dirty="0"/>
                <a:t>13</a:t>
              </a:r>
            </a:p>
          </p:txBody>
        </p:sp>
      </p:grpSp>
      <p:grpSp>
        <p:nvGrpSpPr>
          <p:cNvPr id="14" name="Group 13"/>
          <p:cNvGrpSpPr/>
          <p:nvPr/>
        </p:nvGrpSpPr>
        <p:grpSpPr>
          <a:xfrm>
            <a:off x="4053207" y="3641330"/>
            <a:ext cx="972676" cy="1123472"/>
            <a:chOff x="4025589" y="3314799"/>
            <a:chExt cx="972676" cy="1123472"/>
          </a:xfrm>
        </p:grpSpPr>
        <p:pic>
          <p:nvPicPr>
            <p:cNvPr id="41" name="Picture 40" descr="C:\Users\atif\Dropbox\Hachmann_group\chemical library generation\frags pics\12.png"/>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20371" r="6426"/>
            <a:stretch/>
          </p:blipFill>
          <p:spPr bwMode="auto">
            <a:xfrm>
              <a:off x="4025589" y="3314799"/>
              <a:ext cx="972676" cy="885825"/>
            </a:xfrm>
            <a:prstGeom prst="rect">
              <a:avLst/>
            </a:prstGeom>
            <a:noFill/>
            <a:ln>
              <a:noFill/>
            </a:ln>
          </p:spPr>
        </p:pic>
        <p:sp>
          <p:nvSpPr>
            <p:cNvPr id="68" name="TextBox 67"/>
            <p:cNvSpPr txBox="1"/>
            <p:nvPr/>
          </p:nvSpPr>
          <p:spPr>
            <a:xfrm>
              <a:off x="4292930" y="4068939"/>
              <a:ext cx="418704" cy="369332"/>
            </a:xfrm>
            <a:prstGeom prst="rect">
              <a:avLst/>
            </a:prstGeom>
            <a:noFill/>
          </p:spPr>
          <p:txBody>
            <a:bodyPr wrap="none" rtlCol="0">
              <a:spAutoFit/>
            </a:bodyPr>
            <a:lstStyle/>
            <a:p>
              <a:r>
                <a:rPr lang="en-US" dirty="0"/>
                <a:t>15</a:t>
              </a:r>
            </a:p>
          </p:txBody>
        </p:sp>
      </p:grpSp>
      <p:grpSp>
        <p:nvGrpSpPr>
          <p:cNvPr id="13" name="Group 12"/>
          <p:cNvGrpSpPr/>
          <p:nvPr/>
        </p:nvGrpSpPr>
        <p:grpSpPr>
          <a:xfrm>
            <a:off x="2628387" y="3732946"/>
            <a:ext cx="1328738" cy="1010498"/>
            <a:chOff x="2602727" y="3390999"/>
            <a:chExt cx="1328738" cy="1010498"/>
          </a:xfrm>
        </p:grpSpPr>
        <p:pic>
          <p:nvPicPr>
            <p:cNvPr id="40" name="Picture 39" descr="C:\Users\atif\Dropbox\Hachmann_group\chemical library generation\frags pics\11.png"/>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211" t="3095" r="2211" b="-3095"/>
            <a:stretch/>
          </p:blipFill>
          <p:spPr bwMode="auto">
            <a:xfrm>
              <a:off x="2602727" y="3390999"/>
              <a:ext cx="1328738" cy="885825"/>
            </a:xfrm>
            <a:prstGeom prst="rect">
              <a:avLst/>
            </a:prstGeom>
            <a:noFill/>
            <a:ln>
              <a:noFill/>
            </a:ln>
          </p:spPr>
        </p:pic>
        <p:sp>
          <p:nvSpPr>
            <p:cNvPr id="69" name="TextBox 68"/>
            <p:cNvSpPr txBox="1"/>
            <p:nvPr/>
          </p:nvSpPr>
          <p:spPr>
            <a:xfrm>
              <a:off x="3112710" y="4032165"/>
              <a:ext cx="418704" cy="369332"/>
            </a:xfrm>
            <a:prstGeom prst="rect">
              <a:avLst/>
            </a:prstGeom>
            <a:noFill/>
          </p:spPr>
          <p:txBody>
            <a:bodyPr wrap="none" rtlCol="0">
              <a:spAutoFit/>
            </a:bodyPr>
            <a:lstStyle/>
            <a:p>
              <a:r>
                <a:rPr lang="en-US" dirty="0"/>
                <a:t>14</a:t>
              </a:r>
            </a:p>
          </p:txBody>
        </p:sp>
      </p:grpSp>
      <p:grpSp>
        <p:nvGrpSpPr>
          <p:cNvPr id="22" name="Group 21"/>
          <p:cNvGrpSpPr/>
          <p:nvPr/>
        </p:nvGrpSpPr>
        <p:grpSpPr>
          <a:xfrm>
            <a:off x="5583477" y="4574722"/>
            <a:ext cx="1457325" cy="1094108"/>
            <a:chOff x="5796679" y="4352654"/>
            <a:chExt cx="1457325" cy="1094108"/>
          </a:xfrm>
        </p:grpSpPr>
        <p:pic>
          <p:nvPicPr>
            <p:cNvPr id="43" name="Picture 42" descr="C:\Users\atif\Dropbox\Hachmann_group\chemical library generation\frags pics\16.png"/>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6679" y="4352654"/>
              <a:ext cx="1457325" cy="971550"/>
            </a:xfrm>
            <a:prstGeom prst="rect">
              <a:avLst/>
            </a:prstGeom>
            <a:noFill/>
            <a:ln>
              <a:noFill/>
            </a:ln>
          </p:spPr>
        </p:pic>
        <p:sp>
          <p:nvSpPr>
            <p:cNvPr id="75" name="TextBox 74"/>
            <p:cNvSpPr txBox="1"/>
            <p:nvPr/>
          </p:nvSpPr>
          <p:spPr>
            <a:xfrm>
              <a:off x="6318395" y="5077430"/>
              <a:ext cx="418704" cy="369332"/>
            </a:xfrm>
            <a:prstGeom prst="rect">
              <a:avLst/>
            </a:prstGeom>
            <a:noFill/>
          </p:spPr>
          <p:txBody>
            <a:bodyPr wrap="none" rtlCol="0">
              <a:spAutoFit/>
            </a:bodyPr>
            <a:lstStyle/>
            <a:p>
              <a:r>
                <a:rPr lang="en-US" dirty="0"/>
                <a:t>23</a:t>
              </a:r>
            </a:p>
          </p:txBody>
        </p:sp>
      </p:grpSp>
      <p:grpSp>
        <p:nvGrpSpPr>
          <p:cNvPr id="15" name="Group 14"/>
          <p:cNvGrpSpPr/>
          <p:nvPr/>
        </p:nvGrpSpPr>
        <p:grpSpPr>
          <a:xfrm>
            <a:off x="5083896" y="3642887"/>
            <a:ext cx="1159705" cy="1085693"/>
            <a:chOff x="5050203" y="3369655"/>
            <a:chExt cx="1159705" cy="1085693"/>
          </a:xfrm>
        </p:grpSpPr>
        <p:pic>
          <p:nvPicPr>
            <p:cNvPr id="42" name="Picture 41" descr="C:\Users\atif\Dropbox\Hachmann_group\chemical library generation\frags pics\15.png"/>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22"/>
            <a:stretch/>
          </p:blipFill>
          <p:spPr bwMode="auto">
            <a:xfrm>
              <a:off x="5050203" y="3369655"/>
              <a:ext cx="1159705" cy="971550"/>
            </a:xfrm>
            <a:prstGeom prst="rect">
              <a:avLst/>
            </a:prstGeom>
            <a:noFill/>
            <a:ln>
              <a:noFill/>
            </a:ln>
          </p:spPr>
        </p:pic>
        <p:sp>
          <p:nvSpPr>
            <p:cNvPr id="77" name="TextBox 76"/>
            <p:cNvSpPr txBox="1"/>
            <p:nvPr/>
          </p:nvSpPr>
          <p:spPr>
            <a:xfrm>
              <a:off x="5386826" y="4086016"/>
              <a:ext cx="418704" cy="369332"/>
            </a:xfrm>
            <a:prstGeom prst="rect">
              <a:avLst/>
            </a:prstGeom>
            <a:noFill/>
          </p:spPr>
          <p:txBody>
            <a:bodyPr wrap="none" rtlCol="0">
              <a:spAutoFit/>
            </a:bodyPr>
            <a:lstStyle/>
            <a:p>
              <a:r>
                <a:rPr lang="en-US" dirty="0"/>
                <a:t>16</a:t>
              </a:r>
            </a:p>
          </p:txBody>
        </p:sp>
      </p:grpSp>
      <p:grpSp>
        <p:nvGrpSpPr>
          <p:cNvPr id="6" name="Group 5"/>
          <p:cNvGrpSpPr/>
          <p:nvPr/>
        </p:nvGrpSpPr>
        <p:grpSpPr>
          <a:xfrm>
            <a:off x="6831989" y="4523298"/>
            <a:ext cx="1585913" cy="1113353"/>
            <a:chOff x="7003472" y="4352654"/>
            <a:chExt cx="1585913" cy="1113353"/>
          </a:xfrm>
        </p:grpSpPr>
        <p:pic>
          <p:nvPicPr>
            <p:cNvPr id="44" name="Picture 43" descr="C:\Users\atif\Dropbox\Hachmann_group\chemical library generation\frags pics\17.png"/>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3472" y="4352654"/>
              <a:ext cx="1585913" cy="1057275"/>
            </a:xfrm>
            <a:prstGeom prst="rect">
              <a:avLst/>
            </a:prstGeom>
            <a:noFill/>
            <a:ln>
              <a:noFill/>
            </a:ln>
          </p:spPr>
        </p:pic>
        <p:sp>
          <p:nvSpPr>
            <p:cNvPr id="78" name="TextBox 77"/>
            <p:cNvSpPr txBox="1"/>
            <p:nvPr/>
          </p:nvSpPr>
          <p:spPr>
            <a:xfrm>
              <a:off x="7625149" y="5096675"/>
              <a:ext cx="418704" cy="369332"/>
            </a:xfrm>
            <a:prstGeom prst="rect">
              <a:avLst/>
            </a:prstGeom>
            <a:noFill/>
          </p:spPr>
          <p:txBody>
            <a:bodyPr wrap="none" rtlCol="0">
              <a:spAutoFit/>
            </a:bodyPr>
            <a:lstStyle/>
            <a:p>
              <a:r>
                <a:rPr lang="en-US" dirty="0"/>
                <a:t>24</a:t>
              </a:r>
            </a:p>
          </p:txBody>
        </p:sp>
      </p:grpSp>
      <p:grpSp>
        <p:nvGrpSpPr>
          <p:cNvPr id="5" name="Group 4"/>
          <p:cNvGrpSpPr/>
          <p:nvPr/>
        </p:nvGrpSpPr>
        <p:grpSpPr>
          <a:xfrm>
            <a:off x="1617259" y="5588053"/>
            <a:ext cx="1457325" cy="1155350"/>
            <a:chOff x="1462719" y="5557107"/>
            <a:chExt cx="1457325" cy="1155350"/>
          </a:xfrm>
        </p:grpSpPr>
        <p:pic>
          <p:nvPicPr>
            <p:cNvPr id="45" name="Picture 44" descr="C:\Users\atif\Dropbox\Hachmann_group\chemical library generation\frags pics\18.png"/>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2719" y="5557107"/>
              <a:ext cx="1457325" cy="971550"/>
            </a:xfrm>
            <a:prstGeom prst="rect">
              <a:avLst/>
            </a:prstGeom>
            <a:noFill/>
            <a:ln>
              <a:noFill/>
            </a:ln>
          </p:spPr>
        </p:pic>
        <p:sp>
          <p:nvSpPr>
            <p:cNvPr id="79" name="TextBox 78"/>
            <p:cNvSpPr txBox="1"/>
            <p:nvPr/>
          </p:nvSpPr>
          <p:spPr>
            <a:xfrm>
              <a:off x="1969827" y="6343125"/>
              <a:ext cx="418704" cy="369332"/>
            </a:xfrm>
            <a:prstGeom prst="rect">
              <a:avLst/>
            </a:prstGeom>
            <a:noFill/>
          </p:spPr>
          <p:txBody>
            <a:bodyPr wrap="none" rtlCol="0">
              <a:spAutoFit/>
            </a:bodyPr>
            <a:lstStyle/>
            <a:p>
              <a:r>
                <a:rPr lang="en-US" dirty="0"/>
                <a:t>25</a:t>
              </a:r>
            </a:p>
          </p:txBody>
        </p:sp>
      </p:grpSp>
      <p:grpSp>
        <p:nvGrpSpPr>
          <p:cNvPr id="23" name="Group 22"/>
          <p:cNvGrpSpPr/>
          <p:nvPr/>
        </p:nvGrpSpPr>
        <p:grpSpPr>
          <a:xfrm>
            <a:off x="2895286" y="5577895"/>
            <a:ext cx="1585913" cy="1306207"/>
            <a:chOff x="2798386" y="5591782"/>
            <a:chExt cx="1585913" cy="1306207"/>
          </a:xfrm>
        </p:grpSpPr>
        <p:pic>
          <p:nvPicPr>
            <p:cNvPr id="46" name="Picture 45" descr="C:\Users\atif\Dropbox\Hachmann_group\chemical library generation\frags pics\19.png"/>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98386" y="5591782"/>
              <a:ext cx="1585913" cy="1057275"/>
            </a:xfrm>
            <a:prstGeom prst="rect">
              <a:avLst/>
            </a:prstGeom>
            <a:noFill/>
            <a:ln>
              <a:noFill/>
            </a:ln>
          </p:spPr>
        </p:pic>
        <p:sp>
          <p:nvSpPr>
            <p:cNvPr id="80" name="TextBox 79"/>
            <p:cNvSpPr txBox="1"/>
            <p:nvPr/>
          </p:nvSpPr>
          <p:spPr>
            <a:xfrm>
              <a:off x="3372679" y="6528657"/>
              <a:ext cx="418704" cy="369332"/>
            </a:xfrm>
            <a:prstGeom prst="rect">
              <a:avLst/>
            </a:prstGeom>
            <a:noFill/>
          </p:spPr>
          <p:txBody>
            <a:bodyPr wrap="none" rtlCol="0">
              <a:spAutoFit/>
            </a:bodyPr>
            <a:lstStyle/>
            <a:p>
              <a:r>
                <a:rPr lang="en-US" dirty="0"/>
                <a:t>26</a:t>
              </a:r>
            </a:p>
          </p:txBody>
        </p:sp>
      </p:grpSp>
      <p:grpSp>
        <p:nvGrpSpPr>
          <p:cNvPr id="3" name="Group 2"/>
          <p:cNvGrpSpPr/>
          <p:nvPr/>
        </p:nvGrpSpPr>
        <p:grpSpPr>
          <a:xfrm>
            <a:off x="5538371" y="5621440"/>
            <a:ext cx="1585913" cy="1164368"/>
            <a:chOff x="5708273" y="5557107"/>
            <a:chExt cx="1585913" cy="1164368"/>
          </a:xfrm>
        </p:grpSpPr>
        <p:pic>
          <p:nvPicPr>
            <p:cNvPr id="48" name="Picture 47" descr="C:\Users\atif\Dropbox\Hachmann_group\chemical library generation\frags pics\21.png"/>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8273" y="5557107"/>
              <a:ext cx="1585913" cy="1057275"/>
            </a:xfrm>
            <a:prstGeom prst="rect">
              <a:avLst/>
            </a:prstGeom>
            <a:noFill/>
            <a:ln>
              <a:noFill/>
            </a:ln>
          </p:spPr>
        </p:pic>
        <p:sp>
          <p:nvSpPr>
            <p:cNvPr id="81" name="TextBox 80"/>
            <p:cNvSpPr txBox="1"/>
            <p:nvPr/>
          </p:nvSpPr>
          <p:spPr>
            <a:xfrm>
              <a:off x="6267430" y="6352143"/>
              <a:ext cx="418704" cy="369332"/>
            </a:xfrm>
            <a:prstGeom prst="rect">
              <a:avLst/>
            </a:prstGeom>
            <a:noFill/>
          </p:spPr>
          <p:txBody>
            <a:bodyPr wrap="none" rtlCol="0">
              <a:spAutoFit/>
            </a:bodyPr>
            <a:lstStyle/>
            <a:p>
              <a:r>
                <a:rPr lang="en-US" dirty="0"/>
                <a:t>28</a:t>
              </a:r>
            </a:p>
          </p:txBody>
        </p:sp>
      </p:grpSp>
      <p:grpSp>
        <p:nvGrpSpPr>
          <p:cNvPr id="24" name="Group 23"/>
          <p:cNvGrpSpPr/>
          <p:nvPr/>
        </p:nvGrpSpPr>
        <p:grpSpPr>
          <a:xfrm>
            <a:off x="4239701" y="5601462"/>
            <a:ext cx="1585913" cy="1283709"/>
            <a:chOff x="4260473" y="5557107"/>
            <a:chExt cx="1585913" cy="1283709"/>
          </a:xfrm>
        </p:grpSpPr>
        <p:pic>
          <p:nvPicPr>
            <p:cNvPr id="47" name="Picture 46" descr="C:\Users\atif\Dropbox\Hachmann_group\chemical library generation\frags pics\20.png"/>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60473" y="5557107"/>
              <a:ext cx="1585913" cy="1057275"/>
            </a:xfrm>
            <a:prstGeom prst="rect">
              <a:avLst/>
            </a:prstGeom>
            <a:noFill/>
            <a:ln>
              <a:noFill/>
            </a:ln>
          </p:spPr>
        </p:pic>
        <p:sp>
          <p:nvSpPr>
            <p:cNvPr id="82" name="TextBox 81"/>
            <p:cNvSpPr txBox="1"/>
            <p:nvPr/>
          </p:nvSpPr>
          <p:spPr>
            <a:xfrm>
              <a:off x="4821205" y="6471484"/>
              <a:ext cx="418704" cy="369332"/>
            </a:xfrm>
            <a:prstGeom prst="rect">
              <a:avLst/>
            </a:prstGeom>
            <a:noFill/>
          </p:spPr>
          <p:txBody>
            <a:bodyPr wrap="none" rtlCol="0">
              <a:spAutoFit/>
            </a:bodyPr>
            <a:lstStyle/>
            <a:p>
              <a:r>
                <a:rPr lang="en-US" dirty="0"/>
                <a:t>27</a:t>
              </a:r>
            </a:p>
          </p:txBody>
        </p:sp>
      </p:grpSp>
      <p:grpSp>
        <p:nvGrpSpPr>
          <p:cNvPr id="25" name="Group 24"/>
          <p:cNvGrpSpPr/>
          <p:nvPr/>
        </p:nvGrpSpPr>
        <p:grpSpPr>
          <a:xfrm>
            <a:off x="6838320" y="5612440"/>
            <a:ext cx="1457325" cy="1253191"/>
            <a:chOff x="7141786" y="5591783"/>
            <a:chExt cx="1457325" cy="1253191"/>
          </a:xfrm>
        </p:grpSpPr>
        <p:pic>
          <p:nvPicPr>
            <p:cNvPr id="49" name="Picture 48" descr="C:\Users\atif\Dropbox\Hachmann_group\chemical library generation\frags pics\22.png"/>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1786" y="5591783"/>
              <a:ext cx="1457325" cy="971550"/>
            </a:xfrm>
            <a:prstGeom prst="rect">
              <a:avLst/>
            </a:prstGeom>
            <a:noFill/>
            <a:ln>
              <a:noFill/>
            </a:ln>
          </p:spPr>
        </p:pic>
        <p:sp>
          <p:nvSpPr>
            <p:cNvPr id="83" name="TextBox 82"/>
            <p:cNvSpPr txBox="1"/>
            <p:nvPr/>
          </p:nvSpPr>
          <p:spPr>
            <a:xfrm>
              <a:off x="7661096" y="6475642"/>
              <a:ext cx="418704" cy="369332"/>
            </a:xfrm>
            <a:prstGeom prst="rect">
              <a:avLst/>
            </a:prstGeom>
            <a:noFill/>
          </p:spPr>
          <p:txBody>
            <a:bodyPr wrap="none" rtlCol="0">
              <a:spAutoFit/>
            </a:bodyPr>
            <a:lstStyle/>
            <a:p>
              <a:r>
                <a:rPr lang="en-US" dirty="0"/>
                <a:t>29</a:t>
              </a:r>
            </a:p>
          </p:txBody>
        </p:sp>
      </p:grpSp>
      <p:grpSp>
        <p:nvGrpSpPr>
          <p:cNvPr id="16" name="Group 15"/>
          <p:cNvGrpSpPr/>
          <p:nvPr/>
        </p:nvGrpSpPr>
        <p:grpSpPr>
          <a:xfrm>
            <a:off x="5848983" y="3521790"/>
            <a:ext cx="1457325" cy="1092004"/>
            <a:chOff x="5818563" y="3336262"/>
            <a:chExt cx="1457325" cy="1092004"/>
          </a:xfrm>
        </p:grpSpPr>
        <p:pic>
          <p:nvPicPr>
            <p:cNvPr id="50" name="Picture 49" descr="C:\Users\atif\Dropbox\Hachmann_group\chemical library generation\frags pics\26.png"/>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18563" y="3336262"/>
              <a:ext cx="1457325" cy="971550"/>
            </a:xfrm>
            <a:prstGeom prst="rect">
              <a:avLst/>
            </a:prstGeom>
            <a:noFill/>
            <a:ln>
              <a:noFill/>
            </a:ln>
          </p:spPr>
        </p:pic>
        <p:sp>
          <p:nvSpPr>
            <p:cNvPr id="84" name="TextBox 83"/>
            <p:cNvSpPr txBox="1"/>
            <p:nvPr/>
          </p:nvSpPr>
          <p:spPr>
            <a:xfrm>
              <a:off x="6361034" y="4058934"/>
              <a:ext cx="418704" cy="369332"/>
            </a:xfrm>
            <a:prstGeom prst="rect">
              <a:avLst/>
            </a:prstGeom>
            <a:noFill/>
          </p:spPr>
          <p:txBody>
            <a:bodyPr wrap="none" rtlCol="0">
              <a:spAutoFit/>
            </a:bodyPr>
            <a:lstStyle/>
            <a:p>
              <a:r>
                <a:rPr lang="en-US" dirty="0"/>
                <a:t>17</a:t>
              </a:r>
            </a:p>
          </p:txBody>
        </p:sp>
      </p:grpSp>
      <p:grpSp>
        <p:nvGrpSpPr>
          <p:cNvPr id="17" name="Group 16"/>
          <p:cNvGrpSpPr/>
          <p:nvPr/>
        </p:nvGrpSpPr>
        <p:grpSpPr>
          <a:xfrm>
            <a:off x="6914808" y="3489615"/>
            <a:ext cx="1457325" cy="1114624"/>
            <a:chOff x="6872236" y="3224892"/>
            <a:chExt cx="1457325" cy="1114624"/>
          </a:xfrm>
        </p:grpSpPr>
        <p:pic>
          <p:nvPicPr>
            <p:cNvPr id="52" name="Picture 51" descr="C:\Users\atif\Dropbox\Hachmann_group\chemical library generation\frags pics\27.png"/>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2236" y="3224892"/>
              <a:ext cx="1457325" cy="971550"/>
            </a:xfrm>
            <a:prstGeom prst="rect">
              <a:avLst/>
            </a:prstGeom>
            <a:noFill/>
            <a:ln>
              <a:noFill/>
            </a:ln>
          </p:spPr>
        </p:pic>
        <p:sp>
          <p:nvSpPr>
            <p:cNvPr id="86" name="TextBox 85"/>
            <p:cNvSpPr txBox="1"/>
            <p:nvPr/>
          </p:nvSpPr>
          <p:spPr>
            <a:xfrm>
              <a:off x="7442457" y="3970184"/>
              <a:ext cx="418704" cy="369332"/>
            </a:xfrm>
            <a:prstGeom prst="rect">
              <a:avLst/>
            </a:prstGeom>
            <a:noFill/>
          </p:spPr>
          <p:txBody>
            <a:bodyPr wrap="none" rtlCol="0">
              <a:spAutoFit/>
            </a:bodyPr>
            <a:lstStyle/>
            <a:p>
              <a:r>
                <a:rPr lang="en-US" dirty="0"/>
                <a:t>18</a:t>
              </a:r>
            </a:p>
          </p:txBody>
        </p:sp>
      </p:grpSp>
      <p:grpSp>
        <p:nvGrpSpPr>
          <p:cNvPr id="19" name="Group 18"/>
          <p:cNvGrpSpPr/>
          <p:nvPr/>
        </p:nvGrpSpPr>
        <p:grpSpPr>
          <a:xfrm>
            <a:off x="2523923" y="4613796"/>
            <a:ext cx="1457325" cy="1082883"/>
            <a:chOff x="2617709" y="4424655"/>
            <a:chExt cx="1457325" cy="1082883"/>
          </a:xfrm>
        </p:grpSpPr>
        <p:pic>
          <p:nvPicPr>
            <p:cNvPr id="54" name="Picture 53" descr="C:\Users\atif\Dropbox\Hachmann_group\chemical library generation\frags pics\29.png"/>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17709" y="4424655"/>
              <a:ext cx="1457325" cy="971550"/>
            </a:xfrm>
            <a:prstGeom prst="rect">
              <a:avLst/>
            </a:prstGeom>
            <a:noFill/>
            <a:ln>
              <a:noFill/>
            </a:ln>
          </p:spPr>
        </p:pic>
        <p:sp>
          <p:nvSpPr>
            <p:cNvPr id="87" name="TextBox 86"/>
            <p:cNvSpPr txBox="1"/>
            <p:nvPr/>
          </p:nvSpPr>
          <p:spPr>
            <a:xfrm>
              <a:off x="3160750" y="5138206"/>
              <a:ext cx="418704" cy="369332"/>
            </a:xfrm>
            <a:prstGeom prst="rect">
              <a:avLst/>
            </a:prstGeom>
            <a:noFill/>
          </p:spPr>
          <p:txBody>
            <a:bodyPr wrap="none" rtlCol="0">
              <a:spAutoFit/>
            </a:bodyPr>
            <a:lstStyle/>
            <a:p>
              <a:r>
                <a:rPr lang="en-US" dirty="0"/>
                <a:t>20</a:t>
              </a:r>
            </a:p>
          </p:txBody>
        </p:sp>
      </p:grpSp>
      <p:grpSp>
        <p:nvGrpSpPr>
          <p:cNvPr id="18" name="Group 17"/>
          <p:cNvGrpSpPr/>
          <p:nvPr/>
        </p:nvGrpSpPr>
        <p:grpSpPr>
          <a:xfrm>
            <a:off x="1560763" y="4557814"/>
            <a:ext cx="1457325" cy="1096708"/>
            <a:chOff x="1429864" y="4408707"/>
            <a:chExt cx="1457325" cy="1096708"/>
          </a:xfrm>
        </p:grpSpPr>
        <p:pic>
          <p:nvPicPr>
            <p:cNvPr id="53" name="Picture 52" descr="C:\Users\atif\Dropbox\Hachmann_group\chemical library generation\frags pics\28.png"/>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9864" y="4408707"/>
              <a:ext cx="1457325" cy="971550"/>
            </a:xfrm>
            <a:prstGeom prst="rect">
              <a:avLst/>
            </a:prstGeom>
            <a:noFill/>
            <a:ln>
              <a:noFill/>
            </a:ln>
          </p:spPr>
        </p:pic>
        <p:sp>
          <p:nvSpPr>
            <p:cNvPr id="88" name="TextBox 87"/>
            <p:cNvSpPr txBox="1"/>
            <p:nvPr/>
          </p:nvSpPr>
          <p:spPr>
            <a:xfrm>
              <a:off x="1984279" y="5136083"/>
              <a:ext cx="418704" cy="369332"/>
            </a:xfrm>
            <a:prstGeom prst="rect">
              <a:avLst/>
            </a:prstGeom>
            <a:noFill/>
          </p:spPr>
          <p:txBody>
            <a:bodyPr wrap="none" rtlCol="0">
              <a:spAutoFit/>
            </a:bodyPr>
            <a:lstStyle/>
            <a:p>
              <a:r>
                <a:rPr lang="en-US" dirty="0"/>
                <a:t>19</a:t>
              </a:r>
            </a:p>
          </p:txBody>
        </p:sp>
      </p:grpSp>
      <p:grpSp>
        <p:nvGrpSpPr>
          <p:cNvPr id="21" name="Group 20"/>
          <p:cNvGrpSpPr/>
          <p:nvPr/>
        </p:nvGrpSpPr>
        <p:grpSpPr>
          <a:xfrm>
            <a:off x="4502042" y="4575835"/>
            <a:ext cx="1457325" cy="1046152"/>
            <a:chOff x="4703185" y="4409841"/>
            <a:chExt cx="1457325" cy="1046152"/>
          </a:xfrm>
        </p:grpSpPr>
        <p:pic>
          <p:nvPicPr>
            <p:cNvPr id="56" name="Picture 55" descr="C:\Users\atif\Dropbox\Hachmann_group\chemical library generation\frags pics\31.png"/>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3185" y="4409841"/>
              <a:ext cx="1457325" cy="971550"/>
            </a:xfrm>
            <a:prstGeom prst="rect">
              <a:avLst/>
            </a:prstGeom>
            <a:noFill/>
            <a:ln>
              <a:noFill/>
            </a:ln>
          </p:spPr>
        </p:pic>
        <p:sp>
          <p:nvSpPr>
            <p:cNvPr id="89" name="TextBox 88"/>
            <p:cNvSpPr txBox="1"/>
            <p:nvPr/>
          </p:nvSpPr>
          <p:spPr>
            <a:xfrm>
              <a:off x="5226957" y="5086661"/>
              <a:ext cx="418704" cy="369332"/>
            </a:xfrm>
            <a:prstGeom prst="rect">
              <a:avLst/>
            </a:prstGeom>
            <a:noFill/>
          </p:spPr>
          <p:txBody>
            <a:bodyPr wrap="none" rtlCol="0">
              <a:spAutoFit/>
            </a:bodyPr>
            <a:lstStyle/>
            <a:p>
              <a:r>
                <a:rPr lang="en-US" dirty="0"/>
                <a:t>22</a:t>
              </a:r>
            </a:p>
          </p:txBody>
        </p:sp>
      </p:grpSp>
      <p:grpSp>
        <p:nvGrpSpPr>
          <p:cNvPr id="20" name="Group 19"/>
          <p:cNvGrpSpPr/>
          <p:nvPr/>
        </p:nvGrpSpPr>
        <p:grpSpPr>
          <a:xfrm>
            <a:off x="3462665" y="4605587"/>
            <a:ext cx="1457325" cy="1070809"/>
            <a:chOff x="3560185" y="4398440"/>
            <a:chExt cx="1457325" cy="1070809"/>
          </a:xfrm>
        </p:grpSpPr>
        <p:pic>
          <p:nvPicPr>
            <p:cNvPr id="55" name="Picture 54" descr="C:\Users\atif\Dropbox\Hachmann_group\chemical library generation\frags pics\30.png"/>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0185" y="4398440"/>
              <a:ext cx="1457325" cy="971550"/>
            </a:xfrm>
            <a:prstGeom prst="rect">
              <a:avLst/>
            </a:prstGeom>
            <a:noFill/>
            <a:ln>
              <a:noFill/>
            </a:ln>
          </p:spPr>
        </p:pic>
        <p:sp>
          <p:nvSpPr>
            <p:cNvPr id="90" name="TextBox 89"/>
            <p:cNvSpPr txBox="1"/>
            <p:nvPr/>
          </p:nvSpPr>
          <p:spPr>
            <a:xfrm>
              <a:off x="4093223" y="5099917"/>
              <a:ext cx="418704" cy="369332"/>
            </a:xfrm>
            <a:prstGeom prst="rect">
              <a:avLst/>
            </a:prstGeom>
            <a:noFill/>
          </p:spPr>
          <p:txBody>
            <a:bodyPr wrap="none" rtlCol="0">
              <a:spAutoFit/>
            </a:bodyPr>
            <a:lstStyle/>
            <a:p>
              <a:r>
                <a:rPr lang="en-US" dirty="0"/>
                <a:t>21</a:t>
              </a:r>
            </a:p>
          </p:txBody>
        </p:sp>
      </p:grpSp>
      <p:pic>
        <p:nvPicPr>
          <p:cNvPr id="70" name="Picture 69"/>
          <p:cNvPicPr>
            <a:picLocks noChangeAspect="1"/>
          </p:cNvPicPr>
          <p:nvPr/>
        </p:nvPicPr>
        <p:blipFill>
          <a:blip r:embed="rId26">
            <a:clrChange>
              <a:clrFrom>
                <a:srgbClr val="FFFFFF"/>
              </a:clrFrom>
              <a:clrTo>
                <a:srgbClr val="FFFFFF">
                  <a:alpha val="0"/>
                </a:srgbClr>
              </a:clrTo>
            </a:clrChange>
          </a:blip>
          <a:stretch>
            <a:fillRect/>
          </a:stretch>
        </p:blipFill>
        <p:spPr>
          <a:xfrm>
            <a:off x="467989" y="896985"/>
            <a:ext cx="3406062" cy="1576373"/>
          </a:xfrm>
          <a:prstGeom prst="rect">
            <a:avLst/>
          </a:prstGeom>
        </p:spPr>
      </p:pic>
      <p:grpSp>
        <p:nvGrpSpPr>
          <p:cNvPr id="71" name="Group 70"/>
          <p:cNvGrpSpPr/>
          <p:nvPr/>
        </p:nvGrpSpPr>
        <p:grpSpPr>
          <a:xfrm>
            <a:off x="4805695" y="973184"/>
            <a:ext cx="3941504" cy="584497"/>
            <a:chOff x="1010934" y="3432487"/>
            <a:chExt cx="3484866" cy="516781"/>
          </a:xfrm>
        </p:grpSpPr>
        <p:cxnSp>
          <p:nvCxnSpPr>
            <p:cNvPr id="72" name="Straight Connector 71"/>
            <p:cNvCxnSpPr/>
            <p:nvPr/>
          </p:nvCxnSpPr>
          <p:spPr>
            <a:xfrm>
              <a:off x="1010934" y="3690878"/>
              <a:ext cx="34848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832175" y="3436068"/>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Diamond 73"/>
            <p:cNvSpPr/>
            <p:nvPr/>
          </p:nvSpPr>
          <p:spPr>
            <a:xfrm>
              <a:off x="1219200" y="3482366"/>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6" name="Oval 75"/>
            <p:cNvSpPr/>
            <p:nvPr/>
          </p:nvSpPr>
          <p:spPr>
            <a:xfrm>
              <a:off x="3133156" y="3432487"/>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Diamond 84"/>
            <p:cNvSpPr/>
            <p:nvPr/>
          </p:nvSpPr>
          <p:spPr>
            <a:xfrm>
              <a:off x="2520180" y="3478785"/>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1" name="Diamond 90"/>
            <p:cNvSpPr/>
            <p:nvPr/>
          </p:nvSpPr>
          <p:spPr>
            <a:xfrm>
              <a:off x="3825035" y="3478785"/>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92" name="Group 91"/>
          <p:cNvGrpSpPr/>
          <p:nvPr/>
        </p:nvGrpSpPr>
        <p:grpSpPr>
          <a:xfrm>
            <a:off x="4800600" y="1701505"/>
            <a:ext cx="3964502" cy="584497"/>
            <a:chOff x="990600" y="4820705"/>
            <a:chExt cx="3505200" cy="516781"/>
          </a:xfrm>
        </p:grpSpPr>
        <p:cxnSp>
          <p:nvCxnSpPr>
            <p:cNvPr id="93" name="Straight Connector 92"/>
            <p:cNvCxnSpPr/>
            <p:nvPr/>
          </p:nvCxnSpPr>
          <p:spPr>
            <a:xfrm>
              <a:off x="990600" y="5082675"/>
              <a:ext cx="3505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143001" y="4824286"/>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2443981"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Diamond 95"/>
            <p:cNvSpPr/>
            <p:nvPr/>
          </p:nvSpPr>
          <p:spPr>
            <a:xfrm>
              <a:off x="1831006"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Oval 96"/>
            <p:cNvSpPr/>
            <p:nvPr/>
          </p:nvSpPr>
          <p:spPr>
            <a:xfrm>
              <a:off x="3748836"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Diamond 97"/>
            <p:cNvSpPr/>
            <p:nvPr/>
          </p:nvSpPr>
          <p:spPr>
            <a:xfrm>
              <a:off x="3135861"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99" name="TextBox 98"/>
          <p:cNvSpPr txBox="1"/>
          <p:nvPr/>
        </p:nvSpPr>
        <p:spPr>
          <a:xfrm>
            <a:off x="4191002" y="1002287"/>
            <a:ext cx="1378957" cy="461665"/>
          </a:xfrm>
          <a:prstGeom prst="rect">
            <a:avLst/>
          </a:prstGeom>
          <a:noFill/>
        </p:spPr>
        <p:txBody>
          <a:bodyPr wrap="square" rtlCol="0">
            <a:spAutoFit/>
          </a:bodyPr>
          <a:lstStyle/>
          <a:p>
            <a:r>
              <a:rPr lang="en-US" sz="2400" dirty="0"/>
              <a:t>R</a:t>
            </a:r>
            <a:r>
              <a:rPr lang="en-US" sz="2400" baseline="-25000" dirty="0"/>
              <a:t>1</a:t>
            </a:r>
          </a:p>
        </p:txBody>
      </p:sp>
      <p:sp>
        <p:nvSpPr>
          <p:cNvPr id="100" name="TextBox 99"/>
          <p:cNvSpPr txBox="1"/>
          <p:nvPr/>
        </p:nvSpPr>
        <p:spPr>
          <a:xfrm>
            <a:off x="4183645" y="1752602"/>
            <a:ext cx="1378957" cy="461665"/>
          </a:xfrm>
          <a:prstGeom prst="rect">
            <a:avLst/>
          </a:prstGeom>
          <a:noFill/>
        </p:spPr>
        <p:txBody>
          <a:bodyPr wrap="square" rtlCol="0">
            <a:spAutoFit/>
          </a:bodyPr>
          <a:lstStyle/>
          <a:p>
            <a:r>
              <a:rPr lang="en-US" sz="2400" dirty="0"/>
              <a:t>R</a:t>
            </a:r>
            <a:r>
              <a:rPr lang="en-US" sz="2400" baseline="-25000" dirty="0"/>
              <a:t>2</a:t>
            </a:r>
          </a:p>
        </p:txBody>
      </p:sp>
      <p:sp>
        <p:nvSpPr>
          <p:cNvPr id="33" name="Oval 32"/>
          <p:cNvSpPr/>
          <p:nvPr/>
        </p:nvSpPr>
        <p:spPr>
          <a:xfrm>
            <a:off x="606017" y="2772355"/>
            <a:ext cx="549287" cy="58044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26672489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098" y="88075"/>
            <a:ext cx="4598054"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Building blocks for polyimides </a:t>
            </a:r>
          </a:p>
        </p:txBody>
      </p:sp>
      <p:pic>
        <p:nvPicPr>
          <p:cNvPr id="70" name="Picture 69"/>
          <p:cNvPicPr>
            <a:picLocks noChangeAspect="1"/>
          </p:cNvPicPr>
          <p:nvPr/>
        </p:nvPicPr>
        <p:blipFill>
          <a:blip r:embed="rId3">
            <a:clrChange>
              <a:clrFrom>
                <a:srgbClr val="FFFFFF"/>
              </a:clrFrom>
              <a:clrTo>
                <a:srgbClr val="FFFFFF">
                  <a:alpha val="0"/>
                </a:srgbClr>
              </a:clrTo>
            </a:clrChange>
          </a:blip>
          <a:stretch>
            <a:fillRect/>
          </a:stretch>
        </p:blipFill>
        <p:spPr>
          <a:xfrm>
            <a:off x="467989" y="896985"/>
            <a:ext cx="3406062" cy="1576373"/>
          </a:xfrm>
          <a:prstGeom prst="rect">
            <a:avLst/>
          </a:prstGeom>
        </p:spPr>
      </p:pic>
      <p:grpSp>
        <p:nvGrpSpPr>
          <p:cNvPr id="71" name="Group 70"/>
          <p:cNvGrpSpPr/>
          <p:nvPr/>
        </p:nvGrpSpPr>
        <p:grpSpPr>
          <a:xfrm>
            <a:off x="4805695" y="973184"/>
            <a:ext cx="3941504" cy="584497"/>
            <a:chOff x="1010934" y="3432487"/>
            <a:chExt cx="3484866" cy="516781"/>
          </a:xfrm>
        </p:grpSpPr>
        <p:cxnSp>
          <p:nvCxnSpPr>
            <p:cNvPr id="72" name="Straight Connector 71"/>
            <p:cNvCxnSpPr/>
            <p:nvPr/>
          </p:nvCxnSpPr>
          <p:spPr>
            <a:xfrm>
              <a:off x="1010934" y="3690878"/>
              <a:ext cx="34848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832175" y="3436068"/>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Diamond 73"/>
            <p:cNvSpPr/>
            <p:nvPr/>
          </p:nvSpPr>
          <p:spPr>
            <a:xfrm>
              <a:off x="1219200" y="3482366"/>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6" name="Oval 75"/>
            <p:cNvSpPr/>
            <p:nvPr/>
          </p:nvSpPr>
          <p:spPr>
            <a:xfrm>
              <a:off x="3133156" y="3432487"/>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Diamond 84"/>
            <p:cNvSpPr/>
            <p:nvPr/>
          </p:nvSpPr>
          <p:spPr>
            <a:xfrm>
              <a:off x="2520180" y="3478785"/>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1" name="Diamond 90"/>
            <p:cNvSpPr/>
            <p:nvPr/>
          </p:nvSpPr>
          <p:spPr>
            <a:xfrm>
              <a:off x="3825035" y="3478785"/>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92" name="Group 91"/>
          <p:cNvGrpSpPr/>
          <p:nvPr/>
        </p:nvGrpSpPr>
        <p:grpSpPr>
          <a:xfrm>
            <a:off x="4800600" y="1701505"/>
            <a:ext cx="3964502" cy="584497"/>
            <a:chOff x="990600" y="4820705"/>
            <a:chExt cx="3505200" cy="516781"/>
          </a:xfrm>
        </p:grpSpPr>
        <p:cxnSp>
          <p:nvCxnSpPr>
            <p:cNvPr id="93" name="Straight Connector 92"/>
            <p:cNvCxnSpPr/>
            <p:nvPr/>
          </p:nvCxnSpPr>
          <p:spPr>
            <a:xfrm>
              <a:off x="990600" y="5082675"/>
              <a:ext cx="3505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143001" y="4824286"/>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2443981"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Diamond 95"/>
            <p:cNvSpPr/>
            <p:nvPr/>
          </p:nvSpPr>
          <p:spPr>
            <a:xfrm>
              <a:off x="1831006"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Oval 96"/>
            <p:cNvSpPr/>
            <p:nvPr/>
          </p:nvSpPr>
          <p:spPr>
            <a:xfrm>
              <a:off x="3748836"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Diamond 97"/>
            <p:cNvSpPr/>
            <p:nvPr/>
          </p:nvSpPr>
          <p:spPr>
            <a:xfrm>
              <a:off x="3135861"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99" name="TextBox 98"/>
          <p:cNvSpPr txBox="1"/>
          <p:nvPr/>
        </p:nvSpPr>
        <p:spPr>
          <a:xfrm>
            <a:off x="4191002" y="1002287"/>
            <a:ext cx="1378957" cy="461665"/>
          </a:xfrm>
          <a:prstGeom prst="rect">
            <a:avLst/>
          </a:prstGeom>
          <a:noFill/>
        </p:spPr>
        <p:txBody>
          <a:bodyPr wrap="square" rtlCol="0">
            <a:spAutoFit/>
          </a:bodyPr>
          <a:lstStyle/>
          <a:p>
            <a:r>
              <a:rPr lang="en-US" sz="2400" dirty="0"/>
              <a:t>R</a:t>
            </a:r>
            <a:r>
              <a:rPr lang="en-US" sz="2400" baseline="-25000" dirty="0"/>
              <a:t>1</a:t>
            </a:r>
          </a:p>
        </p:txBody>
      </p:sp>
      <p:sp>
        <p:nvSpPr>
          <p:cNvPr id="100" name="TextBox 99"/>
          <p:cNvSpPr txBox="1"/>
          <p:nvPr/>
        </p:nvSpPr>
        <p:spPr>
          <a:xfrm>
            <a:off x="4183645" y="1752602"/>
            <a:ext cx="1378957" cy="461665"/>
          </a:xfrm>
          <a:prstGeom prst="rect">
            <a:avLst/>
          </a:prstGeom>
          <a:noFill/>
        </p:spPr>
        <p:txBody>
          <a:bodyPr wrap="square" rtlCol="0">
            <a:spAutoFit/>
          </a:bodyPr>
          <a:lstStyle/>
          <a:p>
            <a:r>
              <a:rPr lang="en-US" sz="2400" dirty="0"/>
              <a:t>R</a:t>
            </a:r>
            <a:r>
              <a:rPr lang="en-US" sz="2400" baseline="-25000" dirty="0"/>
              <a:t>2</a:t>
            </a:r>
          </a:p>
        </p:txBody>
      </p:sp>
      <p:grpSp>
        <p:nvGrpSpPr>
          <p:cNvPr id="101" name="Group 100"/>
          <p:cNvGrpSpPr/>
          <p:nvPr/>
        </p:nvGrpSpPr>
        <p:grpSpPr>
          <a:xfrm>
            <a:off x="3253660" y="3155927"/>
            <a:ext cx="2722304" cy="432097"/>
            <a:chOff x="1010934" y="3432487"/>
            <a:chExt cx="3484866" cy="516781"/>
          </a:xfrm>
        </p:grpSpPr>
        <p:cxnSp>
          <p:nvCxnSpPr>
            <p:cNvPr id="102" name="Straight Connector 101"/>
            <p:cNvCxnSpPr/>
            <p:nvPr/>
          </p:nvCxnSpPr>
          <p:spPr>
            <a:xfrm>
              <a:off x="1010934" y="3690878"/>
              <a:ext cx="34848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1832175" y="3436068"/>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Diamond 103"/>
            <p:cNvSpPr/>
            <p:nvPr/>
          </p:nvSpPr>
          <p:spPr>
            <a:xfrm>
              <a:off x="1219200" y="3482366"/>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5" name="Oval 104"/>
            <p:cNvSpPr/>
            <p:nvPr/>
          </p:nvSpPr>
          <p:spPr>
            <a:xfrm>
              <a:off x="3133156" y="3432487"/>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Diamond 105"/>
            <p:cNvSpPr/>
            <p:nvPr/>
          </p:nvSpPr>
          <p:spPr>
            <a:xfrm>
              <a:off x="2520180" y="3478785"/>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7" name="Diamond 106"/>
            <p:cNvSpPr/>
            <p:nvPr/>
          </p:nvSpPr>
          <p:spPr>
            <a:xfrm>
              <a:off x="3825035" y="3478785"/>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108" name="Group 107"/>
          <p:cNvGrpSpPr/>
          <p:nvPr/>
        </p:nvGrpSpPr>
        <p:grpSpPr>
          <a:xfrm>
            <a:off x="3295875" y="4384860"/>
            <a:ext cx="2738188" cy="432097"/>
            <a:chOff x="990600" y="4820705"/>
            <a:chExt cx="3505200" cy="516781"/>
          </a:xfrm>
        </p:grpSpPr>
        <p:cxnSp>
          <p:nvCxnSpPr>
            <p:cNvPr id="109" name="Straight Connector 108"/>
            <p:cNvCxnSpPr/>
            <p:nvPr/>
          </p:nvCxnSpPr>
          <p:spPr>
            <a:xfrm>
              <a:off x="990600" y="5082675"/>
              <a:ext cx="3505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Oval 109"/>
            <p:cNvSpPr/>
            <p:nvPr/>
          </p:nvSpPr>
          <p:spPr>
            <a:xfrm>
              <a:off x="1143001" y="4824286"/>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2443981"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Diamond 111"/>
            <p:cNvSpPr/>
            <p:nvPr/>
          </p:nvSpPr>
          <p:spPr>
            <a:xfrm>
              <a:off x="1831006"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3" name="Oval 112"/>
            <p:cNvSpPr/>
            <p:nvPr/>
          </p:nvSpPr>
          <p:spPr>
            <a:xfrm>
              <a:off x="3748836"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Diamond 113"/>
            <p:cNvSpPr/>
            <p:nvPr/>
          </p:nvSpPr>
          <p:spPr>
            <a:xfrm>
              <a:off x="3135861"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115" name="TextBox 114"/>
          <p:cNvSpPr txBox="1"/>
          <p:nvPr/>
        </p:nvSpPr>
        <p:spPr>
          <a:xfrm>
            <a:off x="2726876" y="3124200"/>
            <a:ext cx="1378957" cy="461665"/>
          </a:xfrm>
          <a:prstGeom prst="rect">
            <a:avLst/>
          </a:prstGeom>
          <a:noFill/>
        </p:spPr>
        <p:txBody>
          <a:bodyPr wrap="square" rtlCol="0">
            <a:spAutoFit/>
          </a:bodyPr>
          <a:lstStyle/>
          <a:p>
            <a:r>
              <a:rPr lang="en-US" sz="2400" dirty="0"/>
              <a:t>R</a:t>
            </a:r>
            <a:r>
              <a:rPr lang="en-US" sz="2400" baseline="-25000" dirty="0"/>
              <a:t>1</a:t>
            </a:r>
          </a:p>
        </p:txBody>
      </p:sp>
      <p:sp>
        <p:nvSpPr>
          <p:cNvPr id="116" name="TextBox 115"/>
          <p:cNvSpPr txBox="1"/>
          <p:nvPr/>
        </p:nvSpPr>
        <p:spPr>
          <a:xfrm>
            <a:off x="2759715" y="4375127"/>
            <a:ext cx="1378957" cy="461665"/>
          </a:xfrm>
          <a:prstGeom prst="rect">
            <a:avLst/>
          </a:prstGeom>
          <a:noFill/>
        </p:spPr>
        <p:txBody>
          <a:bodyPr wrap="square" rtlCol="0">
            <a:spAutoFit/>
          </a:bodyPr>
          <a:lstStyle/>
          <a:p>
            <a:r>
              <a:rPr lang="en-US" sz="2400" dirty="0"/>
              <a:t>R</a:t>
            </a:r>
            <a:r>
              <a:rPr lang="en-US" sz="2400" baseline="-25000" dirty="0"/>
              <a:t>2</a:t>
            </a:r>
          </a:p>
        </p:txBody>
      </p:sp>
      <p:sp>
        <p:nvSpPr>
          <p:cNvPr id="117" name="TextBox 116"/>
          <p:cNvSpPr txBox="1"/>
          <p:nvPr/>
        </p:nvSpPr>
        <p:spPr>
          <a:xfrm>
            <a:off x="3657598" y="3633472"/>
            <a:ext cx="2096196" cy="400110"/>
          </a:xfrm>
          <a:prstGeom prst="rect">
            <a:avLst/>
          </a:prstGeom>
          <a:noFill/>
        </p:spPr>
        <p:txBody>
          <a:bodyPr wrap="square" rtlCol="0">
            <a:spAutoFit/>
          </a:bodyPr>
          <a:lstStyle/>
          <a:p>
            <a:r>
              <a:rPr lang="en-US" sz="2000" dirty="0"/>
              <a:t>58,000 molecules</a:t>
            </a:r>
            <a:endParaRPr lang="en-US" sz="2000" baseline="-25000" dirty="0"/>
          </a:p>
        </p:txBody>
      </p:sp>
      <p:sp>
        <p:nvSpPr>
          <p:cNvPr id="118" name="TextBox 117"/>
          <p:cNvSpPr txBox="1"/>
          <p:nvPr/>
        </p:nvSpPr>
        <p:spPr>
          <a:xfrm>
            <a:off x="3608577" y="4934474"/>
            <a:ext cx="2563623" cy="400110"/>
          </a:xfrm>
          <a:prstGeom prst="rect">
            <a:avLst/>
          </a:prstGeom>
          <a:noFill/>
        </p:spPr>
        <p:txBody>
          <a:bodyPr wrap="square" rtlCol="0">
            <a:spAutoFit/>
          </a:bodyPr>
          <a:lstStyle/>
          <a:p>
            <a:r>
              <a:rPr lang="en-US" sz="2000" dirty="0"/>
              <a:t>220,000 molecules</a:t>
            </a:r>
            <a:endParaRPr lang="en-US" sz="2000" baseline="-250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84253995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4669933"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High-refractive-index polymers</a:t>
            </a:r>
          </a:p>
        </p:txBody>
      </p:sp>
      <p:sp>
        <p:nvSpPr>
          <p:cNvPr id="12"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r>
              <a:rPr lang="en-US" sz="2000" dirty="0">
                <a:solidFill>
                  <a:schemeClr val="bg1">
                    <a:lumMod val="75000"/>
                  </a:schemeClr>
                </a:solidFill>
              </a:rPr>
              <a:t>Part 1: model development</a:t>
            </a:r>
          </a:p>
          <a:p>
            <a:pPr marL="342900" indent="-342900">
              <a:buFont typeface="Wingdings" panose="05000000000000000000" pitchFamily="2" charset="2"/>
              <a:buChar char="Ø"/>
            </a:pPr>
            <a:r>
              <a:rPr lang="en-US" sz="2000" dirty="0">
                <a:solidFill>
                  <a:schemeClr val="bg1">
                    <a:lumMod val="75000"/>
                  </a:schemeClr>
                </a:solidFill>
              </a:rPr>
              <a:t>prediction of polymer refractive index (RI)</a:t>
            </a:r>
          </a:p>
          <a:p>
            <a:endParaRPr lang="en-US" sz="2000" dirty="0">
              <a:solidFill>
                <a:schemeClr val="bg1">
                  <a:lumMod val="75000"/>
                </a:schemeClr>
              </a:solidFill>
            </a:endParaRPr>
          </a:p>
          <a:p>
            <a:endParaRPr lang="en-US" sz="2000" dirty="0"/>
          </a:p>
          <a:p>
            <a:r>
              <a:rPr lang="en-US" sz="2000" dirty="0" smtClean="0">
                <a:solidFill>
                  <a:schemeClr val="bg1">
                    <a:lumMod val="75000"/>
                  </a:schemeClr>
                </a:solidFill>
              </a:rPr>
              <a:t>Part </a:t>
            </a:r>
            <a:r>
              <a:rPr lang="en-US" sz="2000" dirty="0">
                <a:solidFill>
                  <a:schemeClr val="bg1">
                    <a:lumMod val="75000"/>
                  </a:schemeClr>
                </a:solidFill>
              </a:rPr>
              <a:t>2: </a:t>
            </a:r>
            <a:r>
              <a:rPr lang="en-US" sz="2000" dirty="0" smtClean="0">
                <a:solidFill>
                  <a:schemeClr val="bg1">
                    <a:lumMod val="75000"/>
                  </a:schemeClr>
                </a:solidFill>
              </a:rPr>
              <a:t>molecular library generation</a:t>
            </a:r>
          </a:p>
          <a:p>
            <a:pPr marL="342900" indent="-342900">
              <a:buFont typeface="Wingdings" panose="05000000000000000000" pitchFamily="2" charset="2"/>
              <a:buChar char="Ø"/>
            </a:pPr>
            <a:r>
              <a:rPr lang="en-US" sz="2000" dirty="0" smtClean="0">
                <a:solidFill>
                  <a:schemeClr val="bg1">
                    <a:lumMod val="75000"/>
                  </a:schemeClr>
                </a:solidFill>
              </a:rPr>
              <a:t>generation constraints and smart algorithms</a:t>
            </a:r>
          </a:p>
          <a:p>
            <a:endParaRPr lang="en-US" sz="2000" dirty="0" smtClean="0"/>
          </a:p>
          <a:p>
            <a:endParaRPr lang="en-US" sz="2000" dirty="0" smtClean="0"/>
          </a:p>
          <a:p>
            <a:r>
              <a:rPr lang="en-US" sz="2000" dirty="0" smtClean="0"/>
              <a:t>Part 3: high-throughput screening</a:t>
            </a:r>
            <a:endParaRPr lang="en-US" sz="2000" dirty="0"/>
          </a:p>
          <a:p>
            <a:pPr marL="342900" indent="-342900">
              <a:buFont typeface="Wingdings" panose="05000000000000000000" pitchFamily="2" charset="2"/>
              <a:buChar char="Ø"/>
            </a:pPr>
            <a:r>
              <a:rPr lang="en-US" sz="2000" dirty="0"/>
              <a:t>discovery of high RI </a:t>
            </a:r>
            <a:r>
              <a:rPr lang="en-US" sz="2000" dirty="0" smtClean="0"/>
              <a:t>polymers</a:t>
            </a:r>
          </a:p>
          <a:p>
            <a:pPr marL="457200" indent="-457200">
              <a:buFont typeface="Wingdings" panose="05000000000000000000" pitchFamily="2" charset="2"/>
              <a:buChar char="Ø"/>
            </a:pPr>
            <a:endParaRPr lang="en-US" sz="2000" dirty="0" smtClean="0">
              <a:solidFill>
                <a:schemeClr val="bg1">
                  <a:lumMod val="75000"/>
                </a:schemeClr>
              </a:solidFill>
            </a:endParaRPr>
          </a:p>
          <a:p>
            <a:pPr marL="457200" indent="-457200">
              <a:buFont typeface="Wingdings" panose="05000000000000000000" pitchFamily="2" charset="2"/>
              <a:buChar char="Ø"/>
            </a:pPr>
            <a:endParaRPr lang="en-US" sz="2000" dirty="0" smtClean="0">
              <a:solidFill>
                <a:schemeClr val="bg1">
                  <a:lumMod val="75000"/>
                </a:schemeClr>
              </a:solidFill>
            </a:endParaRPr>
          </a:p>
          <a:p>
            <a:r>
              <a:rPr lang="en-US" sz="2000" dirty="0" smtClean="0">
                <a:solidFill>
                  <a:schemeClr val="bg1">
                    <a:lumMod val="75000"/>
                  </a:schemeClr>
                </a:solidFill>
              </a:rPr>
              <a:t>Part 4: structure-property relationships</a:t>
            </a:r>
            <a:endParaRPr lang="en-US" sz="2000" dirty="0">
              <a:solidFill>
                <a:schemeClr val="bg1">
                  <a:lumMod val="75000"/>
                </a:schemeClr>
              </a:solidFill>
            </a:endParaRPr>
          </a:p>
          <a:p>
            <a:pPr marL="342900" indent="-342900">
              <a:buFont typeface="Wingdings" panose="05000000000000000000" pitchFamily="2" charset="2"/>
              <a:buChar char="Ø"/>
            </a:pPr>
            <a:r>
              <a:rPr lang="en-US" sz="2000" dirty="0" smtClean="0">
                <a:solidFill>
                  <a:schemeClr val="bg1">
                    <a:lumMod val="75000"/>
                  </a:schemeClr>
                </a:solidFill>
              </a:rPr>
              <a:t>guide </a:t>
            </a:r>
            <a:r>
              <a:rPr lang="en-US" sz="2000" dirty="0">
                <a:solidFill>
                  <a:schemeClr val="bg1">
                    <a:lumMod val="75000"/>
                  </a:schemeClr>
                </a:solidFill>
              </a:rPr>
              <a:t>our experimentalist partners</a:t>
            </a:r>
            <a:r>
              <a:rPr lang="en-US" sz="2000" dirty="0">
                <a:solidFill>
                  <a:schemeClr val="bg1">
                    <a:lumMod val="75000"/>
                  </a:schemeClr>
                </a:solidFill>
                <a:sym typeface="Wingdings" panose="05000000000000000000" pitchFamily="2" charset="2"/>
              </a:rPr>
              <a:t/>
            </a:r>
            <a:br>
              <a:rPr lang="en-US" sz="2000" dirty="0">
                <a:solidFill>
                  <a:schemeClr val="bg1">
                    <a:lumMod val="75000"/>
                  </a:schemeClr>
                </a:solidFill>
                <a:sym typeface="Wingdings" panose="05000000000000000000" pitchFamily="2" charset="2"/>
              </a:rPr>
            </a:br>
            <a:r>
              <a:rPr lang="en-US" sz="2000" dirty="0">
                <a:solidFill>
                  <a:schemeClr val="bg1">
                    <a:lumMod val="75000"/>
                  </a:schemeClr>
                </a:solidFill>
                <a:sym typeface="Wingdings" panose="05000000000000000000" pitchFamily="2" charset="2"/>
              </a:rPr>
              <a:t> </a:t>
            </a:r>
            <a:r>
              <a:rPr lang="en-US" sz="2000" dirty="0">
                <a:solidFill>
                  <a:schemeClr val="bg1">
                    <a:lumMod val="75000"/>
                  </a:schemeClr>
                </a:solidFill>
              </a:rPr>
              <a:t>target the most promising candidates</a:t>
            </a:r>
          </a:p>
          <a:p>
            <a:pPr marL="457200" indent="-457200">
              <a:buFont typeface="Wingdings" panose="05000000000000000000" pitchFamily="2" charset="2"/>
              <a:buChar char="Ø"/>
            </a:pPr>
            <a:endParaRPr lang="en-US" sz="2000" dirty="0">
              <a:solidFill>
                <a:schemeClr val="bg1">
                  <a:lumMod val="75000"/>
                </a:schemeClr>
              </a:solidFill>
            </a:endParaRPr>
          </a:p>
          <a:p>
            <a:endParaRPr lang="en-US" sz="2000" dirty="0">
              <a:solidFill>
                <a:schemeClr val="bg1">
                  <a:lumMod val="75000"/>
                </a:schemeClr>
              </a:solidFill>
            </a:endParaRPr>
          </a:p>
          <a:p>
            <a:pPr marL="457200" indent="-457200">
              <a:buFont typeface="Wingdings" panose="05000000000000000000" pitchFamily="2" charset="2"/>
              <a:buChar char="Ø"/>
            </a:pPr>
            <a:endParaRPr lang="en-US" sz="2000" dirty="0">
              <a:solidFill>
                <a:schemeClr val="bg1">
                  <a:lumMod val="75000"/>
                </a:schemeClr>
              </a:solidFill>
            </a:endParaRPr>
          </a:p>
        </p:txBody>
      </p:sp>
      <p:grpSp>
        <p:nvGrpSpPr>
          <p:cNvPr id="6" name="Group 5"/>
          <p:cNvGrpSpPr/>
          <p:nvPr/>
        </p:nvGrpSpPr>
        <p:grpSpPr>
          <a:xfrm>
            <a:off x="6172200" y="1244829"/>
            <a:ext cx="2618068" cy="1442654"/>
            <a:chOff x="6365000" y="1244829"/>
            <a:chExt cx="2618068" cy="1442654"/>
          </a:xfrm>
        </p:grpSpPr>
        <p:pic>
          <p:nvPicPr>
            <p:cNvPr id="5" name="Picture 4"/>
            <p:cNvPicPr>
              <a:picLocks noChangeAspect="1"/>
            </p:cNvPicPr>
            <p:nvPr/>
          </p:nvPicPr>
          <p:blipFill rotWithShape="1">
            <a:blip r:embed="rId3">
              <a:duotone>
                <a:schemeClr val="bg2">
                  <a:shade val="45000"/>
                  <a:satMod val="135000"/>
                </a:schemeClr>
                <a:prstClr val="white"/>
              </a:duotone>
            </a:blip>
            <a:srcRect r="65345" b="48000"/>
            <a:stretch/>
          </p:blipFill>
          <p:spPr>
            <a:xfrm>
              <a:off x="6504663" y="1244829"/>
              <a:ext cx="2478405" cy="144265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182627">
              <a:off x="6365000" y="1355496"/>
              <a:ext cx="2509998" cy="1254999"/>
            </a:xfrm>
            <a:prstGeom prst="rect">
              <a:avLst/>
            </a:prstGeom>
            <a:scene3d>
              <a:camera prst="isometricOffAxis2Left"/>
              <a:lightRig rig="threePt" dir="t"/>
            </a:scene3d>
          </p:spPr>
        </p:pic>
      </p:grpSp>
      <p:pic>
        <p:nvPicPr>
          <p:cNvPr id="9" name="Picture 8"/>
          <p:cNvPicPr>
            <a:picLocks noChangeAspect="1"/>
          </p:cNvPicPr>
          <p:nvPr/>
        </p:nvPicPr>
        <p:blipFill>
          <a:blip r:embed="rId5"/>
          <a:stretch>
            <a:fillRect/>
          </a:stretch>
        </p:blipFill>
        <p:spPr>
          <a:xfrm>
            <a:off x="6312244" y="2989354"/>
            <a:ext cx="2478024" cy="1759757"/>
          </a:xfrm>
          <a:prstGeom prst="rect">
            <a:avLst/>
          </a:prstGeom>
        </p:spPr>
      </p:pic>
      <p:pic>
        <p:nvPicPr>
          <p:cNvPr id="1028" name="Picture 4" descr="http://bigdataanalyticsnews.com/wp-content/uploads/2013/11/big-data.png"/>
          <p:cNvPicPr>
            <a:picLocks noChangeAspect="1" noChangeArrowheads="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312244" y="5050981"/>
            <a:ext cx="2478024" cy="15652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6652258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098" y="88075"/>
            <a:ext cx="4305922"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Library generation and HTPS</a:t>
            </a:r>
          </a:p>
        </p:txBody>
      </p:sp>
      <p:grpSp>
        <p:nvGrpSpPr>
          <p:cNvPr id="71" name="Group 70"/>
          <p:cNvGrpSpPr/>
          <p:nvPr/>
        </p:nvGrpSpPr>
        <p:grpSpPr>
          <a:xfrm>
            <a:off x="891462" y="2546329"/>
            <a:ext cx="2722304" cy="432097"/>
            <a:chOff x="1010934" y="3432487"/>
            <a:chExt cx="3484866" cy="516781"/>
          </a:xfrm>
        </p:grpSpPr>
        <p:cxnSp>
          <p:nvCxnSpPr>
            <p:cNvPr id="72" name="Straight Connector 71"/>
            <p:cNvCxnSpPr/>
            <p:nvPr/>
          </p:nvCxnSpPr>
          <p:spPr>
            <a:xfrm>
              <a:off x="1010934" y="3690878"/>
              <a:ext cx="348486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832175" y="3436068"/>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Diamond 73"/>
            <p:cNvSpPr/>
            <p:nvPr/>
          </p:nvSpPr>
          <p:spPr>
            <a:xfrm>
              <a:off x="1219200" y="3482366"/>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6" name="Oval 75"/>
            <p:cNvSpPr/>
            <p:nvPr/>
          </p:nvSpPr>
          <p:spPr>
            <a:xfrm>
              <a:off x="3133156" y="3432487"/>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Diamond 84"/>
            <p:cNvSpPr/>
            <p:nvPr/>
          </p:nvSpPr>
          <p:spPr>
            <a:xfrm>
              <a:off x="2520180" y="3478785"/>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1" name="Diamond 90"/>
            <p:cNvSpPr/>
            <p:nvPr/>
          </p:nvSpPr>
          <p:spPr>
            <a:xfrm>
              <a:off x="3825035" y="3478785"/>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92" name="Group 91"/>
          <p:cNvGrpSpPr/>
          <p:nvPr/>
        </p:nvGrpSpPr>
        <p:grpSpPr>
          <a:xfrm>
            <a:off x="933677" y="3775262"/>
            <a:ext cx="2738188" cy="432097"/>
            <a:chOff x="990600" y="4820705"/>
            <a:chExt cx="3505200" cy="516781"/>
          </a:xfrm>
        </p:grpSpPr>
        <p:cxnSp>
          <p:nvCxnSpPr>
            <p:cNvPr id="93" name="Straight Connector 92"/>
            <p:cNvCxnSpPr/>
            <p:nvPr/>
          </p:nvCxnSpPr>
          <p:spPr>
            <a:xfrm>
              <a:off x="990600" y="5082675"/>
              <a:ext cx="3505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143001" y="4824286"/>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2443981"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Diamond 95"/>
            <p:cNvSpPr/>
            <p:nvPr/>
          </p:nvSpPr>
          <p:spPr>
            <a:xfrm>
              <a:off x="1831006"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7" name="Oval 96"/>
            <p:cNvSpPr/>
            <p:nvPr/>
          </p:nvSpPr>
          <p:spPr>
            <a:xfrm>
              <a:off x="3748836"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Diamond 97"/>
            <p:cNvSpPr/>
            <p:nvPr/>
          </p:nvSpPr>
          <p:spPr>
            <a:xfrm>
              <a:off x="3135861"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99" name="TextBox 98"/>
          <p:cNvSpPr txBox="1"/>
          <p:nvPr/>
        </p:nvSpPr>
        <p:spPr>
          <a:xfrm>
            <a:off x="364678" y="2514602"/>
            <a:ext cx="1378957" cy="461665"/>
          </a:xfrm>
          <a:prstGeom prst="rect">
            <a:avLst/>
          </a:prstGeom>
          <a:noFill/>
        </p:spPr>
        <p:txBody>
          <a:bodyPr wrap="square" rtlCol="0">
            <a:spAutoFit/>
          </a:bodyPr>
          <a:lstStyle/>
          <a:p>
            <a:r>
              <a:rPr lang="en-US" sz="2400" dirty="0"/>
              <a:t>R</a:t>
            </a:r>
            <a:r>
              <a:rPr lang="en-US" sz="2400" baseline="-25000" dirty="0"/>
              <a:t>1</a:t>
            </a:r>
          </a:p>
        </p:txBody>
      </p:sp>
      <p:sp>
        <p:nvSpPr>
          <p:cNvPr id="100" name="TextBox 99"/>
          <p:cNvSpPr txBox="1"/>
          <p:nvPr/>
        </p:nvSpPr>
        <p:spPr>
          <a:xfrm>
            <a:off x="397517" y="3765529"/>
            <a:ext cx="1378957" cy="461665"/>
          </a:xfrm>
          <a:prstGeom prst="rect">
            <a:avLst/>
          </a:prstGeom>
          <a:noFill/>
        </p:spPr>
        <p:txBody>
          <a:bodyPr wrap="square" rtlCol="0">
            <a:spAutoFit/>
          </a:bodyPr>
          <a:lstStyle/>
          <a:p>
            <a:r>
              <a:rPr lang="en-US" sz="2400" dirty="0"/>
              <a:t>R</a:t>
            </a:r>
            <a:r>
              <a:rPr lang="en-US" sz="2400" baseline="-25000" dirty="0"/>
              <a:t>2</a:t>
            </a:r>
          </a:p>
        </p:txBody>
      </p:sp>
      <p:sp>
        <p:nvSpPr>
          <p:cNvPr id="101" name="TextBox 100"/>
          <p:cNvSpPr txBox="1"/>
          <p:nvPr/>
        </p:nvSpPr>
        <p:spPr>
          <a:xfrm>
            <a:off x="1295400" y="3023874"/>
            <a:ext cx="2096196" cy="400110"/>
          </a:xfrm>
          <a:prstGeom prst="rect">
            <a:avLst/>
          </a:prstGeom>
          <a:noFill/>
        </p:spPr>
        <p:txBody>
          <a:bodyPr wrap="square" rtlCol="0">
            <a:spAutoFit/>
          </a:bodyPr>
          <a:lstStyle/>
          <a:p>
            <a:r>
              <a:rPr lang="en-US" sz="2000" dirty="0"/>
              <a:t>58,000 molecules</a:t>
            </a:r>
            <a:endParaRPr lang="en-US" sz="2000" baseline="-25000" dirty="0"/>
          </a:p>
        </p:txBody>
      </p:sp>
      <p:sp>
        <p:nvSpPr>
          <p:cNvPr id="102" name="TextBox 101"/>
          <p:cNvSpPr txBox="1"/>
          <p:nvPr/>
        </p:nvSpPr>
        <p:spPr>
          <a:xfrm>
            <a:off x="1246379" y="4324876"/>
            <a:ext cx="2563623" cy="400110"/>
          </a:xfrm>
          <a:prstGeom prst="rect">
            <a:avLst/>
          </a:prstGeom>
          <a:noFill/>
        </p:spPr>
        <p:txBody>
          <a:bodyPr wrap="square" rtlCol="0">
            <a:spAutoFit/>
          </a:bodyPr>
          <a:lstStyle/>
          <a:p>
            <a:r>
              <a:rPr lang="en-US" sz="2000" dirty="0"/>
              <a:t>220,000 molecules</a:t>
            </a:r>
            <a:endParaRPr lang="en-US" sz="2000" baseline="-25000" dirty="0"/>
          </a:p>
        </p:txBody>
      </p:sp>
      <p:pic>
        <p:nvPicPr>
          <p:cNvPr id="23" name="Picture 2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5020" y="914400"/>
            <a:ext cx="4306098" cy="5374868"/>
          </a:xfrm>
          <a:prstGeom prst="rect">
            <a:avLst/>
          </a:prstGeom>
        </p:spPr>
      </p:pic>
      <p:sp>
        <p:nvSpPr>
          <p:cNvPr id="2" name="TextBox 1"/>
          <p:cNvSpPr txBox="1"/>
          <p:nvPr/>
        </p:nvSpPr>
        <p:spPr>
          <a:xfrm>
            <a:off x="5410200" y="6260068"/>
            <a:ext cx="2818592" cy="369332"/>
          </a:xfrm>
          <a:prstGeom prst="rect">
            <a:avLst/>
          </a:prstGeom>
          <a:noFill/>
        </p:spPr>
        <p:txBody>
          <a:bodyPr wrap="none" rtlCol="0">
            <a:spAutoFit/>
          </a:bodyPr>
          <a:lstStyle/>
          <a:p>
            <a:r>
              <a:rPr lang="en-US" dirty="0"/>
              <a:t>Group’s software ecosystem</a:t>
            </a:r>
          </a:p>
        </p:txBody>
      </p:sp>
      <p:pic>
        <p:nvPicPr>
          <p:cNvPr id="27" name="Picture 26"/>
          <p:cNvPicPr>
            <a:picLocks noChangeAspect="1"/>
          </p:cNvPicPr>
          <p:nvPr/>
        </p:nvPicPr>
        <p:blipFill>
          <a:blip r:embed="rId4"/>
          <a:stretch>
            <a:fillRect/>
          </a:stretch>
        </p:blipFill>
        <p:spPr>
          <a:xfrm>
            <a:off x="1295402" y="4833307"/>
            <a:ext cx="2504209" cy="1778352"/>
          </a:xfrm>
          <a:prstGeom prst="rect">
            <a:avLst/>
          </a:prstGeom>
        </p:spPr>
      </p:pic>
      <p:sp>
        <p:nvSpPr>
          <p:cNvPr id="28" name="TextBox 27"/>
          <p:cNvSpPr txBox="1"/>
          <p:nvPr/>
        </p:nvSpPr>
        <p:spPr>
          <a:xfrm>
            <a:off x="510635" y="5519610"/>
            <a:ext cx="665567" cy="369332"/>
          </a:xfrm>
          <a:prstGeom prst="rect">
            <a:avLst/>
          </a:prstGeom>
          <a:noFill/>
        </p:spPr>
        <p:txBody>
          <a:bodyPr wrap="none" rtlCol="0">
            <a:spAutoFit/>
          </a:bodyPr>
          <a:lstStyle/>
          <a:p>
            <a:r>
              <a:rPr lang="en-US" dirty="0"/>
              <a:t>HTPS</a:t>
            </a:r>
          </a:p>
        </p:txBody>
      </p:sp>
      <p:pic>
        <p:nvPicPr>
          <p:cNvPr id="29" name="Picture 28"/>
          <p:cNvPicPr>
            <a:picLocks noChangeAspect="1"/>
          </p:cNvPicPr>
          <p:nvPr/>
        </p:nvPicPr>
        <p:blipFill>
          <a:blip r:embed="rId5">
            <a:clrChange>
              <a:clrFrom>
                <a:srgbClr val="FFFFFF"/>
              </a:clrFrom>
              <a:clrTo>
                <a:srgbClr val="FFFFFF">
                  <a:alpha val="0"/>
                </a:srgbClr>
              </a:clrTo>
            </a:clrChange>
          </a:blip>
          <a:stretch>
            <a:fillRect/>
          </a:stretch>
        </p:blipFill>
        <p:spPr>
          <a:xfrm>
            <a:off x="467989" y="896985"/>
            <a:ext cx="3406062" cy="1576373"/>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79169952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098" y="88075"/>
            <a:ext cx="1863011" cy="523220"/>
          </a:xfrm>
          <a:prstGeom prst="rect">
            <a:avLst/>
          </a:prstGeom>
          <a:noFill/>
        </p:spPr>
        <p:txBody>
          <a:bodyPr wrap="none" rtlCol="0">
            <a:spAutoFit/>
          </a:bodyPr>
          <a:lstStyle/>
          <a:p>
            <a:r>
              <a:rPr lang="en-US" sz="2800" dirty="0" err="1" smtClean="0">
                <a:solidFill>
                  <a:schemeClr val="bg1"/>
                </a:solidFill>
                <a:effectLst>
                  <a:outerShdw blurRad="38100" dist="38100" dir="2700000" algn="tl">
                    <a:srgbClr val="000000">
                      <a:alpha val="43137"/>
                    </a:srgbClr>
                  </a:outerShdw>
                </a:effectLst>
              </a:rPr>
              <a:t>ChemBDDB</a:t>
            </a:r>
            <a:endParaRPr lang="en-US" sz="2800" dirty="0">
              <a:solidFill>
                <a:schemeClr val="bg1"/>
              </a:solidFill>
              <a:effectLst>
                <a:outerShdw blurRad="38100" dist="38100" dir="2700000" algn="tl">
                  <a:srgbClr val="000000">
                    <a:alpha val="43137"/>
                  </a:srgbClr>
                </a:outerShdw>
              </a:effectLst>
            </a:endParaRPr>
          </a:p>
        </p:txBody>
      </p:sp>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r="3665"/>
          <a:stretch/>
        </p:blipFill>
        <p:spPr>
          <a:xfrm>
            <a:off x="7589520" y="990600"/>
            <a:ext cx="1435608" cy="164847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337" y="2105671"/>
            <a:ext cx="6780609" cy="4218929"/>
          </a:xfrm>
          <a:prstGeom prst="rect">
            <a:avLst/>
          </a:prstGeom>
          <a:ln>
            <a:noFill/>
          </a:ln>
          <a:effectLst>
            <a:outerShdw blurRad="292100" dist="139700" dir="2700000" algn="tl" rotWithShape="0">
              <a:srgbClr val="333333">
                <a:alpha val="65000"/>
              </a:srgbClr>
            </a:outerShdw>
          </a:effectLst>
        </p:spPr>
      </p:pic>
      <p:pic>
        <p:nvPicPr>
          <p:cNvPr id="1026" name="Picture 2" descr="Shirish Sivaraj"/>
          <p:cNvPicPr>
            <a:picLocks noChangeAspect="1" noChangeArrowheads="1"/>
          </p:cNvPicPr>
          <p:nvPr/>
        </p:nvPicPr>
        <p:blipFill rotWithShape="1">
          <a:blip r:embed="rId5">
            <a:extLst>
              <a:ext uri="{28A0092B-C50C-407E-A947-70E740481C1C}">
                <a14:useLocalDpi xmlns:a14="http://schemas.microsoft.com/office/drawing/2010/main" val="0"/>
              </a:ext>
            </a:extLst>
          </a:blip>
          <a:srcRect l="8923" r="14380" b="21934"/>
          <a:stretch/>
        </p:blipFill>
        <p:spPr bwMode="auto">
          <a:xfrm>
            <a:off x="7567863" y="2743200"/>
            <a:ext cx="1435608" cy="1704784"/>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3"/>
          <p:cNvSpPr txBox="1">
            <a:spLocks noChangeAspect="1" noChangeArrowheads="1"/>
          </p:cNvSpPr>
          <p:nvPr/>
        </p:nvSpPr>
        <p:spPr bwMode="auto">
          <a:xfrm>
            <a:off x="247326" y="1277032"/>
            <a:ext cx="88204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dirty="0" smtClean="0"/>
              <a:t>database of high RI polymers project</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17422937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spect="1" noChangeArrowheads="1"/>
          </p:cNvSpPr>
          <p:nvPr/>
        </p:nvSpPr>
        <p:spPr bwMode="auto">
          <a:xfrm>
            <a:off x="247326" y="1277032"/>
            <a:ext cx="88204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dirty="0"/>
              <a:t>let's see what the range of RI for the polyimides looks like</a:t>
            </a:r>
          </a:p>
        </p:txBody>
      </p:sp>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94242" y="2524580"/>
            <a:ext cx="5584238" cy="4283199"/>
          </a:xfrm>
          <a:prstGeom prst="corner">
            <a:avLst>
              <a:gd name="adj1" fmla="val 93231"/>
              <a:gd name="adj2" fmla="val 45197"/>
            </a:avLst>
          </a:prstGeom>
        </p:spPr>
      </p:pic>
      <p:sp>
        <p:nvSpPr>
          <p:cNvPr id="2" name="TextBox 1"/>
          <p:cNvSpPr txBox="1"/>
          <p:nvPr/>
        </p:nvSpPr>
        <p:spPr>
          <a:xfrm>
            <a:off x="269098" y="88075"/>
            <a:ext cx="2009974"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RI histogram</a:t>
            </a:r>
          </a:p>
        </p:txBody>
      </p:sp>
      <p:sp>
        <p:nvSpPr>
          <p:cNvPr id="10" name="Flowchart: Alternate Process 9"/>
          <p:cNvSpPr/>
          <p:nvPr/>
        </p:nvSpPr>
        <p:spPr>
          <a:xfrm>
            <a:off x="3657600" y="5724978"/>
            <a:ext cx="1447800" cy="838200"/>
          </a:xfrm>
          <a:prstGeom prst="flowChartAlternateProcess">
            <a:avLst/>
          </a:prstGeom>
          <a:solidFill>
            <a:schemeClr val="accent1">
              <a:alpha val="35000"/>
            </a:schemeClr>
          </a:solid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H="1">
            <a:off x="3657600" y="2362200"/>
            <a:ext cx="982378" cy="3515178"/>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953002" y="5603553"/>
            <a:ext cx="3658460" cy="959627"/>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9978" y="2362202"/>
            <a:ext cx="3971484" cy="3241351"/>
          </a:xfrm>
          <a:prstGeom prst="rect">
            <a:avLst/>
          </a:prstGeom>
          <a:ln>
            <a:noFill/>
          </a:ln>
          <a:effectLst>
            <a:outerShdw blurRad="292100" dist="139700" dir="2700000" algn="tl" rotWithShape="0">
              <a:srgbClr val="333333">
                <a:alpha val="65000"/>
              </a:srgbClr>
            </a:outerShdw>
          </a:effectLst>
        </p:spPr>
      </p:pic>
      <p:grpSp>
        <p:nvGrpSpPr>
          <p:cNvPr id="20" name="Group 19"/>
          <p:cNvGrpSpPr/>
          <p:nvPr/>
        </p:nvGrpSpPr>
        <p:grpSpPr>
          <a:xfrm>
            <a:off x="2275337" y="1717752"/>
            <a:ext cx="2738188" cy="432097"/>
            <a:chOff x="990600" y="4820705"/>
            <a:chExt cx="3505200" cy="516781"/>
          </a:xfrm>
        </p:grpSpPr>
        <p:cxnSp>
          <p:nvCxnSpPr>
            <p:cNvPr id="21" name="Straight Connector 20"/>
            <p:cNvCxnSpPr/>
            <p:nvPr/>
          </p:nvCxnSpPr>
          <p:spPr>
            <a:xfrm>
              <a:off x="990600" y="5082675"/>
              <a:ext cx="3505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1143001" y="4824286"/>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443981"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iamond 23"/>
            <p:cNvSpPr/>
            <p:nvPr/>
          </p:nvSpPr>
          <p:spPr>
            <a:xfrm>
              <a:off x="1831006"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Oval 24"/>
            <p:cNvSpPr/>
            <p:nvPr/>
          </p:nvSpPr>
          <p:spPr>
            <a:xfrm>
              <a:off x="3748836"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iamond 25"/>
            <p:cNvSpPr/>
            <p:nvPr/>
          </p:nvSpPr>
          <p:spPr>
            <a:xfrm>
              <a:off x="3135861"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27" name="TextBox 26"/>
          <p:cNvSpPr txBox="1"/>
          <p:nvPr/>
        </p:nvSpPr>
        <p:spPr>
          <a:xfrm>
            <a:off x="1739177" y="1708019"/>
            <a:ext cx="1378957" cy="461665"/>
          </a:xfrm>
          <a:prstGeom prst="rect">
            <a:avLst/>
          </a:prstGeom>
          <a:noFill/>
        </p:spPr>
        <p:txBody>
          <a:bodyPr wrap="square" rtlCol="0">
            <a:spAutoFit/>
          </a:bodyPr>
          <a:lstStyle/>
          <a:p>
            <a:r>
              <a:rPr lang="en-US" sz="2400" dirty="0"/>
              <a:t>R</a:t>
            </a:r>
            <a:r>
              <a:rPr lang="en-US" sz="2400" baseline="-25000" dirty="0"/>
              <a:t>2</a:t>
            </a:r>
          </a:p>
        </p:txBody>
      </p:sp>
      <p:sp>
        <p:nvSpPr>
          <p:cNvPr id="6" name="Rectangle 5"/>
          <p:cNvSpPr/>
          <p:nvPr/>
        </p:nvSpPr>
        <p:spPr>
          <a:xfrm>
            <a:off x="6281981" y="2399981"/>
            <a:ext cx="1252548" cy="172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132577" y="1738796"/>
            <a:ext cx="2563623" cy="400110"/>
          </a:xfrm>
          <a:prstGeom prst="rect">
            <a:avLst/>
          </a:prstGeom>
          <a:noFill/>
        </p:spPr>
        <p:txBody>
          <a:bodyPr wrap="square" rtlCol="0">
            <a:spAutoFit/>
          </a:bodyPr>
          <a:lstStyle/>
          <a:p>
            <a:r>
              <a:rPr lang="en-US" sz="2000" dirty="0"/>
              <a:t>220,000 molecules</a:t>
            </a:r>
            <a:endParaRPr lang="en-US" sz="2000" baseline="-25000"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49595115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48148E-6 L -0.16354 -0.00023 " pathEditMode="relative" rAng="0" ptsTypes="AA">
                                      <p:cBhvr>
                                        <p:cTn id="6" dur="1400" fill="hold"/>
                                        <p:tgtEl>
                                          <p:spTgt spid="3"/>
                                        </p:tgtEl>
                                        <p:attrNameLst>
                                          <p:attrName>ppt_x</p:attrName>
                                          <p:attrName>ppt_y</p:attrName>
                                        </p:attrNameLst>
                                      </p:cBhvr>
                                      <p:rCtr x="-8177" y="-23"/>
                                    </p:animMotion>
                                  </p:childTnLst>
                                </p:cTn>
                              </p:par>
                            </p:childTnLst>
                          </p:cTn>
                        </p:par>
                        <p:par>
                          <p:cTn id="7" fill="hold">
                            <p:stCondLst>
                              <p:cond delay="1400"/>
                            </p:stCondLst>
                            <p:childTnLst>
                              <p:par>
                                <p:cTn id="8" presetID="4" presetClass="entr" presetSubtype="16"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1100"/>
                                        <p:tgtEl>
                                          <p:spTgt spid="10"/>
                                        </p:tgtEl>
                                      </p:cBhvr>
                                    </p:animEffect>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4669933"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High-refractive-index polymers</a:t>
            </a:r>
          </a:p>
        </p:txBody>
      </p:sp>
      <p:sp>
        <p:nvSpPr>
          <p:cNvPr id="12"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r>
              <a:rPr lang="en-US" sz="2000" dirty="0">
                <a:solidFill>
                  <a:schemeClr val="bg1">
                    <a:lumMod val="75000"/>
                  </a:schemeClr>
                </a:solidFill>
              </a:rPr>
              <a:t>Part 1: model development</a:t>
            </a:r>
          </a:p>
          <a:p>
            <a:pPr marL="342900" indent="-342900">
              <a:buFont typeface="Wingdings" panose="05000000000000000000" pitchFamily="2" charset="2"/>
              <a:buChar char="Ø"/>
            </a:pPr>
            <a:r>
              <a:rPr lang="en-US" sz="2000" dirty="0">
                <a:solidFill>
                  <a:schemeClr val="bg1">
                    <a:lumMod val="75000"/>
                  </a:schemeClr>
                </a:solidFill>
              </a:rPr>
              <a:t>prediction of polymer refractive index (RI)</a:t>
            </a:r>
          </a:p>
          <a:p>
            <a:endParaRPr lang="en-US" sz="2000" dirty="0">
              <a:solidFill>
                <a:schemeClr val="bg1">
                  <a:lumMod val="75000"/>
                </a:schemeClr>
              </a:solidFill>
            </a:endParaRPr>
          </a:p>
          <a:p>
            <a:endParaRPr lang="en-US" sz="2000" dirty="0"/>
          </a:p>
          <a:p>
            <a:r>
              <a:rPr lang="en-US" sz="2000" dirty="0" smtClean="0">
                <a:solidFill>
                  <a:schemeClr val="bg1">
                    <a:lumMod val="75000"/>
                  </a:schemeClr>
                </a:solidFill>
              </a:rPr>
              <a:t>Part </a:t>
            </a:r>
            <a:r>
              <a:rPr lang="en-US" sz="2000" dirty="0">
                <a:solidFill>
                  <a:schemeClr val="bg1">
                    <a:lumMod val="75000"/>
                  </a:schemeClr>
                </a:solidFill>
              </a:rPr>
              <a:t>2: </a:t>
            </a:r>
            <a:r>
              <a:rPr lang="en-US" sz="2000" dirty="0" smtClean="0">
                <a:solidFill>
                  <a:schemeClr val="bg1">
                    <a:lumMod val="75000"/>
                  </a:schemeClr>
                </a:solidFill>
              </a:rPr>
              <a:t>molecular library generation</a:t>
            </a:r>
          </a:p>
          <a:p>
            <a:pPr marL="342900" indent="-342900">
              <a:buFont typeface="Wingdings" panose="05000000000000000000" pitchFamily="2" charset="2"/>
              <a:buChar char="Ø"/>
            </a:pPr>
            <a:r>
              <a:rPr lang="en-US" sz="2000" dirty="0" smtClean="0">
                <a:solidFill>
                  <a:schemeClr val="bg1">
                    <a:lumMod val="75000"/>
                  </a:schemeClr>
                </a:solidFill>
              </a:rPr>
              <a:t>generation constraints and smart algorithms</a:t>
            </a:r>
          </a:p>
          <a:p>
            <a:endParaRPr lang="en-US" sz="2000" dirty="0" smtClean="0">
              <a:solidFill>
                <a:schemeClr val="bg1">
                  <a:lumMod val="75000"/>
                </a:schemeClr>
              </a:solidFill>
            </a:endParaRPr>
          </a:p>
          <a:p>
            <a:endParaRPr lang="en-US" sz="2000" dirty="0" smtClean="0">
              <a:solidFill>
                <a:schemeClr val="bg1">
                  <a:lumMod val="75000"/>
                </a:schemeClr>
              </a:solidFill>
            </a:endParaRPr>
          </a:p>
          <a:p>
            <a:r>
              <a:rPr lang="en-US" sz="2000" dirty="0" smtClean="0">
                <a:solidFill>
                  <a:schemeClr val="bg1">
                    <a:lumMod val="75000"/>
                  </a:schemeClr>
                </a:solidFill>
              </a:rPr>
              <a:t>Part 3: high-throughput screening</a:t>
            </a:r>
            <a:endParaRPr lang="en-US" sz="2000" dirty="0">
              <a:solidFill>
                <a:schemeClr val="bg1">
                  <a:lumMod val="75000"/>
                </a:schemeClr>
              </a:solidFill>
            </a:endParaRPr>
          </a:p>
          <a:p>
            <a:pPr marL="342900" indent="-342900">
              <a:buFont typeface="Wingdings" panose="05000000000000000000" pitchFamily="2" charset="2"/>
              <a:buChar char="Ø"/>
            </a:pPr>
            <a:r>
              <a:rPr lang="en-US" sz="2000" dirty="0">
                <a:solidFill>
                  <a:schemeClr val="bg1">
                    <a:lumMod val="75000"/>
                  </a:schemeClr>
                </a:solidFill>
              </a:rPr>
              <a:t>discovery of high RI </a:t>
            </a:r>
            <a:r>
              <a:rPr lang="en-US" sz="2000" dirty="0" smtClean="0">
                <a:solidFill>
                  <a:schemeClr val="bg1">
                    <a:lumMod val="75000"/>
                  </a:schemeClr>
                </a:solidFill>
              </a:rPr>
              <a:t>polymers</a:t>
            </a:r>
          </a:p>
          <a:p>
            <a:pPr marL="457200" indent="-457200">
              <a:buFont typeface="Wingdings" panose="05000000000000000000" pitchFamily="2" charset="2"/>
              <a:buChar char="Ø"/>
            </a:pPr>
            <a:endParaRPr lang="en-US" sz="2000" dirty="0" smtClean="0"/>
          </a:p>
          <a:p>
            <a:pPr marL="457200" indent="-457200">
              <a:buFont typeface="Wingdings" panose="05000000000000000000" pitchFamily="2" charset="2"/>
              <a:buChar char="Ø"/>
            </a:pPr>
            <a:endParaRPr lang="en-US" sz="2000" dirty="0" smtClean="0"/>
          </a:p>
          <a:p>
            <a:r>
              <a:rPr lang="en-US" sz="2000" dirty="0" smtClean="0"/>
              <a:t>Part 4: structure-property relationships</a:t>
            </a:r>
            <a:endParaRPr lang="en-US" sz="2000" dirty="0"/>
          </a:p>
          <a:p>
            <a:pPr marL="342900" indent="-342900">
              <a:buFont typeface="Wingdings" panose="05000000000000000000" pitchFamily="2" charset="2"/>
              <a:buChar char="Ø"/>
            </a:pPr>
            <a:r>
              <a:rPr lang="en-US" sz="2000" dirty="0" smtClean="0"/>
              <a:t>guide </a:t>
            </a:r>
            <a:r>
              <a:rPr lang="en-US" sz="2000" dirty="0"/>
              <a:t>our experimentalist partners</a:t>
            </a:r>
            <a:r>
              <a:rPr lang="en-US" sz="2000" dirty="0">
                <a:sym typeface="Wingdings" panose="05000000000000000000" pitchFamily="2" charset="2"/>
              </a:rPr>
              <a:t/>
            </a:r>
            <a:br>
              <a:rPr lang="en-US" sz="2000" dirty="0">
                <a:sym typeface="Wingdings" panose="05000000000000000000" pitchFamily="2" charset="2"/>
              </a:rPr>
            </a:br>
            <a:r>
              <a:rPr lang="en-US" sz="2000" dirty="0">
                <a:sym typeface="Wingdings" panose="05000000000000000000" pitchFamily="2" charset="2"/>
              </a:rPr>
              <a:t> </a:t>
            </a:r>
            <a:r>
              <a:rPr lang="en-US" sz="2000" dirty="0"/>
              <a:t>target the most promising candidates</a:t>
            </a:r>
          </a:p>
          <a:p>
            <a:pPr marL="457200" indent="-457200">
              <a:buFont typeface="Wingdings" panose="05000000000000000000" pitchFamily="2" charset="2"/>
              <a:buChar char="Ø"/>
            </a:pPr>
            <a:endParaRPr lang="en-US" sz="2000" dirty="0"/>
          </a:p>
          <a:p>
            <a:endParaRPr lang="en-US" sz="2000" dirty="0"/>
          </a:p>
          <a:p>
            <a:pPr marL="457200" indent="-457200">
              <a:buFont typeface="Wingdings" panose="05000000000000000000" pitchFamily="2" charset="2"/>
              <a:buChar char="Ø"/>
            </a:pPr>
            <a:endParaRPr lang="en-US" sz="2000" dirty="0">
              <a:solidFill>
                <a:schemeClr val="bg1">
                  <a:lumMod val="75000"/>
                </a:schemeClr>
              </a:solidFill>
            </a:endParaRPr>
          </a:p>
        </p:txBody>
      </p:sp>
      <p:grpSp>
        <p:nvGrpSpPr>
          <p:cNvPr id="6" name="Group 5"/>
          <p:cNvGrpSpPr/>
          <p:nvPr/>
        </p:nvGrpSpPr>
        <p:grpSpPr>
          <a:xfrm>
            <a:off x="6172200" y="1244829"/>
            <a:ext cx="2618068" cy="1442654"/>
            <a:chOff x="6365000" y="1244829"/>
            <a:chExt cx="2618068" cy="1442654"/>
          </a:xfrm>
        </p:grpSpPr>
        <p:pic>
          <p:nvPicPr>
            <p:cNvPr id="5" name="Picture 4"/>
            <p:cNvPicPr>
              <a:picLocks noChangeAspect="1"/>
            </p:cNvPicPr>
            <p:nvPr/>
          </p:nvPicPr>
          <p:blipFill rotWithShape="1">
            <a:blip r:embed="rId3">
              <a:duotone>
                <a:schemeClr val="bg2">
                  <a:shade val="45000"/>
                  <a:satMod val="135000"/>
                </a:schemeClr>
                <a:prstClr val="white"/>
              </a:duotone>
            </a:blip>
            <a:srcRect r="65345" b="48000"/>
            <a:stretch/>
          </p:blipFill>
          <p:spPr>
            <a:xfrm>
              <a:off x="6504663" y="1244829"/>
              <a:ext cx="2478405" cy="144265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9182627">
              <a:off x="6365000" y="1355496"/>
              <a:ext cx="2509998" cy="1254999"/>
            </a:xfrm>
            <a:prstGeom prst="rect">
              <a:avLst/>
            </a:prstGeom>
            <a:scene3d>
              <a:camera prst="isometricOffAxis2Left"/>
              <a:lightRig rig="threePt" dir="t"/>
            </a:scene3d>
          </p:spPr>
        </p:pic>
      </p:grpSp>
      <p:pic>
        <p:nvPicPr>
          <p:cNvPr id="9" name="Picture 8"/>
          <p:cNvPicPr>
            <a:picLocks noChangeAspect="1"/>
          </p:cNvPicPr>
          <p:nvPr/>
        </p:nvPicPr>
        <p:blipFill>
          <a:blip r:embed="rId5">
            <a:duotone>
              <a:schemeClr val="bg2">
                <a:shade val="45000"/>
                <a:satMod val="135000"/>
              </a:schemeClr>
              <a:prstClr val="white"/>
            </a:duotone>
          </a:blip>
          <a:stretch>
            <a:fillRect/>
          </a:stretch>
        </p:blipFill>
        <p:spPr>
          <a:xfrm>
            <a:off x="6312244" y="2989354"/>
            <a:ext cx="2478024" cy="1759757"/>
          </a:xfrm>
          <a:prstGeom prst="rect">
            <a:avLst/>
          </a:prstGeom>
        </p:spPr>
      </p:pic>
      <p:pic>
        <p:nvPicPr>
          <p:cNvPr id="1028" name="Picture 4" descr="http://bigdataanalyticsnews.com/wp-content/uploads/2013/11/big-data.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312244" y="5050981"/>
            <a:ext cx="2478024" cy="15652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97509981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3"/>
          <p:cNvSpPr txBox="1">
            <a:spLocks noChangeAspect="1" noChangeArrowheads="1"/>
          </p:cNvSpPr>
          <p:nvPr/>
        </p:nvSpPr>
        <p:spPr bwMode="auto">
          <a:xfrm>
            <a:off x="247326" y="12780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hypergeometric </a:t>
            </a:r>
            <a:r>
              <a:rPr lang="en-US" sz="2000" dirty="0"/>
              <a:t>distribution analysis </a:t>
            </a:r>
            <a:r>
              <a:rPr lang="en-US" sz="2000" dirty="0" smtClean="0"/>
              <a:t>of building blocks </a:t>
            </a:r>
            <a:r>
              <a:rPr lang="en-US" sz="2000" dirty="0"/>
              <a:t>to </a:t>
            </a:r>
            <a:br>
              <a:rPr lang="en-US" sz="2000" dirty="0"/>
            </a:br>
            <a:r>
              <a:rPr lang="en-US" sz="2000" dirty="0"/>
              <a:t>correlate structure and performance</a:t>
            </a: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endParaRPr lang="en-US" sz="2000" dirty="0">
              <a:latin typeface="+mj-lt"/>
            </a:endParaRPr>
          </a:p>
          <a:p>
            <a:r>
              <a:rPr lang="en-US" sz="2000" dirty="0">
                <a:latin typeface="+mj-lt"/>
              </a:rPr>
              <a:t/>
            </a:r>
            <a:br>
              <a:rPr lang="en-US" sz="2000" dirty="0">
                <a:latin typeface="+mj-lt"/>
              </a:rPr>
            </a:br>
            <a:endParaRPr lang="en-US" sz="2000" dirty="0">
              <a:latin typeface="+mj-lt"/>
            </a:endParaRPr>
          </a:p>
          <a:p>
            <a:pPr marL="342900" lvl="1" indent="-342900">
              <a:buFont typeface="Wingdings" panose="05000000000000000000" pitchFamily="2" charset="2"/>
              <a:buChar char="Ø"/>
            </a:pPr>
            <a:r>
              <a:rPr lang="en-US" sz="2000" dirty="0">
                <a:latin typeface="+mj-lt"/>
              </a:rPr>
              <a:t>certain building blocks are very common in the top candidates</a:t>
            </a:r>
          </a:p>
        </p:txBody>
      </p:sp>
      <p:sp>
        <p:nvSpPr>
          <p:cNvPr id="67" name="Rectangle 66"/>
          <p:cNvSpPr/>
          <p:nvPr/>
        </p:nvSpPr>
        <p:spPr>
          <a:xfrm>
            <a:off x="7010400" y="2312070"/>
            <a:ext cx="1752600" cy="4012530"/>
          </a:xfrm>
          <a:prstGeom prst="rect">
            <a:avLst/>
          </a:prstGeom>
          <a:solidFill>
            <a:srgbClr val="00B05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52400" y="2312070"/>
            <a:ext cx="1752600" cy="4012530"/>
          </a:xfrm>
          <a:prstGeom prst="rect">
            <a:avLst/>
          </a:prstGeom>
          <a:solidFill>
            <a:srgbClr val="FF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69098" y="88075"/>
            <a:ext cx="5532668"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Structural patterns of top candidates</a:t>
            </a:r>
            <a:endParaRPr lang="en-US" sz="2800" dirty="0">
              <a:solidFill>
                <a:schemeClr val="bg1"/>
              </a:solidFill>
              <a:effectLst>
                <a:outerShdw blurRad="38100" dist="38100" dir="2700000" algn="tl">
                  <a:srgbClr val="000000">
                    <a:alpha val="43137"/>
                  </a:srgbClr>
                </a:outerShdw>
              </a:effectLst>
              <a:latin typeface="+mj-lt"/>
            </a:endParaRPr>
          </a:p>
        </p:txBody>
      </p:sp>
      <p:grpSp>
        <p:nvGrpSpPr>
          <p:cNvPr id="11" name="Group 10"/>
          <p:cNvGrpSpPr/>
          <p:nvPr/>
        </p:nvGrpSpPr>
        <p:grpSpPr>
          <a:xfrm>
            <a:off x="372608" y="4044678"/>
            <a:ext cx="1457325" cy="1092004"/>
            <a:chOff x="6522299" y="3262676"/>
            <a:chExt cx="1457325" cy="1092004"/>
          </a:xfrm>
        </p:grpSpPr>
        <p:pic>
          <p:nvPicPr>
            <p:cNvPr id="12" name="Picture 11" descr="C:\Users\atif\Dropbox\Hachmann_group\chemical library generation\frags pics\26.p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22299" y="3262676"/>
              <a:ext cx="1457325" cy="971550"/>
            </a:xfrm>
            <a:prstGeom prst="rect">
              <a:avLst/>
            </a:prstGeom>
            <a:noFill/>
            <a:ln>
              <a:noFill/>
            </a:ln>
          </p:spPr>
        </p:pic>
        <p:sp>
          <p:nvSpPr>
            <p:cNvPr id="13" name="TextBox 12"/>
            <p:cNvSpPr txBox="1"/>
            <p:nvPr/>
          </p:nvSpPr>
          <p:spPr>
            <a:xfrm>
              <a:off x="7064770" y="3985348"/>
              <a:ext cx="418704" cy="369332"/>
            </a:xfrm>
            <a:prstGeom prst="rect">
              <a:avLst/>
            </a:prstGeom>
            <a:noFill/>
          </p:spPr>
          <p:txBody>
            <a:bodyPr wrap="none" rtlCol="0">
              <a:spAutoFit/>
            </a:bodyPr>
            <a:lstStyle/>
            <a:p>
              <a:r>
                <a:rPr lang="en-US" dirty="0"/>
                <a:t>17</a:t>
              </a:r>
            </a:p>
          </p:txBody>
        </p:sp>
      </p:grpSp>
      <p:grpSp>
        <p:nvGrpSpPr>
          <p:cNvPr id="14" name="Group 13"/>
          <p:cNvGrpSpPr/>
          <p:nvPr/>
        </p:nvGrpSpPr>
        <p:grpSpPr>
          <a:xfrm>
            <a:off x="7237560" y="5049645"/>
            <a:ext cx="1457325" cy="1046355"/>
            <a:chOff x="1462719" y="5666102"/>
            <a:chExt cx="1457325" cy="1046355"/>
          </a:xfrm>
        </p:grpSpPr>
        <p:pic>
          <p:nvPicPr>
            <p:cNvPr id="15" name="Picture 14" descr="C:\Users\atif\Dropbox\Hachmann_group\chemical library generation\frags pics\18.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2719" y="5666102"/>
              <a:ext cx="1457325" cy="971550"/>
            </a:xfrm>
            <a:prstGeom prst="rect">
              <a:avLst/>
            </a:prstGeom>
            <a:noFill/>
            <a:ln>
              <a:noFill/>
            </a:ln>
          </p:spPr>
        </p:pic>
        <p:sp>
          <p:nvSpPr>
            <p:cNvPr id="16" name="TextBox 15"/>
            <p:cNvSpPr txBox="1"/>
            <p:nvPr/>
          </p:nvSpPr>
          <p:spPr>
            <a:xfrm>
              <a:off x="1969827" y="6343125"/>
              <a:ext cx="418704" cy="369332"/>
            </a:xfrm>
            <a:prstGeom prst="rect">
              <a:avLst/>
            </a:prstGeom>
            <a:noFill/>
          </p:spPr>
          <p:txBody>
            <a:bodyPr wrap="none" rtlCol="0">
              <a:spAutoFit/>
            </a:bodyPr>
            <a:lstStyle/>
            <a:p>
              <a:r>
                <a:rPr lang="en-US" dirty="0"/>
                <a:t>25</a:t>
              </a:r>
            </a:p>
          </p:txBody>
        </p:sp>
      </p:grpSp>
      <p:grpSp>
        <p:nvGrpSpPr>
          <p:cNvPr id="17" name="Group 16"/>
          <p:cNvGrpSpPr/>
          <p:nvPr/>
        </p:nvGrpSpPr>
        <p:grpSpPr>
          <a:xfrm>
            <a:off x="7159921" y="4048125"/>
            <a:ext cx="1585913" cy="1116401"/>
            <a:chOff x="5708273" y="5724415"/>
            <a:chExt cx="1585913" cy="1116401"/>
          </a:xfrm>
        </p:grpSpPr>
        <p:pic>
          <p:nvPicPr>
            <p:cNvPr id="19" name="Picture 18" descr="C:\Users\atif\Dropbox\Hachmann_group\chemical library generation\frags pics\21.png"/>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8273" y="5724415"/>
              <a:ext cx="1585913" cy="1057275"/>
            </a:xfrm>
            <a:prstGeom prst="rect">
              <a:avLst/>
            </a:prstGeom>
            <a:noFill/>
            <a:ln>
              <a:noFill/>
            </a:ln>
          </p:spPr>
        </p:pic>
        <p:sp>
          <p:nvSpPr>
            <p:cNvPr id="20" name="TextBox 19"/>
            <p:cNvSpPr txBox="1"/>
            <p:nvPr/>
          </p:nvSpPr>
          <p:spPr>
            <a:xfrm>
              <a:off x="6256275" y="6471484"/>
              <a:ext cx="418704" cy="369332"/>
            </a:xfrm>
            <a:prstGeom prst="rect">
              <a:avLst/>
            </a:prstGeom>
            <a:noFill/>
          </p:spPr>
          <p:txBody>
            <a:bodyPr wrap="none" rtlCol="0">
              <a:spAutoFit/>
            </a:bodyPr>
            <a:lstStyle/>
            <a:p>
              <a:r>
                <a:rPr lang="en-US" dirty="0"/>
                <a:t>28</a:t>
              </a:r>
            </a:p>
          </p:txBody>
        </p:sp>
      </p:grpSp>
      <p:grpSp>
        <p:nvGrpSpPr>
          <p:cNvPr id="21" name="Group 20"/>
          <p:cNvGrpSpPr/>
          <p:nvPr/>
        </p:nvGrpSpPr>
        <p:grpSpPr>
          <a:xfrm>
            <a:off x="1310478" y="2699209"/>
            <a:ext cx="1000125" cy="1113205"/>
            <a:chOff x="4603701" y="2336128"/>
            <a:chExt cx="1000125" cy="1113205"/>
          </a:xfrm>
        </p:grpSpPr>
        <p:pic>
          <p:nvPicPr>
            <p:cNvPr id="22" name="Picture 21" descr="C:\Users\atif\Dropbox\Hachmann_group\chemical library generation\frags pics\25.png"/>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1372"/>
            <a:stretch/>
          </p:blipFill>
          <p:spPr bwMode="auto">
            <a:xfrm>
              <a:off x="4603701" y="2336128"/>
              <a:ext cx="1000125" cy="971550"/>
            </a:xfrm>
            <a:prstGeom prst="rect">
              <a:avLst/>
            </a:prstGeom>
            <a:noFill/>
            <a:ln>
              <a:noFill/>
            </a:ln>
          </p:spPr>
        </p:pic>
        <p:sp>
          <p:nvSpPr>
            <p:cNvPr id="23" name="TextBox 22"/>
            <p:cNvSpPr txBox="1"/>
            <p:nvPr/>
          </p:nvSpPr>
          <p:spPr>
            <a:xfrm>
              <a:off x="4756172" y="3080001"/>
              <a:ext cx="301686" cy="369332"/>
            </a:xfrm>
            <a:prstGeom prst="rect">
              <a:avLst/>
            </a:prstGeom>
            <a:noFill/>
          </p:spPr>
          <p:txBody>
            <a:bodyPr wrap="none" rtlCol="0">
              <a:spAutoFit/>
            </a:bodyPr>
            <a:lstStyle/>
            <a:p>
              <a:r>
                <a:rPr lang="en-US" dirty="0"/>
                <a:t>5</a:t>
              </a:r>
            </a:p>
          </p:txBody>
        </p:sp>
      </p:grpSp>
      <p:pic>
        <p:nvPicPr>
          <p:cNvPr id="24" name="Picture 2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5000" y="2361760"/>
            <a:ext cx="5186449" cy="3889837"/>
          </a:xfrm>
          <a:prstGeom prst="rect">
            <a:avLst/>
          </a:prstGeom>
        </p:spPr>
      </p:pic>
      <p:sp>
        <p:nvSpPr>
          <p:cNvPr id="26" name="Oval 25"/>
          <p:cNvSpPr/>
          <p:nvPr/>
        </p:nvSpPr>
        <p:spPr>
          <a:xfrm>
            <a:off x="7079988" y="3831512"/>
            <a:ext cx="379380" cy="4291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iamond 26"/>
          <p:cNvSpPr/>
          <p:nvPr/>
        </p:nvSpPr>
        <p:spPr>
          <a:xfrm>
            <a:off x="7086600" y="2421436"/>
            <a:ext cx="316150" cy="355606"/>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28" name="Group 27"/>
          <p:cNvGrpSpPr/>
          <p:nvPr/>
        </p:nvGrpSpPr>
        <p:grpSpPr>
          <a:xfrm>
            <a:off x="7386138" y="2802292"/>
            <a:ext cx="566739" cy="855308"/>
            <a:chOff x="2308131" y="2919593"/>
            <a:chExt cx="566739" cy="855308"/>
          </a:xfrm>
        </p:grpSpPr>
        <p:pic>
          <p:nvPicPr>
            <p:cNvPr id="29" name="Picture 28" descr="C:\Users\atif\Dropbox\Hachmann_group\chemical library generation\frags pics\2.png"/>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30048" t="25000" r="31063" b="24999"/>
            <a:stretch/>
          </p:blipFill>
          <p:spPr bwMode="auto">
            <a:xfrm>
              <a:off x="2308131" y="2919593"/>
              <a:ext cx="566739" cy="485785"/>
            </a:xfrm>
            <a:prstGeom prst="rect">
              <a:avLst/>
            </a:prstGeom>
            <a:noFill/>
            <a:ln>
              <a:noFill/>
            </a:ln>
          </p:spPr>
        </p:pic>
        <p:sp>
          <p:nvSpPr>
            <p:cNvPr id="30" name="TextBox 29"/>
            <p:cNvSpPr txBox="1"/>
            <p:nvPr/>
          </p:nvSpPr>
          <p:spPr>
            <a:xfrm>
              <a:off x="2462076" y="3405569"/>
              <a:ext cx="301686" cy="369332"/>
            </a:xfrm>
            <a:prstGeom prst="rect">
              <a:avLst/>
            </a:prstGeom>
            <a:noFill/>
          </p:spPr>
          <p:txBody>
            <a:bodyPr wrap="none" rtlCol="0">
              <a:spAutoFit/>
            </a:bodyPr>
            <a:lstStyle/>
            <a:p>
              <a:r>
                <a:rPr lang="en-US" dirty="0"/>
                <a:t>2</a:t>
              </a:r>
            </a:p>
          </p:txBody>
        </p:sp>
      </p:grpSp>
      <p:grpSp>
        <p:nvGrpSpPr>
          <p:cNvPr id="31" name="Group 30"/>
          <p:cNvGrpSpPr/>
          <p:nvPr/>
        </p:nvGrpSpPr>
        <p:grpSpPr>
          <a:xfrm>
            <a:off x="7924800" y="2809186"/>
            <a:ext cx="647694" cy="848414"/>
            <a:chOff x="2977100" y="2935222"/>
            <a:chExt cx="647694" cy="848414"/>
          </a:xfrm>
        </p:grpSpPr>
        <p:pic>
          <p:nvPicPr>
            <p:cNvPr id="32" name="Picture 31" descr="C:\Users\atif\Dropbox\Hachmann_group\chemical library generation\frags pics\3.png"/>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7011" t="29814" r="28545" b="28520"/>
            <a:stretch/>
          </p:blipFill>
          <p:spPr bwMode="auto">
            <a:xfrm>
              <a:off x="2977100" y="2935222"/>
              <a:ext cx="647694" cy="404806"/>
            </a:xfrm>
            <a:prstGeom prst="rect">
              <a:avLst/>
            </a:prstGeom>
            <a:noFill/>
            <a:ln>
              <a:noFill/>
            </a:ln>
          </p:spPr>
        </p:pic>
        <p:sp>
          <p:nvSpPr>
            <p:cNvPr id="33" name="TextBox 32"/>
            <p:cNvSpPr txBox="1"/>
            <p:nvPr/>
          </p:nvSpPr>
          <p:spPr>
            <a:xfrm>
              <a:off x="3166196" y="3414304"/>
              <a:ext cx="301686" cy="369332"/>
            </a:xfrm>
            <a:prstGeom prst="rect">
              <a:avLst/>
            </a:prstGeom>
            <a:noFill/>
          </p:spPr>
          <p:txBody>
            <a:bodyPr wrap="none" rtlCol="0">
              <a:spAutoFit/>
            </a:bodyPr>
            <a:lstStyle/>
            <a:p>
              <a:r>
                <a:rPr lang="en-US" dirty="0"/>
                <a:t>3</a:t>
              </a:r>
            </a:p>
          </p:txBody>
        </p:sp>
      </p:grpSp>
      <p:grpSp>
        <p:nvGrpSpPr>
          <p:cNvPr id="42" name="Group 41"/>
          <p:cNvGrpSpPr/>
          <p:nvPr/>
        </p:nvGrpSpPr>
        <p:grpSpPr>
          <a:xfrm>
            <a:off x="917160" y="1072068"/>
            <a:ext cx="2738188" cy="432097"/>
            <a:chOff x="990600" y="4820705"/>
            <a:chExt cx="3505200" cy="516781"/>
          </a:xfrm>
        </p:grpSpPr>
        <p:cxnSp>
          <p:nvCxnSpPr>
            <p:cNvPr id="43" name="Straight Connector 42"/>
            <p:cNvCxnSpPr/>
            <p:nvPr/>
          </p:nvCxnSpPr>
          <p:spPr>
            <a:xfrm>
              <a:off x="990600" y="5082675"/>
              <a:ext cx="3505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143001" y="4824286"/>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2443981"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Diamond 45"/>
            <p:cNvSpPr/>
            <p:nvPr/>
          </p:nvSpPr>
          <p:spPr>
            <a:xfrm>
              <a:off x="1831006"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7" name="Oval 46"/>
            <p:cNvSpPr/>
            <p:nvPr/>
          </p:nvSpPr>
          <p:spPr>
            <a:xfrm>
              <a:off x="3748836"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Diamond 47"/>
            <p:cNvSpPr/>
            <p:nvPr/>
          </p:nvSpPr>
          <p:spPr>
            <a:xfrm>
              <a:off x="3135861"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49" name="TextBox 48"/>
          <p:cNvSpPr txBox="1"/>
          <p:nvPr/>
        </p:nvSpPr>
        <p:spPr>
          <a:xfrm>
            <a:off x="381000" y="1062335"/>
            <a:ext cx="1378957" cy="461665"/>
          </a:xfrm>
          <a:prstGeom prst="rect">
            <a:avLst/>
          </a:prstGeom>
          <a:noFill/>
        </p:spPr>
        <p:txBody>
          <a:bodyPr wrap="square" rtlCol="0">
            <a:spAutoFit/>
          </a:bodyPr>
          <a:lstStyle/>
          <a:p>
            <a:r>
              <a:rPr lang="en-US" sz="2400" dirty="0"/>
              <a:t>R</a:t>
            </a:r>
            <a:r>
              <a:rPr lang="en-US" sz="2400" baseline="-25000" dirty="0"/>
              <a:t>2</a:t>
            </a:r>
          </a:p>
        </p:txBody>
      </p:sp>
      <p:grpSp>
        <p:nvGrpSpPr>
          <p:cNvPr id="59" name="Group 58"/>
          <p:cNvGrpSpPr/>
          <p:nvPr/>
        </p:nvGrpSpPr>
        <p:grpSpPr>
          <a:xfrm>
            <a:off x="533400" y="4953000"/>
            <a:ext cx="1187267" cy="1162169"/>
            <a:chOff x="5726377" y="3219593"/>
            <a:chExt cx="1187267" cy="1162169"/>
          </a:xfrm>
        </p:grpSpPr>
        <p:pic>
          <p:nvPicPr>
            <p:cNvPr id="60" name="Picture 59" descr="C:\Users\atif\Dropbox\Hachmann_group\chemical library generation\frags pics\15.png"/>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8531" t="-7872" b="1"/>
            <a:stretch/>
          </p:blipFill>
          <p:spPr bwMode="auto">
            <a:xfrm>
              <a:off x="5726377" y="3219593"/>
              <a:ext cx="1187267" cy="1048026"/>
            </a:xfrm>
            <a:prstGeom prst="rect">
              <a:avLst/>
            </a:prstGeom>
            <a:noFill/>
            <a:ln>
              <a:noFill/>
            </a:ln>
          </p:spPr>
        </p:pic>
        <p:sp>
          <p:nvSpPr>
            <p:cNvPr id="61" name="TextBox 60"/>
            <p:cNvSpPr txBox="1"/>
            <p:nvPr/>
          </p:nvSpPr>
          <p:spPr>
            <a:xfrm>
              <a:off x="6090562" y="4012430"/>
              <a:ext cx="418704" cy="369332"/>
            </a:xfrm>
            <a:prstGeom prst="rect">
              <a:avLst/>
            </a:prstGeom>
            <a:noFill/>
          </p:spPr>
          <p:txBody>
            <a:bodyPr wrap="none" rtlCol="0">
              <a:spAutoFit/>
            </a:bodyPr>
            <a:lstStyle/>
            <a:p>
              <a:r>
                <a:rPr lang="en-US" dirty="0"/>
                <a:t>16</a:t>
              </a:r>
            </a:p>
          </p:txBody>
        </p:sp>
      </p:grpSp>
      <p:sp>
        <p:nvSpPr>
          <p:cNvPr id="62" name="Oval 61"/>
          <p:cNvSpPr/>
          <p:nvPr/>
        </p:nvSpPr>
        <p:spPr>
          <a:xfrm>
            <a:off x="304800" y="3848476"/>
            <a:ext cx="379380" cy="4291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iamond 62"/>
          <p:cNvSpPr/>
          <p:nvPr/>
        </p:nvSpPr>
        <p:spPr>
          <a:xfrm>
            <a:off x="311412" y="2438400"/>
            <a:ext cx="316150" cy="355606"/>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64" name="Group 63"/>
          <p:cNvGrpSpPr/>
          <p:nvPr/>
        </p:nvGrpSpPr>
        <p:grpSpPr>
          <a:xfrm>
            <a:off x="445251" y="2705306"/>
            <a:ext cx="685800" cy="1114631"/>
            <a:chOff x="3778299" y="2702554"/>
            <a:chExt cx="685800" cy="1114631"/>
          </a:xfrm>
        </p:grpSpPr>
        <p:pic>
          <p:nvPicPr>
            <p:cNvPr id="65" name="Picture 64" descr="C:\Users\atif\Dropbox\Hachmann_group\chemical library generation\frags pics\24.png"/>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5290" r="27651"/>
            <a:stretch/>
          </p:blipFill>
          <p:spPr bwMode="auto">
            <a:xfrm>
              <a:off x="3778299" y="2702554"/>
              <a:ext cx="685800" cy="971550"/>
            </a:xfrm>
            <a:prstGeom prst="rect">
              <a:avLst/>
            </a:prstGeom>
            <a:noFill/>
            <a:ln>
              <a:noFill/>
            </a:ln>
          </p:spPr>
        </p:pic>
        <p:sp>
          <p:nvSpPr>
            <p:cNvPr id="66" name="TextBox 65"/>
            <p:cNvSpPr txBox="1"/>
            <p:nvPr/>
          </p:nvSpPr>
          <p:spPr>
            <a:xfrm>
              <a:off x="3983740" y="3447853"/>
              <a:ext cx="301686" cy="369332"/>
            </a:xfrm>
            <a:prstGeom prst="rect">
              <a:avLst/>
            </a:prstGeom>
            <a:noFill/>
          </p:spPr>
          <p:txBody>
            <a:bodyPr wrap="none" rtlCol="0">
              <a:spAutoFit/>
            </a:bodyPr>
            <a:lstStyle/>
            <a:p>
              <a:r>
                <a:rPr lang="en-US" dirty="0"/>
                <a:t>4</a:t>
              </a: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37</a:t>
            </a:fld>
            <a:endParaRPr lang="en-US"/>
          </a:p>
        </p:txBody>
      </p:sp>
      <p:pic>
        <p:nvPicPr>
          <p:cNvPr id="50" name="Picture 49"/>
          <p:cNvPicPr>
            <a:picLocks noChangeAspect="1"/>
          </p:cNvPicPr>
          <p:nvPr/>
        </p:nvPicPr>
        <p:blipFill>
          <a:blip r:embed="rId12"/>
          <a:stretch>
            <a:fillRect/>
          </a:stretch>
        </p:blipFill>
        <p:spPr>
          <a:xfrm>
            <a:off x="7022281" y="1524000"/>
            <a:ext cx="1430643" cy="745168"/>
          </a:xfrm>
          <a:prstGeom prst="rect">
            <a:avLst/>
          </a:prstGeom>
        </p:spPr>
      </p:pic>
    </p:spTree>
    <p:extLst>
      <p:ext uri="{BB962C8B-B14F-4D97-AF65-F5344CB8AC3E}">
        <p14:creationId xmlns:p14="http://schemas.microsoft.com/office/powerpoint/2010/main" val="180617647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500"/>
                                        <p:tgtEl>
                                          <p:spTgt spid="6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10"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 grpId="0" animBg="1"/>
      <p:bldP spid="26" grpId="0" animBg="1"/>
      <p:bldP spid="27" grpId="0" animBg="1"/>
      <p:bldP spid="62" grpId="0" animBg="1"/>
      <p:bldP spid="6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3"/>
          <p:cNvSpPr txBox="1">
            <a:spLocks noChangeAspect="1" noChangeArrowheads="1"/>
          </p:cNvSpPr>
          <p:nvPr/>
        </p:nvSpPr>
        <p:spPr bwMode="auto">
          <a:xfrm>
            <a:off x="247326" y="1278000"/>
            <a:ext cx="88966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endParaRPr lang="en-US" sz="2000" dirty="0" smtClean="0">
              <a:latin typeface="+mj-lt"/>
            </a:endParaRPr>
          </a:p>
          <a:p>
            <a:pPr marL="342900" indent="-342900">
              <a:buFont typeface="Arial" panose="020B0604020202020204" pitchFamily="34" charset="0"/>
              <a:buChar char="•"/>
            </a:pPr>
            <a:r>
              <a:rPr lang="en-US" sz="2000" dirty="0"/>
              <a:t>hypergeometric distribution analysis of building block pairs to</a:t>
            </a:r>
            <a:br>
              <a:rPr lang="en-US" sz="2000" dirty="0"/>
            </a:br>
            <a:r>
              <a:rPr lang="en-US" sz="2000" dirty="0"/>
              <a:t>correlate structure and performance</a:t>
            </a:r>
          </a:p>
          <a:p>
            <a:pPr marL="342900" indent="-342900">
              <a:buFont typeface="Wingdings" panose="05000000000000000000" pitchFamily="2" charset="2"/>
              <a:buChar char="Ø"/>
            </a:pPr>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endParaRPr lang="en-US" sz="2000" dirty="0" smtClean="0">
              <a:latin typeface="+mj-lt"/>
            </a:endParaRPr>
          </a:p>
          <a:p>
            <a:endParaRPr lang="en-US" sz="2000" dirty="0">
              <a:latin typeface="+mj-lt"/>
            </a:endParaRPr>
          </a:p>
          <a:p>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lvl="1" indent="-342900">
              <a:buFont typeface="Wingdings" panose="05000000000000000000" pitchFamily="2" charset="2"/>
              <a:buChar char="Ø"/>
            </a:pPr>
            <a:r>
              <a:rPr lang="en-US" sz="2000" dirty="0" smtClean="0">
                <a:latin typeface="+mj-lt"/>
              </a:rPr>
              <a:t> </a:t>
            </a:r>
            <a:r>
              <a:rPr lang="en-US" sz="2000" dirty="0"/>
              <a:t>certain building block combinations are prevalent in the top candidates</a:t>
            </a:r>
          </a:p>
        </p:txBody>
      </p:sp>
      <p:sp>
        <p:nvSpPr>
          <p:cNvPr id="4" name="TextBox 3"/>
          <p:cNvSpPr txBox="1"/>
          <p:nvPr/>
        </p:nvSpPr>
        <p:spPr>
          <a:xfrm>
            <a:off x="269098" y="88075"/>
            <a:ext cx="5532668"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Structural patterns of top candidates</a:t>
            </a:r>
            <a:endParaRPr lang="en-US" sz="2800" dirty="0">
              <a:solidFill>
                <a:schemeClr val="bg1"/>
              </a:solidFill>
              <a:effectLst>
                <a:outerShdw blurRad="38100" dist="38100" dir="2700000" algn="tl">
                  <a:srgbClr val="000000">
                    <a:alpha val="43137"/>
                  </a:srgbClr>
                </a:outerShdw>
              </a:effectLst>
              <a:latin typeface="+mj-lt"/>
            </a:endParaRPr>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9268" y="2219338"/>
            <a:ext cx="7775132" cy="3691900"/>
          </a:xfrm>
          <a:prstGeom prst="rect">
            <a:avLst/>
          </a:prstGeom>
        </p:spPr>
      </p:pic>
      <p:sp>
        <p:nvSpPr>
          <p:cNvPr id="11" name="Oval 10"/>
          <p:cNvSpPr/>
          <p:nvPr/>
        </p:nvSpPr>
        <p:spPr>
          <a:xfrm>
            <a:off x="4573620" y="5971697"/>
            <a:ext cx="379380" cy="4291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iamond 11"/>
          <p:cNvSpPr/>
          <p:nvPr/>
        </p:nvSpPr>
        <p:spPr>
          <a:xfrm>
            <a:off x="228600" y="3838128"/>
            <a:ext cx="316150" cy="355606"/>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25" name="Group 24"/>
          <p:cNvGrpSpPr/>
          <p:nvPr/>
        </p:nvGrpSpPr>
        <p:grpSpPr>
          <a:xfrm>
            <a:off x="917160" y="1072068"/>
            <a:ext cx="2738188" cy="432097"/>
            <a:chOff x="990600" y="4820705"/>
            <a:chExt cx="3505200" cy="516781"/>
          </a:xfrm>
        </p:grpSpPr>
        <p:cxnSp>
          <p:nvCxnSpPr>
            <p:cNvPr id="26" name="Straight Connector 25"/>
            <p:cNvCxnSpPr/>
            <p:nvPr/>
          </p:nvCxnSpPr>
          <p:spPr>
            <a:xfrm>
              <a:off x="990600" y="5082675"/>
              <a:ext cx="3505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143001" y="4824286"/>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443981"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Diamond 28"/>
            <p:cNvSpPr/>
            <p:nvPr/>
          </p:nvSpPr>
          <p:spPr>
            <a:xfrm>
              <a:off x="1831006"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Oval 29"/>
            <p:cNvSpPr/>
            <p:nvPr/>
          </p:nvSpPr>
          <p:spPr>
            <a:xfrm>
              <a:off x="3748836"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iamond 30"/>
            <p:cNvSpPr/>
            <p:nvPr/>
          </p:nvSpPr>
          <p:spPr>
            <a:xfrm>
              <a:off x="3135861"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32" name="TextBox 31"/>
          <p:cNvSpPr txBox="1"/>
          <p:nvPr/>
        </p:nvSpPr>
        <p:spPr>
          <a:xfrm>
            <a:off x="381000" y="1062335"/>
            <a:ext cx="1378957" cy="461665"/>
          </a:xfrm>
          <a:prstGeom prst="rect">
            <a:avLst/>
          </a:prstGeom>
          <a:noFill/>
        </p:spPr>
        <p:txBody>
          <a:bodyPr wrap="square" rtlCol="0">
            <a:spAutoFit/>
          </a:bodyPr>
          <a:lstStyle/>
          <a:p>
            <a:r>
              <a:rPr lang="en-US" sz="2400" dirty="0"/>
              <a:t>R</a:t>
            </a:r>
            <a:r>
              <a:rPr lang="en-US" sz="2400" baseline="-25000" dirty="0"/>
              <a:t>2</a:t>
            </a:r>
          </a:p>
        </p:txBody>
      </p:sp>
      <p:sp>
        <p:nvSpPr>
          <p:cNvPr id="2" name="Slide Number Placeholder 1"/>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337924167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3"/>
          <p:cNvSpPr txBox="1">
            <a:spLocks noChangeAspect="1" noChangeArrowheads="1"/>
          </p:cNvSpPr>
          <p:nvPr/>
        </p:nvSpPr>
        <p:spPr bwMode="auto">
          <a:xfrm>
            <a:off x="247326" y="1278000"/>
            <a:ext cx="88966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r>
              <a:rPr lang="en-US" sz="2000" dirty="0" smtClean="0"/>
              <a:t>accurate prediction model for RI of polymers</a:t>
            </a:r>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r>
              <a:rPr lang="en-US" sz="2000" dirty="0" smtClean="0"/>
              <a:t>successfully </a:t>
            </a:r>
            <a:r>
              <a:rPr lang="en-US" sz="2000" dirty="0"/>
              <a:t>created a candidate library of polyimides</a:t>
            </a:r>
          </a:p>
          <a:p>
            <a:pPr marL="342900" indent="-342900">
              <a:buFont typeface="Wingdings" panose="05000000000000000000" pitchFamily="2" charset="2"/>
              <a:buChar char="Ø"/>
            </a:pPr>
            <a:endParaRPr lang="en-US" sz="2000" dirty="0"/>
          </a:p>
          <a:p>
            <a:pPr marL="342900" indent="-342900">
              <a:buFont typeface="Arial" panose="020B0604020202020204" pitchFamily="34" charset="0"/>
              <a:buChar char="•"/>
            </a:pPr>
            <a:r>
              <a:rPr lang="en-US" sz="2000" dirty="0"/>
              <a:t>virtual high-throughput screening of over </a:t>
            </a:r>
            <a:r>
              <a:rPr lang="en-US" sz="2000" dirty="0" smtClean="0"/>
              <a:t>278,000 </a:t>
            </a:r>
            <a:r>
              <a:rPr lang="en-US" sz="2000" dirty="0"/>
              <a:t>polymer candidates</a:t>
            </a:r>
          </a:p>
          <a:p>
            <a:pPr marL="800100" lvl="1" indent="-342900">
              <a:buFont typeface="Wingdings" panose="05000000000000000000" pitchFamily="2" charset="2"/>
              <a:buChar char="ü"/>
            </a:pPr>
            <a:r>
              <a:rPr lang="en-US" sz="2000" dirty="0"/>
              <a:t>identified building blocks that increase RI values</a:t>
            </a:r>
          </a:p>
          <a:p>
            <a:pPr marL="800100" lvl="1" indent="-342900">
              <a:buFont typeface="Wingdings" panose="05000000000000000000" pitchFamily="2" charset="2"/>
              <a:buChar char="ü"/>
            </a:pPr>
            <a:r>
              <a:rPr lang="en-US" sz="2000" dirty="0"/>
              <a:t>identified which molecular combination is better for HRI polymers</a:t>
            </a:r>
          </a:p>
          <a:p>
            <a:pPr marL="342900" indent="-342900">
              <a:buFont typeface="Wingdings" panose="05000000000000000000" pitchFamily="2" charset="2"/>
              <a:buChar char="Ø"/>
            </a:pPr>
            <a:endParaRPr lang="en-US" sz="2000" dirty="0"/>
          </a:p>
          <a:p>
            <a:pPr marL="342900" indent="-342900">
              <a:buFont typeface="Arial" panose="020B0604020202020204" pitchFamily="34" charset="0"/>
              <a:buChar char="•"/>
            </a:pPr>
            <a:r>
              <a:rPr lang="en-US" sz="2000" dirty="0"/>
              <a:t>rational, </a:t>
            </a:r>
            <a:r>
              <a:rPr lang="en-US" sz="2000" dirty="0" smtClean="0"/>
              <a:t>and systematic development </a:t>
            </a:r>
            <a:r>
              <a:rPr lang="en-US" sz="2000" dirty="0"/>
              <a:t>of new organic polymers</a:t>
            </a:r>
          </a:p>
          <a:p>
            <a:pPr marL="342900" indent="-342900">
              <a:buFont typeface="Arial" panose="020B0604020202020204" pitchFamily="34" charset="0"/>
              <a:buChar char="•"/>
            </a:pPr>
            <a:endParaRPr lang="en-US" sz="2000" dirty="0"/>
          </a:p>
          <a:p>
            <a:pPr marL="342900" indent="-342900">
              <a:buFont typeface="Wingdings" panose="05000000000000000000" pitchFamily="2" charset="2"/>
              <a:buChar char="Ø"/>
            </a:pPr>
            <a:r>
              <a:rPr lang="en-US" sz="2000" u="sng" dirty="0" smtClean="0"/>
              <a:t>outlook:</a:t>
            </a:r>
            <a:r>
              <a:rPr lang="en-US" sz="2000" dirty="0" smtClean="0"/>
              <a:t> synthesis of the most promising polymers, extend the model to other optical properties and also to other class of polymers</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p:txBody>
      </p:sp>
      <p:sp>
        <p:nvSpPr>
          <p:cNvPr id="4" name="TextBox 3"/>
          <p:cNvSpPr txBox="1"/>
          <p:nvPr/>
        </p:nvSpPr>
        <p:spPr>
          <a:xfrm>
            <a:off x="269100" y="88075"/>
            <a:ext cx="2877839"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Section I summary</a:t>
            </a:r>
            <a:endParaRPr lang="en-US" sz="2800" dirty="0">
              <a:solidFill>
                <a:schemeClr val="bg1"/>
              </a:solidFill>
              <a:effectLst>
                <a:outerShdw blurRad="38100" dist="38100" dir="2700000" algn="tl">
                  <a:srgbClr val="000000">
                    <a:alpha val="43137"/>
                  </a:srgbClr>
                </a:outerShdw>
              </a:effectLst>
              <a:latin typeface="+mj-lt"/>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42895981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10" end="10"/>
                                            </p:txEl>
                                          </p:spTgt>
                                        </p:tgtEl>
                                        <p:attrNameLst>
                                          <p:attrName>style.visibility</p:attrName>
                                        </p:attrNameLst>
                                      </p:cBhvr>
                                      <p:to>
                                        <p:strVal val="visible"/>
                                      </p:to>
                                    </p:set>
                                    <p:animEffect transition="in" filter="fade">
                                      <p:cBhvr>
                                        <p:cTn id="7" dur="500"/>
                                        <p:tgtEl>
                                          <p:spTgt spid="1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p:cNvGraphicFramePr/>
          <p:nvPr>
            <p:extLst/>
          </p:nvPr>
        </p:nvGraphicFramePr>
        <p:xfrm>
          <a:off x="226315" y="2010407"/>
          <a:ext cx="8610600"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2" descr="https://www.whitehouse.gov/sites/default/files/image/mgi_infographic.jpg"/>
          <p:cNvPicPr>
            <a:picLocks noChangeAspect="1" noChangeArrowheads="1"/>
          </p:cNvPicPr>
          <p:nvPr/>
        </p:nvPicPr>
        <p:blipFill rotWithShape="1">
          <a:blip r:embed="rId8">
            <a:clrChange>
              <a:clrFrom>
                <a:srgbClr val="F3F3F3"/>
              </a:clrFrom>
              <a:clrTo>
                <a:srgbClr val="F3F3F3">
                  <a:alpha val="0"/>
                </a:srgbClr>
              </a:clrTo>
            </a:clrChange>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t="72504" b="4839"/>
          <a:stretch/>
        </p:blipFill>
        <p:spPr bwMode="auto">
          <a:xfrm>
            <a:off x="228600" y="5181600"/>
            <a:ext cx="8701088" cy="15240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69098" y="88075"/>
            <a:ext cx="1999778"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latin typeface="+mj-lt"/>
              </a:rPr>
              <a:t>Introduction</a:t>
            </a:r>
          </a:p>
        </p:txBody>
      </p:sp>
      <p:sp>
        <p:nvSpPr>
          <p:cNvPr id="12"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endParaRPr lang="en-US" sz="2000" b="1" dirty="0"/>
          </a:p>
          <a:p>
            <a:endParaRPr lang="en-US" sz="2000" b="1" dirty="0"/>
          </a:p>
          <a:p>
            <a:endParaRPr lang="en-US" sz="2000" b="1" dirty="0"/>
          </a:p>
          <a:p>
            <a:endParaRPr lang="en-US" sz="2000" b="1" dirty="0"/>
          </a:p>
          <a:p>
            <a:endParaRPr lang="en-US" sz="2000" b="1" dirty="0"/>
          </a:p>
          <a:p>
            <a:endParaRPr lang="en-US" sz="2000" dirty="0"/>
          </a:p>
          <a:p>
            <a:endParaRPr lang="en-US" sz="2000" dirty="0"/>
          </a:p>
          <a:p>
            <a:endParaRPr lang="en-US" sz="2000" dirty="0"/>
          </a:p>
          <a:p>
            <a:endParaRPr lang="en-US" sz="2000" dirty="0"/>
          </a:p>
          <a:p>
            <a:endParaRPr lang="en-US" sz="2000" dirty="0"/>
          </a:p>
          <a:p>
            <a:pPr marL="342900" indent="-342900">
              <a:buFont typeface="Wingdings" panose="05000000000000000000" pitchFamily="2" charset="2"/>
              <a:buChar char="Ø"/>
            </a:pPr>
            <a:r>
              <a:rPr lang="en-US" sz="2000" dirty="0"/>
              <a:t>valuable asset for </a:t>
            </a:r>
            <a:r>
              <a:rPr lang="en-US" sz="2000" b="1" dirty="0"/>
              <a:t>synergistic</a:t>
            </a:r>
            <a:r>
              <a:rPr lang="en-US" sz="2000" dirty="0"/>
              <a:t> research in chemistry, </a:t>
            </a:r>
            <a:r>
              <a:rPr lang="en-US" sz="2000" dirty="0" smtClean="0"/>
              <a:t>materials </a:t>
            </a:r>
            <a:endParaRPr lang="en-US" sz="2000" dirty="0"/>
          </a:p>
          <a:p>
            <a:pPr marL="342900" indent="-342900">
              <a:buFont typeface="Wingdings" panose="05000000000000000000" pitchFamily="2" charset="2"/>
              <a:buChar char="Ø"/>
            </a:pPr>
            <a:r>
              <a:rPr lang="en-US" sz="2000" dirty="0" smtClean="0"/>
              <a:t>Materials Genome Initiative, drug discovery, Harvard Clean Energy Project</a:t>
            </a:r>
          </a:p>
        </p:txBody>
      </p:sp>
      <p:sp>
        <p:nvSpPr>
          <p:cNvPr id="16" name="TextBox 15"/>
          <p:cNvSpPr txBox="1"/>
          <p:nvPr/>
        </p:nvSpPr>
        <p:spPr>
          <a:xfrm>
            <a:off x="3474068" y="1357283"/>
            <a:ext cx="1936132"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t>Materials with exceptional properties</a:t>
            </a:r>
          </a:p>
        </p:txBody>
      </p:sp>
      <p:sp>
        <p:nvSpPr>
          <p:cNvPr id="17" name="TextBox 16"/>
          <p:cNvSpPr txBox="1"/>
          <p:nvPr/>
        </p:nvSpPr>
        <p:spPr>
          <a:xfrm>
            <a:off x="386850" y="1357283"/>
            <a:ext cx="1674892"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dirty="0"/>
              <a:t>Study of new chemical entities</a:t>
            </a:r>
          </a:p>
        </p:txBody>
      </p:sp>
      <p:sp>
        <p:nvSpPr>
          <p:cNvPr id="18" name="TextBox 17"/>
          <p:cNvSpPr txBox="1"/>
          <p:nvPr/>
        </p:nvSpPr>
        <p:spPr>
          <a:xfrm>
            <a:off x="6781802" y="1357283"/>
            <a:ext cx="1983555"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t>Challenges in innovation, energy and sustainability </a:t>
            </a:r>
          </a:p>
        </p:txBody>
      </p:sp>
      <p:pic>
        <p:nvPicPr>
          <p:cNvPr id="19" name="Picture 2" descr="https://encrypted-tbn0.gstatic.com/images?q=tbn:ANd9GcQZHD3kUm9crgG9vJPL5_7rxjpIzlFL8AhziL9-VDjR5_6SoWybVxI5qos"/>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222774" y="1518861"/>
            <a:ext cx="1084396" cy="47640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encrypted-tbn0.gstatic.com/images?q=tbn:ANd9GcQZHD3kUm9crgG9vJPL5_7rxjpIzlFL8AhziL9-VDjR5_6SoWybVxI5qos"/>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543949" y="1518861"/>
            <a:ext cx="1084396" cy="47640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0125949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525197" y="2754543"/>
            <a:ext cx="4093605" cy="3112857"/>
            <a:chOff x="2971800" y="1970864"/>
            <a:chExt cx="3255405" cy="2674619"/>
          </a:xfrm>
        </p:grpSpPr>
        <p:pic>
          <p:nvPicPr>
            <p:cNvPr id="16" name="Picture 1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48000" y="1970864"/>
              <a:ext cx="3179205" cy="2669717"/>
            </a:xfrm>
            <a:prstGeom prst="rect">
              <a:avLst/>
            </a:prstGeom>
          </p:spPr>
        </p:pic>
        <p:sp>
          <p:nvSpPr>
            <p:cNvPr id="15" name="Rectangle 14"/>
            <p:cNvSpPr/>
            <p:nvPr/>
          </p:nvSpPr>
          <p:spPr>
            <a:xfrm>
              <a:off x="2971800" y="4561664"/>
              <a:ext cx="3255405" cy="83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685800" y="1301455"/>
            <a:ext cx="7772400" cy="1594145"/>
          </a:xfrm>
        </p:spPr>
        <p:txBody>
          <a:bodyPr>
            <a:noAutofit/>
          </a:bodyPr>
          <a:lstStyle/>
          <a:p>
            <a:r>
              <a:rPr lang="en-US" sz="2800" b="1" dirty="0" smtClean="0"/>
              <a:t>Section II: Accelerating materials discovery using neural networks</a:t>
            </a:r>
            <a:endParaRPr lang="en-US" sz="28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54670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5332037"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Comparison of methods for density</a:t>
            </a:r>
            <a:endParaRPr lang="en-US" sz="2800" dirty="0">
              <a:solidFill>
                <a:schemeClr val="bg1"/>
              </a:solidFill>
              <a:effectLst>
                <a:outerShdw blurRad="38100" dist="38100" dir="2700000" algn="tl">
                  <a:srgbClr val="000000">
                    <a:alpha val="43137"/>
                  </a:srgbClr>
                </a:outerShdw>
              </a:effectLst>
              <a:latin typeface="+mj-lt"/>
            </a:endParaRPr>
          </a:p>
        </p:txBody>
      </p:sp>
      <p:sp>
        <p:nvSpPr>
          <p:cNvPr id="6"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endParaRPr lang="en-US" dirty="0" smtClean="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endParaRPr lang="en-US" dirty="0" smtClean="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endParaRPr lang="en-US" dirty="0" smtClean="0">
              <a:latin typeface="+mj-lt"/>
            </a:endParaRPr>
          </a:p>
          <a:p>
            <a:pPr marL="342900" indent="-342900">
              <a:buFont typeface="Arial" panose="020B0604020202020204" pitchFamily="34" charset="0"/>
              <a:buChar char="•"/>
            </a:pPr>
            <a:endParaRPr lang="en-US" dirty="0" smtClean="0">
              <a:latin typeface="+mj-lt"/>
            </a:endParaRPr>
          </a:p>
          <a:p>
            <a:pPr marL="344488" indent="-344488">
              <a:buFont typeface="Wingdings" panose="05000000000000000000" pitchFamily="2" charset="2"/>
              <a:buChar char="Ø"/>
            </a:pPr>
            <a:r>
              <a:rPr lang="en-US" sz="2000" dirty="0" smtClean="0"/>
              <a:t>MD is the best technique to calculate density</a:t>
            </a:r>
          </a:p>
          <a:p>
            <a:pPr marL="344488" indent="-344488">
              <a:buFont typeface="Wingdings" panose="05000000000000000000" pitchFamily="2" charset="2"/>
              <a:buChar char="Ø"/>
            </a:pPr>
            <a:endParaRPr lang="en-US" sz="2000" dirty="0" smtClean="0"/>
          </a:p>
          <a:p>
            <a:pPr marL="344488" indent="-344488">
              <a:buFont typeface="Wingdings" panose="05000000000000000000" pitchFamily="2" charset="2"/>
              <a:buChar char="Ø"/>
            </a:pPr>
            <a:r>
              <a:rPr lang="en-US" sz="2000" dirty="0" smtClean="0"/>
              <a:t>developed MD model to calculate density</a:t>
            </a:r>
            <a:endParaRPr lang="en-US" sz="2000" dirty="0"/>
          </a:p>
          <a:p>
            <a:pPr marL="800100" lvl="1" indent="-342900">
              <a:buFont typeface="Arial" panose="020B0604020202020204" pitchFamily="34" charset="0"/>
              <a:buChar char="•"/>
            </a:pPr>
            <a:r>
              <a:rPr lang="en-US" sz="2000" dirty="0" smtClean="0"/>
              <a:t>GAFF</a:t>
            </a:r>
            <a:r>
              <a:rPr lang="en-US" sz="2000" dirty="0"/>
              <a:t>, </a:t>
            </a:r>
            <a:r>
              <a:rPr lang="en-US" sz="2000" dirty="0" smtClean="0"/>
              <a:t>GROMACS</a:t>
            </a:r>
            <a:endParaRPr lang="en-US" sz="2000" dirty="0"/>
          </a:p>
          <a:p>
            <a:pPr marL="342900" indent="-342900">
              <a:buFont typeface="Wingdings" panose="05000000000000000000" pitchFamily="2" charset="2"/>
              <a:buChar char="Ø"/>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latin typeface="+mj-lt"/>
            </a:endParaRPr>
          </a:p>
        </p:txBody>
      </p:sp>
      <p:sp>
        <p:nvSpPr>
          <p:cNvPr id="13" name="TextBox 12"/>
          <p:cNvSpPr txBox="1"/>
          <p:nvPr/>
        </p:nvSpPr>
        <p:spPr>
          <a:xfrm>
            <a:off x="3886200" y="2480846"/>
            <a:ext cx="4572000" cy="338554"/>
          </a:xfrm>
          <a:prstGeom prst="rect">
            <a:avLst/>
          </a:prstGeom>
          <a:noFill/>
        </p:spPr>
        <p:txBody>
          <a:bodyPr wrap="square" rtlCol="0">
            <a:spAutoFit/>
          </a:bodyPr>
          <a:lstStyle/>
          <a:p>
            <a:r>
              <a:rPr lang="en-US" sz="1600" dirty="0" smtClean="0"/>
              <a:t>* Park et al, Chemical Physics Letters, 2003</a:t>
            </a:r>
            <a:endParaRPr lang="en-US" sz="1600" dirty="0"/>
          </a:p>
        </p:txBody>
      </p:sp>
      <p:graphicFrame>
        <p:nvGraphicFramePr>
          <p:cNvPr id="7" name="Table 6"/>
          <p:cNvGraphicFramePr>
            <a:graphicFrameLocks noGrp="1"/>
          </p:cNvGraphicFramePr>
          <p:nvPr>
            <p:extLst/>
          </p:nvPr>
        </p:nvGraphicFramePr>
        <p:xfrm>
          <a:off x="1371600" y="990600"/>
          <a:ext cx="6096001" cy="1483360"/>
        </p:xfrm>
        <a:graphic>
          <a:graphicData uri="http://schemas.openxmlformats.org/drawingml/2006/table">
            <a:tbl>
              <a:tblPr firstRow="1" bandRow="1">
                <a:tableStyleId>{5940675A-B579-460E-94D1-54222C63F5DA}</a:tableStyleId>
              </a:tblPr>
              <a:tblGrid>
                <a:gridCol w="3120572">
                  <a:extLst>
                    <a:ext uri="{9D8B030D-6E8A-4147-A177-3AD203B41FA5}">
                      <a16:colId xmlns:a16="http://schemas.microsoft.com/office/drawing/2014/main" val="3415780901"/>
                    </a:ext>
                  </a:extLst>
                </a:gridCol>
                <a:gridCol w="870857">
                  <a:extLst>
                    <a:ext uri="{9D8B030D-6E8A-4147-A177-3AD203B41FA5}">
                      <a16:colId xmlns:a16="http://schemas.microsoft.com/office/drawing/2014/main" val="3142161462"/>
                    </a:ext>
                  </a:extLst>
                </a:gridCol>
                <a:gridCol w="1113971">
                  <a:extLst>
                    <a:ext uri="{9D8B030D-6E8A-4147-A177-3AD203B41FA5}">
                      <a16:colId xmlns:a16="http://schemas.microsoft.com/office/drawing/2014/main" val="1522621205"/>
                    </a:ext>
                  </a:extLst>
                </a:gridCol>
                <a:gridCol w="990601">
                  <a:extLst>
                    <a:ext uri="{9D8B030D-6E8A-4147-A177-3AD203B41FA5}">
                      <a16:colId xmlns:a16="http://schemas.microsoft.com/office/drawing/2014/main" val="3418910076"/>
                    </a:ext>
                  </a:extLst>
                </a:gridCol>
              </a:tblGrid>
              <a:tr h="370840">
                <a:tc>
                  <a:txBody>
                    <a:bodyPr/>
                    <a:lstStyle/>
                    <a:p>
                      <a:r>
                        <a:rPr lang="en-US" b="1" dirty="0" smtClean="0"/>
                        <a:t>Method</a:t>
                      </a:r>
                      <a:endParaRPr lang="en-US" b="1" dirty="0"/>
                    </a:p>
                  </a:txBody>
                  <a:tcPr/>
                </a:tc>
                <a:tc>
                  <a:txBody>
                    <a:bodyPr/>
                    <a:lstStyle/>
                    <a:p>
                      <a:pPr algn="ctr"/>
                      <a:r>
                        <a:rPr lang="en-US" b="1" dirty="0" smtClean="0"/>
                        <a:t>R</a:t>
                      </a:r>
                      <a:r>
                        <a:rPr lang="en-US" b="1" baseline="30000" dirty="0" smtClean="0"/>
                        <a:t>2</a:t>
                      </a:r>
                      <a:endParaRPr lang="en-US" b="1" baseline="30000" dirty="0"/>
                    </a:p>
                  </a:txBody>
                  <a:tcPr/>
                </a:tc>
                <a:tc>
                  <a:txBody>
                    <a:bodyPr/>
                    <a:lstStyle/>
                    <a:p>
                      <a:pPr algn="ctr"/>
                      <a:r>
                        <a:rPr lang="en-US" b="1" dirty="0" smtClean="0"/>
                        <a:t>MAPE</a:t>
                      </a:r>
                      <a:endParaRPr lang="en-US" b="1" dirty="0"/>
                    </a:p>
                  </a:txBody>
                  <a:tcPr/>
                </a:tc>
                <a:tc>
                  <a:txBody>
                    <a:bodyPr/>
                    <a:lstStyle/>
                    <a:p>
                      <a:pPr algn="ctr"/>
                      <a:r>
                        <a:rPr lang="en-US" b="1" dirty="0" smtClean="0"/>
                        <a:t>MAE</a:t>
                      </a:r>
                      <a:endParaRPr lang="en-US" b="1" dirty="0"/>
                    </a:p>
                  </a:txBody>
                  <a:tcPr/>
                </a:tc>
                <a:extLst>
                  <a:ext uri="{0D108BD9-81ED-4DB2-BD59-A6C34878D82A}">
                    <a16:rowId xmlns:a16="http://schemas.microsoft.com/office/drawing/2014/main" val="173279530"/>
                  </a:ext>
                </a:extLst>
              </a:tr>
              <a:tr h="370840">
                <a:tc>
                  <a:txBody>
                    <a:bodyPr/>
                    <a:lstStyle/>
                    <a:p>
                      <a:r>
                        <a:rPr lang="en-US" dirty="0" err="1" smtClean="0">
                          <a:solidFill>
                            <a:srgbClr val="FF0E0E"/>
                          </a:solidFill>
                        </a:rPr>
                        <a:t>vdW</a:t>
                      </a:r>
                      <a:r>
                        <a:rPr lang="en-US" dirty="0" smtClean="0">
                          <a:solidFill>
                            <a:srgbClr val="FF0E0E"/>
                          </a:solidFill>
                        </a:rPr>
                        <a:t> from </a:t>
                      </a:r>
                      <a:r>
                        <a:rPr lang="en-US" dirty="0" err="1" smtClean="0">
                          <a:solidFill>
                            <a:srgbClr val="FF0E0E"/>
                          </a:solidFill>
                        </a:rPr>
                        <a:t>Slonimski’s</a:t>
                      </a:r>
                      <a:r>
                        <a:rPr lang="en-US" dirty="0" smtClean="0">
                          <a:solidFill>
                            <a:srgbClr val="FF0E0E"/>
                          </a:solidFill>
                        </a:rPr>
                        <a:t> method</a:t>
                      </a:r>
                      <a:endParaRPr lang="en-US" dirty="0">
                        <a:solidFill>
                          <a:srgbClr val="FF0E0E"/>
                        </a:solidFill>
                      </a:endParaRPr>
                    </a:p>
                  </a:txBody>
                  <a:tcPr/>
                </a:tc>
                <a:tc>
                  <a:txBody>
                    <a:bodyPr/>
                    <a:lstStyle/>
                    <a:p>
                      <a:pPr algn="ctr"/>
                      <a:r>
                        <a:rPr lang="en-US" dirty="0" smtClean="0">
                          <a:solidFill>
                            <a:srgbClr val="FF0E0E"/>
                          </a:solidFill>
                        </a:rPr>
                        <a:t>0.820</a:t>
                      </a:r>
                      <a:endParaRPr lang="en-US" dirty="0">
                        <a:solidFill>
                          <a:srgbClr val="FF0E0E"/>
                        </a:solidFill>
                      </a:endParaRPr>
                    </a:p>
                  </a:txBody>
                  <a:tcPr/>
                </a:tc>
                <a:tc>
                  <a:txBody>
                    <a:bodyPr/>
                    <a:lstStyle/>
                    <a:p>
                      <a:pPr algn="ctr"/>
                      <a:r>
                        <a:rPr lang="en-US" dirty="0" smtClean="0">
                          <a:solidFill>
                            <a:srgbClr val="FF0E0E"/>
                          </a:solidFill>
                        </a:rPr>
                        <a:t>5.62</a:t>
                      </a:r>
                      <a:endParaRPr lang="en-US" dirty="0">
                        <a:solidFill>
                          <a:srgbClr val="FF0E0E"/>
                        </a:solidFill>
                      </a:endParaRPr>
                    </a:p>
                  </a:txBody>
                  <a:tcPr/>
                </a:tc>
                <a:tc>
                  <a:txBody>
                    <a:bodyPr/>
                    <a:lstStyle/>
                    <a:p>
                      <a:pPr algn="ctr"/>
                      <a:r>
                        <a:rPr lang="en-US" dirty="0" smtClean="0">
                          <a:solidFill>
                            <a:srgbClr val="FF0E0E"/>
                          </a:solidFill>
                        </a:rPr>
                        <a:t>45.97</a:t>
                      </a:r>
                      <a:endParaRPr lang="en-US" dirty="0">
                        <a:solidFill>
                          <a:srgbClr val="FF0E0E"/>
                        </a:solidFill>
                      </a:endParaRPr>
                    </a:p>
                  </a:txBody>
                  <a:tcPr/>
                </a:tc>
                <a:extLst>
                  <a:ext uri="{0D108BD9-81ED-4DB2-BD59-A6C34878D82A}">
                    <a16:rowId xmlns:a16="http://schemas.microsoft.com/office/drawing/2014/main" val="825396779"/>
                  </a:ext>
                </a:extLst>
              </a:tr>
              <a:tr h="370840">
                <a:tc>
                  <a:txBody>
                    <a:bodyPr/>
                    <a:lstStyle/>
                    <a:p>
                      <a:r>
                        <a:rPr lang="en-US" dirty="0" err="1" smtClean="0">
                          <a:solidFill>
                            <a:srgbClr val="0000FF"/>
                          </a:solidFill>
                        </a:rPr>
                        <a:t>vdW</a:t>
                      </a:r>
                      <a:r>
                        <a:rPr lang="en-US" dirty="0" smtClean="0">
                          <a:solidFill>
                            <a:srgbClr val="0000FF"/>
                          </a:solidFill>
                        </a:rPr>
                        <a:t> from</a:t>
                      </a:r>
                      <a:r>
                        <a:rPr lang="en-US" baseline="0" dirty="0" smtClean="0">
                          <a:solidFill>
                            <a:srgbClr val="0000FF"/>
                          </a:solidFill>
                        </a:rPr>
                        <a:t> </a:t>
                      </a:r>
                      <a:r>
                        <a:rPr lang="en-US" baseline="0" dirty="0" err="1" smtClean="0">
                          <a:solidFill>
                            <a:srgbClr val="0000FF"/>
                          </a:solidFill>
                        </a:rPr>
                        <a:t>wavefunction</a:t>
                      </a:r>
                      <a:endParaRPr lang="en-US" dirty="0">
                        <a:solidFill>
                          <a:srgbClr val="0000FF"/>
                        </a:solidFill>
                      </a:endParaRPr>
                    </a:p>
                  </a:txBody>
                  <a:tcPr/>
                </a:tc>
                <a:tc>
                  <a:txBody>
                    <a:bodyPr/>
                    <a:lstStyle/>
                    <a:p>
                      <a:pPr algn="ctr"/>
                      <a:r>
                        <a:rPr lang="en-US" dirty="0" smtClean="0">
                          <a:solidFill>
                            <a:srgbClr val="0000FF"/>
                          </a:solidFill>
                        </a:rPr>
                        <a:t>0.856</a:t>
                      </a:r>
                      <a:endParaRPr lang="en-US" dirty="0">
                        <a:solidFill>
                          <a:srgbClr val="0000FF"/>
                        </a:solidFill>
                      </a:endParaRPr>
                    </a:p>
                  </a:txBody>
                  <a:tcPr/>
                </a:tc>
                <a:tc>
                  <a:txBody>
                    <a:bodyPr/>
                    <a:lstStyle/>
                    <a:p>
                      <a:pPr algn="ctr"/>
                      <a:r>
                        <a:rPr lang="en-US" dirty="0" smtClean="0">
                          <a:solidFill>
                            <a:srgbClr val="0000FF"/>
                          </a:solidFill>
                        </a:rPr>
                        <a:t>4.91</a:t>
                      </a:r>
                      <a:endParaRPr lang="en-US" dirty="0">
                        <a:solidFill>
                          <a:srgbClr val="0000FF"/>
                        </a:solidFill>
                      </a:endParaRPr>
                    </a:p>
                  </a:txBody>
                  <a:tcPr/>
                </a:tc>
                <a:tc>
                  <a:txBody>
                    <a:bodyPr/>
                    <a:lstStyle/>
                    <a:p>
                      <a:pPr algn="ctr"/>
                      <a:r>
                        <a:rPr lang="en-US" dirty="0" smtClean="0">
                          <a:solidFill>
                            <a:srgbClr val="0000FF"/>
                          </a:solidFill>
                        </a:rPr>
                        <a:t>29.31</a:t>
                      </a:r>
                      <a:endParaRPr lang="en-US" dirty="0">
                        <a:solidFill>
                          <a:srgbClr val="0000FF"/>
                        </a:solidFill>
                      </a:endParaRPr>
                    </a:p>
                  </a:txBody>
                  <a:tcPr/>
                </a:tc>
                <a:extLst>
                  <a:ext uri="{0D108BD9-81ED-4DB2-BD59-A6C34878D82A}">
                    <a16:rowId xmlns:a16="http://schemas.microsoft.com/office/drawing/2014/main" val="156565473"/>
                  </a:ext>
                </a:extLst>
              </a:tr>
              <a:tr h="370840">
                <a:tc>
                  <a:txBody>
                    <a:bodyPr/>
                    <a:lstStyle/>
                    <a:p>
                      <a:r>
                        <a:rPr lang="en-US" dirty="0" smtClean="0">
                          <a:solidFill>
                            <a:srgbClr val="008000"/>
                          </a:solidFill>
                        </a:rPr>
                        <a:t>molecular</a:t>
                      </a:r>
                      <a:r>
                        <a:rPr lang="en-US" baseline="0" dirty="0" smtClean="0">
                          <a:solidFill>
                            <a:srgbClr val="008000"/>
                          </a:solidFill>
                        </a:rPr>
                        <a:t> dynamics (MD)*</a:t>
                      </a:r>
                      <a:endParaRPr lang="en-US" dirty="0">
                        <a:solidFill>
                          <a:srgbClr val="008000"/>
                        </a:solidFill>
                      </a:endParaRPr>
                    </a:p>
                  </a:txBody>
                  <a:tcPr>
                    <a:solidFill>
                      <a:srgbClr val="FFFF85"/>
                    </a:solidFill>
                  </a:tcPr>
                </a:tc>
                <a:tc>
                  <a:txBody>
                    <a:bodyPr/>
                    <a:lstStyle/>
                    <a:p>
                      <a:pPr algn="ctr"/>
                      <a:r>
                        <a:rPr lang="en-US" dirty="0" smtClean="0">
                          <a:solidFill>
                            <a:srgbClr val="008000"/>
                          </a:solidFill>
                        </a:rPr>
                        <a:t>0.990</a:t>
                      </a:r>
                      <a:endParaRPr lang="en-US" dirty="0">
                        <a:solidFill>
                          <a:srgbClr val="008000"/>
                        </a:solidFill>
                      </a:endParaRPr>
                    </a:p>
                  </a:txBody>
                  <a:tcPr>
                    <a:solidFill>
                      <a:srgbClr val="FFFF8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1.11</a:t>
                      </a:r>
                    </a:p>
                  </a:txBody>
                  <a:tcPr>
                    <a:solidFill>
                      <a:srgbClr val="FFFF8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7.50</a:t>
                      </a:r>
                    </a:p>
                  </a:txBody>
                  <a:tcPr>
                    <a:solidFill>
                      <a:srgbClr val="FFFF85"/>
                    </a:solidFill>
                  </a:tcPr>
                </a:tc>
                <a:extLst>
                  <a:ext uri="{0D108BD9-81ED-4DB2-BD59-A6C34878D82A}">
                    <a16:rowId xmlns:a16="http://schemas.microsoft.com/office/drawing/2014/main" val="2342223652"/>
                  </a:ext>
                </a:extLst>
              </a:tr>
            </a:tbl>
          </a:graphicData>
        </a:graphic>
      </p:graphicFrame>
      <p:pic>
        <p:nvPicPr>
          <p:cNvPr id="9" name="eql_mov">
            <a:hlinkClick r:id="" action="ppaction://media"/>
          </p:cNvPr>
          <p:cNvPicPr>
            <a:picLocks noChangeAspect="1"/>
          </p:cNvPicPr>
          <p:nvPr>
            <a:videoFile r:link="rId1"/>
            <p:extLst>
              <p:ext uri="{DAA4B4D4-6D71-4841-9C94-3DE7FCFB9230}">
                <p14:media xmlns:p14="http://schemas.microsoft.com/office/powerpoint/2010/main" r:embed="rId2">
                  <p14:trim st="70"/>
                </p14:media>
              </p:ext>
            </p:extLst>
          </p:nvPr>
        </p:nvPicPr>
        <p:blipFill rotWithShape="1">
          <a:blip r:embed="rId5"/>
          <a:srcRect l="16791" t="8286" r="22146" b="11376"/>
          <a:stretch/>
        </p:blipFill>
        <p:spPr>
          <a:xfrm>
            <a:off x="5372100" y="3206677"/>
            <a:ext cx="3657600" cy="3336757"/>
          </a:xfrm>
          <a:prstGeom prst="rect">
            <a:avLst/>
          </a:prstGeom>
        </p:spPr>
      </p:pic>
      <p:sp>
        <p:nvSpPr>
          <p:cNvPr id="10" name="TextBox 9"/>
          <p:cNvSpPr txBox="1"/>
          <p:nvPr/>
        </p:nvSpPr>
        <p:spPr>
          <a:xfrm>
            <a:off x="6743700" y="6543434"/>
            <a:ext cx="1029193" cy="369332"/>
          </a:xfrm>
          <a:prstGeom prst="rect">
            <a:avLst/>
          </a:prstGeom>
          <a:noFill/>
        </p:spPr>
        <p:txBody>
          <a:bodyPr wrap="none" rtlCol="0">
            <a:spAutoFit/>
          </a:bodyPr>
          <a:lstStyle/>
          <a:p>
            <a:r>
              <a:rPr lang="en-US" dirty="0" smtClean="0"/>
              <a:t>NVT step</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107282977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7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5332037"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Comparison of methods for density</a:t>
            </a:r>
            <a:endParaRPr lang="en-US" sz="2800" dirty="0">
              <a:solidFill>
                <a:schemeClr val="bg1"/>
              </a:solidFill>
              <a:effectLst>
                <a:outerShdw blurRad="38100" dist="38100" dir="2700000" algn="tl">
                  <a:srgbClr val="000000">
                    <a:alpha val="43137"/>
                  </a:srgbClr>
                </a:outerShdw>
              </a:effectLst>
              <a:latin typeface="+mj-lt"/>
            </a:endParaRPr>
          </a:p>
        </p:txBody>
      </p:sp>
      <p:sp>
        <p:nvSpPr>
          <p:cNvPr id="6"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endParaRPr lang="en-US" dirty="0" smtClean="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endParaRPr lang="en-US" dirty="0" smtClean="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endParaRPr lang="en-US" dirty="0" smtClean="0">
              <a:latin typeface="+mj-lt"/>
            </a:endParaRPr>
          </a:p>
          <a:p>
            <a:pPr marL="342900" indent="-342900">
              <a:buFont typeface="Arial" panose="020B0604020202020204" pitchFamily="34" charset="0"/>
              <a:buChar char="•"/>
            </a:pPr>
            <a:endParaRPr lang="en-US" dirty="0" smtClean="0">
              <a:latin typeface="+mj-lt"/>
            </a:endParaRPr>
          </a:p>
          <a:p>
            <a:pPr marL="344488" indent="-344488">
              <a:buFont typeface="Wingdings" panose="05000000000000000000" pitchFamily="2" charset="2"/>
              <a:buChar char="Ø"/>
            </a:pPr>
            <a:r>
              <a:rPr lang="en-US" sz="2000" dirty="0" smtClean="0"/>
              <a:t>MD is the best technique to calculate density</a:t>
            </a:r>
          </a:p>
          <a:p>
            <a:pPr marL="344488" indent="-344488">
              <a:buFont typeface="Wingdings" panose="05000000000000000000" pitchFamily="2" charset="2"/>
              <a:buChar char="Ø"/>
            </a:pPr>
            <a:endParaRPr lang="en-US" sz="2000" dirty="0" smtClean="0"/>
          </a:p>
          <a:p>
            <a:pPr marL="344488" indent="-344488">
              <a:buFont typeface="Wingdings" panose="05000000000000000000" pitchFamily="2" charset="2"/>
              <a:buChar char="Ø"/>
            </a:pPr>
            <a:r>
              <a:rPr lang="en-US" sz="2000" dirty="0" smtClean="0"/>
              <a:t>developed MD model to calculate density</a:t>
            </a:r>
            <a:endParaRPr lang="en-US" sz="2000" dirty="0"/>
          </a:p>
          <a:p>
            <a:pPr marL="800100" lvl="1" indent="-342900">
              <a:buFont typeface="Arial" panose="020B0604020202020204" pitchFamily="34" charset="0"/>
              <a:buChar char="•"/>
            </a:pPr>
            <a:r>
              <a:rPr lang="en-US" sz="2000" dirty="0" smtClean="0"/>
              <a:t>GAFF</a:t>
            </a:r>
            <a:r>
              <a:rPr lang="en-US" sz="2000" dirty="0"/>
              <a:t>, </a:t>
            </a:r>
            <a:r>
              <a:rPr lang="en-US" sz="2000" dirty="0" smtClean="0"/>
              <a:t>GROMACS</a:t>
            </a:r>
          </a:p>
          <a:p>
            <a:pPr marL="342900" indent="-342900">
              <a:buFont typeface="Arial" panose="020B0604020202020204" pitchFamily="34" charset="0"/>
              <a:buChar char="•"/>
            </a:pPr>
            <a:endParaRPr lang="en-US" dirty="0"/>
          </a:p>
        </p:txBody>
      </p:sp>
      <p:sp>
        <p:nvSpPr>
          <p:cNvPr id="13" name="TextBox 12"/>
          <p:cNvSpPr txBox="1"/>
          <p:nvPr/>
        </p:nvSpPr>
        <p:spPr>
          <a:xfrm>
            <a:off x="3886200" y="2480846"/>
            <a:ext cx="4572000" cy="338554"/>
          </a:xfrm>
          <a:prstGeom prst="rect">
            <a:avLst/>
          </a:prstGeom>
          <a:noFill/>
        </p:spPr>
        <p:txBody>
          <a:bodyPr wrap="square" rtlCol="0">
            <a:spAutoFit/>
          </a:bodyPr>
          <a:lstStyle/>
          <a:p>
            <a:r>
              <a:rPr lang="en-US" sz="1600" dirty="0" smtClean="0"/>
              <a:t>* Park et al, Chemical Physics Letters, 2003</a:t>
            </a:r>
            <a:endParaRPr lang="en-US" sz="1600" dirty="0"/>
          </a:p>
        </p:txBody>
      </p:sp>
      <p:graphicFrame>
        <p:nvGraphicFramePr>
          <p:cNvPr id="7" name="Table 6"/>
          <p:cNvGraphicFramePr>
            <a:graphicFrameLocks noGrp="1"/>
          </p:cNvGraphicFramePr>
          <p:nvPr>
            <p:extLst/>
          </p:nvPr>
        </p:nvGraphicFramePr>
        <p:xfrm>
          <a:off x="1371600" y="990600"/>
          <a:ext cx="6096001" cy="1483360"/>
        </p:xfrm>
        <a:graphic>
          <a:graphicData uri="http://schemas.openxmlformats.org/drawingml/2006/table">
            <a:tbl>
              <a:tblPr firstRow="1" bandRow="1">
                <a:tableStyleId>{5940675A-B579-460E-94D1-54222C63F5DA}</a:tableStyleId>
              </a:tblPr>
              <a:tblGrid>
                <a:gridCol w="3120572">
                  <a:extLst>
                    <a:ext uri="{9D8B030D-6E8A-4147-A177-3AD203B41FA5}">
                      <a16:colId xmlns:a16="http://schemas.microsoft.com/office/drawing/2014/main" val="3415780901"/>
                    </a:ext>
                  </a:extLst>
                </a:gridCol>
                <a:gridCol w="870857">
                  <a:extLst>
                    <a:ext uri="{9D8B030D-6E8A-4147-A177-3AD203B41FA5}">
                      <a16:colId xmlns:a16="http://schemas.microsoft.com/office/drawing/2014/main" val="3142161462"/>
                    </a:ext>
                  </a:extLst>
                </a:gridCol>
                <a:gridCol w="1113971">
                  <a:extLst>
                    <a:ext uri="{9D8B030D-6E8A-4147-A177-3AD203B41FA5}">
                      <a16:colId xmlns:a16="http://schemas.microsoft.com/office/drawing/2014/main" val="1522621205"/>
                    </a:ext>
                  </a:extLst>
                </a:gridCol>
                <a:gridCol w="990601">
                  <a:extLst>
                    <a:ext uri="{9D8B030D-6E8A-4147-A177-3AD203B41FA5}">
                      <a16:colId xmlns:a16="http://schemas.microsoft.com/office/drawing/2014/main" val="3418910076"/>
                    </a:ext>
                  </a:extLst>
                </a:gridCol>
              </a:tblGrid>
              <a:tr h="370840">
                <a:tc>
                  <a:txBody>
                    <a:bodyPr/>
                    <a:lstStyle/>
                    <a:p>
                      <a:r>
                        <a:rPr lang="en-US" b="1" dirty="0" smtClean="0"/>
                        <a:t>Method</a:t>
                      </a:r>
                      <a:endParaRPr lang="en-US" b="1" dirty="0"/>
                    </a:p>
                  </a:txBody>
                  <a:tcPr/>
                </a:tc>
                <a:tc>
                  <a:txBody>
                    <a:bodyPr/>
                    <a:lstStyle/>
                    <a:p>
                      <a:pPr algn="ctr"/>
                      <a:r>
                        <a:rPr lang="en-US" b="1" dirty="0" smtClean="0"/>
                        <a:t>R</a:t>
                      </a:r>
                      <a:r>
                        <a:rPr lang="en-US" b="1" baseline="30000" dirty="0" smtClean="0"/>
                        <a:t>2</a:t>
                      </a:r>
                      <a:endParaRPr lang="en-US" b="1" baseline="30000" dirty="0"/>
                    </a:p>
                  </a:txBody>
                  <a:tcPr/>
                </a:tc>
                <a:tc>
                  <a:txBody>
                    <a:bodyPr/>
                    <a:lstStyle/>
                    <a:p>
                      <a:pPr algn="ctr"/>
                      <a:r>
                        <a:rPr lang="en-US" b="1" dirty="0" smtClean="0"/>
                        <a:t>MAPE</a:t>
                      </a:r>
                      <a:endParaRPr lang="en-US" b="1" dirty="0"/>
                    </a:p>
                  </a:txBody>
                  <a:tcPr/>
                </a:tc>
                <a:tc>
                  <a:txBody>
                    <a:bodyPr/>
                    <a:lstStyle/>
                    <a:p>
                      <a:pPr algn="ctr"/>
                      <a:r>
                        <a:rPr lang="en-US" b="1" dirty="0" smtClean="0"/>
                        <a:t>MAE</a:t>
                      </a:r>
                      <a:endParaRPr lang="en-US" b="1" dirty="0"/>
                    </a:p>
                  </a:txBody>
                  <a:tcPr/>
                </a:tc>
                <a:extLst>
                  <a:ext uri="{0D108BD9-81ED-4DB2-BD59-A6C34878D82A}">
                    <a16:rowId xmlns:a16="http://schemas.microsoft.com/office/drawing/2014/main" val="173279530"/>
                  </a:ext>
                </a:extLst>
              </a:tr>
              <a:tr h="370840">
                <a:tc>
                  <a:txBody>
                    <a:bodyPr/>
                    <a:lstStyle/>
                    <a:p>
                      <a:r>
                        <a:rPr lang="en-US" dirty="0" err="1" smtClean="0">
                          <a:solidFill>
                            <a:srgbClr val="FF0E0E"/>
                          </a:solidFill>
                        </a:rPr>
                        <a:t>vdW</a:t>
                      </a:r>
                      <a:r>
                        <a:rPr lang="en-US" dirty="0" smtClean="0">
                          <a:solidFill>
                            <a:srgbClr val="FF0E0E"/>
                          </a:solidFill>
                        </a:rPr>
                        <a:t> from </a:t>
                      </a:r>
                      <a:r>
                        <a:rPr lang="en-US" dirty="0" err="1" smtClean="0">
                          <a:solidFill>
                            <a:srgbClr val="FF0E0E"/>
                          </a:solidFill>
                        </a:rPr>
                        <a:t>Slonimski’s</a:t>
                      </a:r>
                      <a:r>
                        <a:rPr lang="en-US" dirty="0" smtClean="0">
                          <a:solidFill>
                            <a:srgbClr val="FF0E0E"/>
                          </a:solidFill>
                        </a:rPr>
                        <a:t> method</a:t>
                      </a:r>
                      <a:endParaRPr lang="en-US" dirty="0">
                        <a:solidFill>
                          <a:srgbClr val="FF0E0E"/>
                        </a:solidFill>
                      </a:endParaRPr>
                    </a:p>
                  </a:txBody>
                  <a:tcPr/>
                </a:tc>
                <a:tc>
                  <a:txBody>
                    <a:bodyPr/>
                    <a:lstStyle/>
                    <a:p>
                      <a:pPr algn="ctr"/>
                      <a:r>
                        <a:rPr lang="en-US" dirty="0" smtClean="0">
                          <a:solidFill>
                            <a:srgbClr val="FF0E0E"/>
                          </a:solidFill>
                        </a:rPr>
                        <a:t>0.820</a:t>
                      </a:r>
                      <a:endParaRPr lang="en-US" dirty="0">
                        <a:solidFill>
                          <a:srgbClr val="FF0E0E"/>
                        </a:solidFill>
                      </a:endParaRPr>
                    </a:p>
                  </a:txBody>
                  <a:tcPr/>
                </a:tc>
                <a:tc>
                  <a:txBody>
                    <a:bodyPr/>
                    <a:lstStyle/>
                    <a:p>
                      <a:pPr algn="ctr"/>
                      <a:r>
                        <a:rPr lang="en-US" dirty="0" smtClean="0">
                          <a:solidFill>
                            <a:srgbClr val="FF0E0E"/>
                          </a:solidFill>
                        </a:rPr>
                        <a:t>5.62</a:t>
                      </a:r>
                      <a:endParaRPr lang="en-US" dirty="0">
                        <a:solidFill>
                          <a:srgbClr val="FF0E0E"/>
                        </a:solidFill>
                      </a:endParaRPr>
                    </a:p>
                  </a:txBody>
                  <a:tcPr/>
                </a:tc>
                <a:tc>
                  <a:txBody>
                    <a:bodyPr/>
                    <a:lstStyle/>
                    <a:p>
                      <a:pPr algn="ctr"/>
                      <a:r>
                        <a:rPr lang="en-US" dirty="0" smtClean="0">
                          <a:solidFill>
                            <a:srgbClr val="FF0E0E"/>
                          </a:solidFill>
                        </a:rPr>
                        <a:t>45.97</a:t>
                      </a:r>
                      <a:endParaRPr lang="en-US" dirty="0">
                        <a:solidFill>
                          <a:srgbClr val="FF0E0E"/>
                        </a:solidFill>
                      </a:endParaRPr>
                    </a:p>
                  </a:txBody>
                  <a:tcPr/>
                </a:tc>
                <a:extLst>
                  <a:ext uri="{0D108BD9-81ED-4DB2-BD59-A6C34878D82A}">
                    <a16:rowId xmlns:a16="http://schemas.microsoft.com/office/drawing/2014/main" val="825396779"/>
                  </a:ext>
                </a:extLst>
              </a:tr>
              <a:tr h="370840">
                <a:tc>
                  <a:txBody>
                    <a:bodyPr/>
                    <a:lstStyle/>
                    <a:p>
                      <a:r>
                        <a:rPr lang="en-US" dirty="0" err="1" smtClean="0">
                          <a:solidFill>
                            <a:srgbClr val="0000FF"/>
                          </a:solidFill>
                        </a:rPr>
                        <a:t>vdW</a:t>
                      </a:r>
                      <a:r>
                        <a:rPr lang="en-US" dirty="0" smtClean="0">
                          <a:solidFill>
                            <a:srgbClr val="0000FF"/>
                          </a:solidFill>
                        </a:rPr>
                        <a:t> from</a:t>
                      </a:r>
                      <a:r>
                        <a:rPr lang="en-US" baseline="0" dirty="0" smtClean="0">
                          <a:solidFill>
                            <a:srgbClr val="0000FF"/>
                          </a:solidFill>
                        </a:rPr>
                        <a:t> </a:t>
                      </a:r>
                      <a:r>
                        <a:rPr lang="en-US" baseline="0" dirty="0" err="1" smtClean="0">
                          <a:solidFill>
                            <a:srgbClr val="0000FF"/>
                          </a:solidFill>
                        </a:rPr>
                        <a:t>wavefunction</a:t>
                      </a:r>
                      <a:endParaRPr lang="en-US" dirty="0">
                        <a:solidFill>
                          <a:srgbClr val="0000FF"/>
                        </a:solidFill>
                      </a:endParaRPr>
                    </a:p>
                  </a:txBody>
                  <a:tcPr/>
                </a:tc>
                <a:tc>
                  <a:txBody>
                    <a:bodyPr/>
                    <a:lstStyle/>
                    <a:p>
                      <a:pPr algn="ctr"/>
                      <a:r>
                        <a:rPr lang="en-US" dirty="0" smtClean="0">
                          <a:solidFill>
                            <a:srgbClr val="0000FF"/>
                          </a:solidFill>
                        </a:rPr>
                        <a:t>0.856</a:t>
                      </a:r>
                      <a:endParaRPr lang="en-US" dirty="0">
                        <a:solidFill>
                          <a:srgbClr val="0000FF"/>
                        </a:solidFill>
                      </a:endParaRPr>
                    </a:p>
                  </a:txBody>
                  <a:tcPr/>
                </a:tc>
                <a:tc>
                  <a:txBody>
                    <a:bodyPr/>
                    <a:lstStyle/>
                    <a:p>
                      <a:pPr algn="ctr"/>
                      <a:r>
                        <a:rPr lang="en-US" dirty="0" smtClean="0">
                          <a:solidFill>
                            <a:srgbClr val="0000FF"/>
                          </a:solidFill>
                        </a:rPr>
                        <a:t>4.91</a:t>
                      </a:r>
                      <a:endParaRPr lang="en-US" dirty="0">
                        <a:solidFill>
                          <a:srgbClr val="0000FF"/>
                        </a:solidFill>
                      </a:endParaRPr>
                    </a:p>
                  </a:txBody>
                  <a:tcPr/>
                </a:tc>
                <a:tc>
                  <a:txBody>
                    <a:bodyPr/>
                    <a:lstStyle/>
                    <a:p>
                      <a:pPr algn="ctr"/>
                      <a:r>
                        <a:rPr lang="en-US" dirty="0" smtClean="0">
                          <a:solidFill>
                            <a:srgbClr val="0000FF"/>
                          </a:solidFill>
                        </a:rPr>
                        <a:t>29.31</a:t>
                      </a:r>
                      <a:endParaRPr lang="en-US" dirty="0">
                        <a:solidFill>
                          <a:srgbClr val="0000FF"/>
                        </a:solidFill>
                      </a:endParaRPr>
                    </a:p>
                  </a:txBody>
                  <a:tcPr/>
                </a:tc>
                <a:extLst>
                  <a:ext uri="{0D108BD9-81ED-4DB2-BD59-A6C34878D82A}">
                    <a16:rowId xmlns:a16="http://schemas.microsoft.com/office/drawing/2014/main" val="156565473"/>
                  </a:ext>
                </a:extLst>
              </a:tr>
              <a:tr h="370840">
                <a:tc>
                  <a:txBody>
                    <a:bodyPr/>
                    <a:lstStyle/>
                    <a:p>
                      <a:r>
                        <a:rPr lang="en-US" dirty="0" smtClean="0">
                          <a:solidFill>
                            <a:srgbClr val="008000"/>
                          </a:solidFill>
                        </a:rPr>
                        <a:t>molecular</a:t>
                      </a:r>
                      <a:r>
                        <a:rPr lang="en-US" baseline="0" dirty="0" smtClean="0">
                          <a:solidFill>
                            <a:srgbClr val="008000"/>
                          </a:solidFill>
                        </a:rPr>
                        <a:t> dynamics (MD)*</a:t>
                      </a:r>
                      <a:endParaRPr lang="en-US" dirty="0">
                        <a:solidFill>
                          <a:srgbClr val="008000"/>
                        </a:solidFill>
                      </a:endParaRPr>
                    </a:p>
                  </a:txBody>
                  <a:tcPr>
                    <a:solidFill>
                      <a:srgbClr val="FFFF85"/>
                    </a:solidFill>
                  </a:tcPr>
                </a:tc>
                <a:tc>
                  <a:txBody>
                    <a:bodyPr/>
                    <a:lstStyle/>
                    <a:p>
                      <a:pPr algn="ctr"/>
                      <a:r>
                        <a:rPr lang="en-US" dirty="0" smtClean="0">
                          <a:solidFill>
                            <a:srgbClr val="008000"/>
                          </a:solidFill>
                        </a:rPr>
                        <a:t>0.990</a:t>
                      </a:r>
                      <a:endParaRPr lang="en-US" dirty="0">
                        <a:solidFill>
                          <a:srgbClr val="008000"/>
                        </a:solidFill>
                      </a:endParaRPr>
                    </a:p>
                  </a:txBody>
                  <a:tcPr>
                    <a:solidFill>
                      <a:srgbClr val="FFFF8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1.11</a:t>
                      </a:r>
                    </a:p>
                  </a:txBody>
                  <a:tcPr>
                    <a:solidFill>
                      <a:srgbClr val="FFFF8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7.50</a:t>
                      </a:r>
                    </a:p>
                  </a:txBody>
                  <a:tcPr>
                    <a:solidFill>
                      <a:srgbClr val="FFFF85"/>
                    </a:solidFill>
                  </a:tcPr>
                </a:tc>
                <a:extLst>
                  <a:ext uri="{0D108BD9-81ED-4DB2-BD59-A6C34878D82A}">
                    <a16:rowId xmlns:a16="http://schemas.microsoft.com/office/drawing/2014/main" val="2342223652"/>
                  </a:ext>
                </a:extLst>
              </a:tr>
            </a:tbl>
          </a:graphicData>
        </a:graphic>
      </p:graphicFrame>
      <p:sp>
        <p:nvSpPr>
          <p:cNvPr id="11" name="TextBox 10"/>
          <p:cNvSpPr txBox="1"/>
          <p:nvPr/>
        </p:nvSpPr>
        <p:spPr>
          <a:xfrm>
            <a:off x="6781800" y="6553200"/>
            <a:ext cx="1029193" cy="369332"/>
          </a:xfrm>
          <a:prstGeom prst="rect">
            <a:avLst/>
          </a:prstGeom>
          <a:noFill/>
        </p:spPr>
        <p:txBody>
          <a:bodyPr wrap="none" rtlCol="0">
            <a:spAutoFit/>
          </a:bodyPr>
          <a:lstStyle/>
          <a:p>
            <a:r>
              <a:rPr lang="en-US" dirty="0" smtClean="0"/>
              <a:t>NPT step</a:t>
            </a:r>
            <a:endParaRPr lang="en-US" dirty="0"/>
          </a:p>
        </p:txBody>
      </p:sp>
      <p:pic>
        <p:nvPicPr>
          <p:cNvPr id="12" name="eql2_mov">
            <a:hlinkClick r:id="" action="ppaction://media"/>
          </p:cNvPr>
          <p:cNvPicPr>
            <a:picLocks noChangeAspect="1"/>
          </p:cNvPicPr>
          <p:nvPr>
            <a:videoFile r:link="rId1"/>
            <p:extLst>
              <p:ext uri="{DAA4B4D4-6D71-4841-9C94-3DE7FCFB9230}">
                <p14:media xmlns:p14="http://schemas.microsoft.com/office/powerpoint/2010/main" r:embed="rId2">
                  <p14:trim st="67"/>
                </p14:media>
              </p:ext>
            </p:extLst>
          </p:nvPr>
        </p:nvPicPr>
        <p:blipFill rotWithShape="1">
          <a:blip r:embed="rId5"/>
          <a:srcRect l="15099" t="4894" r="18033" b="9560"/>
          <a:stretch/>
        </p:blipFill>
        <p:spPr>
          <a:xfrm>
            <a:off x="5257800" y="3200400"/>
            <a:ext cx="3898480" cy="3457951"/>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157315178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5332037"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Comparison of methods for density</a:t>
            </a:r>
            <a:endParaRPr lang="en-US" sz="2800" dirty="0">
              <a:solidFill>
                <a:schemeClr val="bg1"/>
              </a:solidFill>
              <a:effectLst>
                <a:outerShdw blurRad="38100" dist="38100" dir="2700000" algn="tl">
                  <a:srgbClr val="000000">
                    <a:alpha val="43137"/>
                  </a:srgbClr>
                </a:outerShdw>
              </a:effectLst>
              <a:latin typeface="+mj-lt"/>
            </a:endParaRPr>
          </a:p>
        </p:txBody>
      </p:sp>
      <p:sp>
        <p:nvSpPr>
          <p:cNvPr id="6"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endParaRPr lang="en-US" dirty="0" smtClean="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endParaRPr lang="en-US" dirty="0" smtClean="0">
              <a:latin typeface="+mj-lt"/>
            </a:endParaRP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endParaRPr lang="en-US" dirty="0" smtClean="0">
              <a:latin typeface="+mj-lt"/>
            </a:endParaRPr>
          </a:p>
          <a:p>
            <a:pPr marL="342900" indent="-342900">
              <a:buFont typeface="Arial" panose="020B0604020202020204" pitchFamily="34" charset="0"/>
              <a:buChar char="•"/>
            </a:pPr>
            <a:endParaRPr lang="en-US" dirty="0" smtClean="0">
              <a:latin typeface="+mj-lt"/>
            </a:endParaRPr>
          </a:p>
          <a:p>
            <a:pPr marL="344488" indent="-344488">
              <a:buFont typeface="Wingdings" panose="05000000000000000000" pitchFamily="2" charset="2"/>
              <a:buChar char="Ø"/>
            </a:pPr>
            <a:r>
              <a:rPr lang="en-US" sz="2000" dirty="0" smtClean="0"/>
              <a:t>MD is the best technique to calculate density</a:t>
            </a:r>
          </a:p>
          <a:p>
            <a:pPr marL="344488" indent="-344488">
              <a:buFont typeface="Wingdings" panose="05000000000000000000" pitchFamily="2" charset="2"/>
              <a:buChar char="Ø"/>
            </a:pPr>
            <a:endParaRPr lang="en-US" sz="2000" dirty="0" smtClean="0"/>
          </a:p>
          <a:p>
            <a:pPr marL="344488" indent="-344488">
              <a:buFont typeface="Wingdings" panose="05000000000000000000" pitchFamily="2" charset="2"/>
              <a:buChar char="Ø"/>
            </a:pPr>
            <a:r>
              <a:rPr lang="en-US" sz="2000" dirty="0" smtClean="0"/>
              <a:t>developed MD model to calculate density</a:t>
            </a:r>
            <a:endParaRPr lang="en-US" sz="2000" dirty="0"/>
          </a:p>
          <a:p>
            <a:pPr marL="800100" lvl="1" indent="-342900">
              <a:buFont typeface="Arial" panose="020B0604020202020204" pitchFamily="34" charset="0"/>
              <a:buChar char="•"/>
            </a:pPr>
            <a:r>
              <a:rPr lang="en-US" sz="2000" dirty="0" smtClean="0"/>
              <a:t>GAFF</a:t>
            </a:r>
            <a:r>
              <a:rPr lang="en-US" sz="2000" dirty="0"/>
              <a:t>, </a:t>
            </a:r>
            <a:r>
              <a:rPr lang="en-US" sz="2000" dirty="0" smtClean="0"/>
              <a:t>GROMACS</a:t>
            </a:r>
          </a:p>
          <a:p>
            <a:pPr marL="342900" indent="-342900">
              <a:buFont typeface="Arial" panose="020B0604020202020204" pitchFamily="34" charset="0"/>
              <a:buChar char="•"/>
            </a:pPr>
            <a:endParaRPr lang="en-US" sz="2000" dirty="0"/>
          </a:p>
          <a:p>
            <a:pPr marL="342900" indent="-342900">
              <a:buFont typeface="Wingdings" panose="05000000000000000000" pitchFamily="2" charset="2"/>
              <a:buChar char="Ø"/>
            </a:pPr>
            <a:r>
              <a:rPr lang="en-US" sz="2000" dirty="0"/>
              <a:t>validation using 175 organic molecules</a:t>
            </a:r>
          </a:p>
          <a:p>
            <a:pPr marL="800100" lvl="1" indent="-342900">
              <a:buFont typeface="Arial" panose="020B0604020202020204" pitchFamily="34" charset="0"/>
              <a:buChar char="•"/>
            </a:pPr>
            <a:r>
              <a:rPr lang="en-US" sz="2000" dirty="0"/>
              <a:t>ranging from 600 – 2000 kg/m</a:t>
            </a:r>
            <a:r>
              <a:rPr lang="en-US" sz="2000" baseline="30000" dirty="0"/>
              <a:t>3</a:t>
            </a:r>
            <a:endParaRPr lang="en-US" sz="2000" dirty="0"/>
          </a:p>
          <a:p>
            <a:pPr marL="800100" lvl="1" indent="-342900">
              <a:buFont typeface="Arial" panose="020B0604020202020204" pitchFamily="34" charset="0"/>
              <a:buChar char="•"/>
            </a:pPr>
            <a:r>
              <a:rPr lang="en-US" sz="2000" dirty="0" smtClean="0"/>
              <a:t>R</a:t>
            </a:r>
            <a:r>
              <a:rPr lang="en-US" sz="2000" baseline="30000" dirty="0" smtClean="0"/>
              <a:t>2 </a:t>
            </a:r>
            <a:r>
              <a:rPr lang="en-US" sz="2000" dirty="0" smtClean="0"/>
              <a:t>= 0.96</a:t>
            </a:r>
            <a:endParaRPr lang="en-US" sz="2000" dirty="0"/>
          </a:p>
          <a:p>
            <a:pPr marL="800100" lvl="1" indent="-342900">
              <a:buFont typeface="Arial" panose="020B0604020202020204" pitchFamily="34" charset="0"/>
              <a:buChar char="•"/>
            </a:pPr>
            <a:r>
              <a:rPr lang="en-US" sz="2000" dirty="0"/>
              <a:t>accurate over broad range of density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can use in Lorentz-Lorenz equation to </a:t>
            </a:r>
            <a:r>
              <a:rPr lang="en-US" sz="2000" dirty="0" smtClean="0"/>
              <a:t>compute </a:t>
            </a:r>
            <a:r>
              <a:rPr lang="en-US" sz="2000" dirty="0"/>
              <a:t>RI</a:t>
            </a:r>
          </a:p>
          <a:p>
            <a:pPr marL="342900" indent="-342900">
              <a:buFont typeface="Arial" panose="020B0604020202020204" pitchFamily="34" charset="0"/>
              <a:buChar char="•"/>
            </a:pPr>
            <a:endParaRPr lang="en-US" sz="2000" dirty="0">
              <a:latin typeface="+mj-lt"/>
            </a:endParaRPr>
          </a:p>
        </p:txBody>
      </p:sp>
      <p:sp>
        <p:nvSpPr>
          <p:cNvPr id="13" name="TextBox 12"/>
          <p:cNvSpPr txBox="1"/>
          <p:nvPr/>
        </p:nvSpPr>
        <p:spPr>
          <a:xfrm>
            <a:off x="3886200" y="2480846"/>
            <a:ext cx="4572000" cy="338554"/>
          </a:xfrm>
          <a:prstGeom prst="rect">
            <a:avLst/>
          </a:prstGeom>
          <a:noFill/>
        </p:spPr>
        <p:txBody>
          <a:bodyPr wrap="square" rtlCol="0">
            <a:spAutoFit/>
          </a:bodyPr>
          <a:lstStyle/>
          <a:p>
            <a:r>
              <a:rPr lang="en-US" sz="1600" dirty="0" smtClean="0"/>
              <a:t>* Park et al, Chemical Physics Letters, 2003</a:t>
            </a:r>
            <a:endParaRPr lang="en-US" sz="1600" dirty="0"/>
          </a:p>
        </p:txBody>
      </p:sp>
      <p:graphicFrame>
        <p:nvGraphicFramePr>
          <p:cNvPr id="7" name="Table 6"/>
          <p:cNvGraphicFramePr>
            <a:graphicFrameLocks noGrp="1"/>
          </p:cNvGraphicFramePr>
          <p:nvPr>
            <p:extLst/>
          </p:nvPr>
        </p:nvGraphicFramePr>
        <p:xfrm>
          <a:off x="1371600" y="990600"/>
          <a:ext cx="6096001" cy="1483360"/>
        </p:xfrm>
        <a:graphic>
          <a:graphicData uri="http://schemas.openxmlformats.org/drawingml/2006/table">
            <a:tbl>
              <a:tblPr firstRow="1" bandRow="1">
                <a:tableStyleId>{5940675A-B579-460E-94D1-54222C63F5DA}</a:tableStyleId>
              </a:tblPr>
              <a:tblGrid>
                <a:gridCol w="3120572">
                  <a:extLst>
                    <a:ext uri="{9D8B030D-6E8A-4147-A177-3AD203B41FA5}">
                      <a16:colId xmlns:a16="http://schemas.microsoft.com/office/drawing/2014/main" val="3415780901"/>
                    </a:ext>
                  </a:extLst>
                </a:gridCol>
                <a:gridCol w="870857">
                  <a:extLst>
                    <a:ext uri="{9D8B030D-6E8A-4147-A177-3AD203B41FA5}">
                      <a16:colId xmlns:a16="http://schemas.microsoft.com/office/drawing/2014/main" val="3142161462"/>
                    </a:ext>
                  </a:extLst>
                </a:gridCol>
                <a:gridCol w="1113971">
                  <a:extLst>
                    <a:ext uri="{9D8B030D-6E8A-4147-A177-3AD203B41FA5}">
                      <a16:colId xmlns:a16="http://schemas.microsoft.com/office/drawing/2014/main" val="1522621205"/>
                    </a:ext>
                  </a:extLst>
                </a:gridCol>
                <a:gridCol w="990601">
                  <a:extLst>
                    <a:ext uri="{9D8B030D-6E8A-4147-A177-3AD203B41FA5}">
                      <a16:colId xmlns:a16="http://schemas.microsoft.com/office/drawing/2014/main" val="3418910076"/>
                    </a:ext>
                  </a:extLst>
                </a:gridCol>
              </a:tblGrid>
              <a:tr h="370840">
                <a:tc>
                  <a:txBody>
                    <a:bodyPr/>
                    <a:lstStyle/>
                    <a:p>
                      <a:r>
                        <a:rPr lang="en-US" b="1" dirty="0" smtClean="0"/>
                        <a:t>Method</a:t>
                      </a:r>
                      <a:endParaRPr lang="en-US" b="1" dirty="0"/>
                    </a:p>
                  </a:txBody>
                  <a:tcPr/>
                </a:tc>
                <a:tc>
                  <a:txBody>
                    <a:bodyPr/>
                    <a:lstStyle/>
                    <a:p>
                      <a:pPr algn="ctr"/>
                      <a:r>
                        <a:rPr lang="en-US" b="1" dirty="0" smtClean="0"/>
                        <a:t>R</a:t>
                      </a:r>
                      <a:r>
                        <a:rPr lang="en-US" b="1" baseline="30000" dirty="0" smtClean="0"/>
                        <a:t>2</a:t>
                      </a:r>
                      <a:endParaRPr lang="en-US" b="1" baseline="30000" dirty="0"/>
                    </a:p>
                  </a:txBody>
                  <a:tcPr/>
                </a:tc>
                <a:tc>
                  <a:txBody>
                    <a:bodyPr/>
                    <a:lstStyle/>
                    <a:p>
                      <a:pPr algn="ctr"/>
                      <a:r>
                        <a:rPr lang="en-US" b="1" dirty="0" smtClean="0"/>
                        <a:t>MAPE</a:t>
                      </a:r>
                      <a:endParaRPr lang="en-US" b="1" dirty="0"/>
                    </a:p>
                  </a:txBody>
                  <a:tcPr/>
                </a:tc>
                <a:tc>
                  <a:txBody>
                    <a:bodyPr/>
                    <a:lstStyle/>
                    <a:p>
                      <a:pPr algn="ctr"/>
                      <a:r>
                        <a:rPr lang="en-US" b="1" dirty="0" smtClean="0"/>
                        <a:t>MAE</a:t>
                      </a:r>
                      <a:endParaRPr lang="en-US" b="1" dirty="0"/>
                    </a:p>
                  </a:txBody>
                  <a:tcPr/>
                </a:tc>
                <a:extLst>
                  <a:ext uri="{0D108BD9-81ED-4DB2-BD59-A6C34878D82A}">
                    <a16:rowId xmlns:a16="http://schemas.microsoft.com/office/drawing/2014/main" val="173279530"/>
                  </a:ext>
                </a:extLst>
              </a:tr>
              <a:tr h="370840">
                <a:tc>
                  <a:txBody>
                    <a:bodyPr/>
                    <a:lstStyle/>
                    <a:p>
                      <a:r>
                        <a:rPr lang="en-US" dirty="0" err="1" smtClean="0">
                          <a:solidFill>
                            <a:srgbClr val="FF0E0E"/>
                          </a:solidFill>
                        </a:rPr>
                        <a:t>vdW</a:t>
                      </a:r>
                      <a:r>
                        <a:rPr lang="en-US" dirty="0" smtClean="0">
                          <a:solidFill>
                            <a:srgbClr val="FF0E0E"/>
                          </a:solidFill>
                        </a:rPr>
                        <a:t> from </a:t>
                      </a:r>
                      <a:r>
                        <a:rPr lang="en-US" dirty="0" err="1" smtClean="0">
                          <a:solidFill>
                            <a:srgbClr val="FF0E0E"/>
                          </a:solidFill>
                        </a:rPr>
                        <a:t>Slonimski’s</a:t>
                      </a:r>
                      <a:r>
                        <a:rPr lang="en-US" dirty="0" smtClean="0">
                          <a:solidFill>
                            <a:srgbClr val="FF0E0E"/>
                          </a:solidFill>
                        </a:rPr>
                        <a:t> method</a:t>
                      </a:r>
                      <a:endParaRPr lang="en-US" dirty="0">
                        <a:solidFill>
                          <a:srgbClr val="FF0E0E"/>
                        </a:solidFill>
                      </a:endParaRPr>
                    </a:p>
                  </a:txBody>
                  <a:tcPr/>
                </a:tc>
                <a:tc>
                  <a:txBody>
                    <a:bodyPr/>
                    <a:lstStyle/>
                    <a:p>
                      <a:pPr algn="ctr"/>
                      <a:r>
                        <a:rPr lang="en-US" dirty="0" smtClean="0">
                          <a:solidFill>
                            <a:srgbClr val="FF0E0E"/>
                          </a:solidFill>
                        </a:rPr>
                        <a:t>0.820</a:t>
                      </a:r>
                      <a:endParaRPr lang="en-US" dirty="0">
                        <a:solidFill>
                          <a:srgbClr val="FF0E0E"/>
                        </a:solidFill>
                      </a:endParaRPr>
                    </a:p>
                  </a:txBody>
                  <a:tcPr/>
                </a:tc>
                <a:tc>
                  <a:txBody>
                    <a:bodyPr/>
                    <a:lstStyle/>
                    <a:p>
                      <a:pPr algn="ctr"/>
                      <a:r>
                        <a:rPr lang="en-US" dirty="0" smtClean="0">
                          <a:solidFill>
                            <a:srgbClr val="FF0E0E"/>
                          </a:solidFill>
                        </a:rPr>
                        <a:t>5.62</a:t>
                      </a:r>
                      <a:endParaRPr lang="en-US" dirty="0">
                        <a:solidFill>
                          <a:srgbClr val="FF0E0E"/>
                        </a:solidFill>
                      </a:endParaRPr>
                    </a:p>
                  </a:txBody>
                  <a:tcPr/>
                </a:tc>
                <a:tc>
                  <a:txBody>
                    <a:bodyPr/>
                    <a:lstStyle/>
                    <a:p>
                      <a:pPr algn="ctr"/>
                      <a:r>
                        <a:rPr lang="en-US" dirty="0" smtClean="0">
                          <a:solidFill>
                            <a:srgbClr val="FF0E0E"/>
                          </a:solidFill>
                        </a:rPr>
                        <a:t>45.97</a:t>
                      </a:r>
                      <a:endParaRPr lang="en-US" dirty="0">
                        <a:solidFill>
                          <a:srgbClr val="FF0E0E"/>
                        </a:solidFill>
                      </a:endParaRPr>
                    </a:p>
                  </a:txBody>
                  <a:tcPr/>
                </a:tc>
                <a:extLst>
                  <a:ext uri="{0D108BD9-81ED-4DB2-BD59-A6C34878D82A}">
                    <a16:rowId xmlns:a16="http://schemas.microsoft.com/office/drawing/2014/main" val="825396779"/>
                  </a:ext>
                </a:extLst>
              </a:tr>
              <a:tr h="370840">
                <a:tc>
                  <a:txBody>
                    <a:bodyPr/>
                    <a:lstStyle/>
                    <a:p>
                      <a:r>
                        <a:rPr lang="en-US" dirty="0" err="1" smtClean="0">
                          <a:solidFill>
                            <a:srgbClr val="0000FF"/>
                          </a:solidFill>
                        </a:rPr>
                        <a:t>vdW</a:t>
                      </a:r>
                      <a:r>
                        <a:rPr lang="en-US" dirty="0" smtClean="0">
                          <a:solidFill>
                            <a:srgbClr val="0000FF"/>
                          </a:solidFill>
                        </a:rPr>
                        <a:t> from</a:t>
                      </a:r>
                      <a:r>
                        <a:rPr lang="en-US" baseline="0" dirty="0" smtClean="0">
                          <a:solidFill>
                            <a:srgbClr val="0000FF"/>
                          </a:solidFill>
                        </a:rPr>
                        <a:t> </a:t>
                      </a:r>
                      <a:r>
                        <a:rPr lang="en-US" baseline="0" dirty="0" err="1" smtClean="0">
                          <a:solidFill>
                            <a:srgbClr val="0000FF"/>
                          </a:solidFill>
                        </a:rPr>
                        <a:t>wavefunction</a:t>
                      </a:r>
                      <a:endParaRPr lang="en-US" dirty="0">
                        <a:solidFill>
                          <a:srgbClr val="0000FF"/>
                        </a:solidFill>
                      </a:endParaRPr>
                    </a:p>
                  </a:txBody>
                  <a:tcPr/>
                </a:tc>
                <a:tc>
                  <a:txBody>
                    <a:bodyPr/>
                    <a:lstStyle/>
                    <a:p>
                      <a:pPr algn="ctr"/>
                      <a:r>
                        <a:rPr lang="en-US" dirty="0" smtClean="0">
                          <a:solidFill>
                            <a:srgbClr val="0000FF"/>
                          </a:solidFill>
                        </a:rPr>
                        <a:t>0.856</a:t>
                      </a:r>
                      <a:endParaRPr lang="en-US" dirty="0">
                        <a:solidFill>
                          <a:srgbClr val="0000FF"/>
                        </a:solidFill>
                      </a:endParaRPr>
                    </a:p>
                  </a:txBody>
                  <a:tcPr/>
                </a:tc>
                <a:tc>
                  <a:txBody>
                    <a:bodyPr/>
                    <a:lstStyle/>
                    <a:p>
                      <a:pPr algn="ctr"/>
                      <a:r>
                        <a:rPr lang="en-US" dirty="0" smtClean="0">
                          <a:solidFill>
                            <a:srgbClr val="0000FF"/>
                          </a:solidFill>
                        </a:rPr>
                        <a:t>4.91</a:t>
                      </a:r>
                      <a:endParaRPr lang="en-US" dirty="0">
                        <a:solidFill>
                          <a:srgbClr val="0000FF"/>
                        </a:solidFill>
                      </a:endParaRPr>
                    </a:p>
                  </a:txBody>
                  <a:tcPr/>
                </a:tc>
                <a:tc>
                  <a:txBody>
                    <a:bodyPr/>
                    <a:lstStyle/>
                    <a:p>
                      <a:pPr algn="ctr"/>
                      <a:r>
                        <a:rPr lang="en-US" dirty="0" smtClean="0">
                          <a:solidFill>
                            <a:srgbClr val="0000FF"/>
                          </a:solidFill>
                        </a:rPr>
                        <a:t>29.31</a:t>
                      </a:r>
                      <a:endParaRPr lang="en-US" dirty="0">
                        <a:solidFill>
                          <a:srgbClr val="0000FF"/>
                        </a:solidFill>
                      </a:endParaRPr>
                    </a:p>
                  </a:txBody>
                  <a:tcPr/>
                </a:tc>
                <a:extLst>
                  <a:ext uri="{0D108BD9-81ED-4DB2-BD59-A6C34878D82A}">
                    <a16:rowId xmlns:a16="http://schemas.microsoft.com/office/drawing/2014/main" val="156565473"/>
                  </a:ext>
                </a:extLst>
              </a:tr>
              <a:tr h="370840">
                <a:tc>
                  <a:txBody>
                    <a:bodyPr/>
                    <a:lstStyle/>
                    <a:p>
                      <a:r>
                        <a:rPr lang="en-US" dirty="0" smtClean="0">
                          <a:solidFill>
                            <a:srgbClr val="008000"/>
                          </a:solidFill>
                        </a:rPr>
                        <a:t>molecular</a:t>
                      </a:r>
                      <a:r>
                        <a:rPr lang="en-US" baseline="0" dirty="0" smtClean="0">
                          <a:solidFill>
                            <a:srgbClr val="008000"/>
                          </a:solidFill>
                        </a:rPr>
                        <a:t> dynamics (MD)*</a:t>
                      </a:r>
                      <a:endParaRPr lang="en-US" dirty="0">
                        <a:solidFill>
                          <a:srgbClr val="008000"/>
                        </a:solidFill>
                      </a:endParaRPr>
                    </a:p>
                  </a:txBody>
                  <a:tcPr>
                    <a:solidFill>
                      <a:srgbClr val="FFFF85"/>
                    </a:solidFill>
                  </a:tcPr>
                </a:tc>
                <a:tc>
                  <a:txBody>
                    <a:bodyPr/>
                    <a:lstStyle/>
                    <a:p>
                      <a:pPr algn="ctr"/>
                      <a:r>
                        <a:rPr lang="en-US" dirty="0" smtClean="0">
                          <a:solidFill>
                            <a:srgbClr val="008000"/>
                          </a:solidFill>
                        </a:rPr>
                        <a:t>0.990</a:t>
                      </a:r>
                      <a:endParaRPr lang="en-US" dirty="0">
                        <a:solidFill>
                          <a:srgbClr val="008000"/>
                        </a:solidFill>
                      </a:endParaRPr>
                    </a:p>
                  </a:txBody>
                  <a:tcPr>
                    <a:solidFill>
                      <a:srgbClr val="FFFF8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1.11</a:t>
                      </a:r>
                    </a:p>
                  </a:txBody>
                  <a:tcPr>
                    <a:solidFill>
                      <a:srgbClr val="FFFF8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rgbClr val="008000"/>
                          </a:solidFill>
                        </a:rPr>
                        <a:t>7.50</a:t>
                      </a:r>
                    </a:p>
                  </a:txBody>
                  <a:tcPr>
                    <a:solidFill>
                      <a:srgbClr val="FFFF85"/>
                    </a:solidFill>
                  </a:tcPr>
                </a:tc>
                <a:extLst>
                  <a:ext uri="{0D108BD9-81ED-4DB2-BD59-A6C34878D82A}">
                    <a16:rowId xmlns:a16="http://schemas.microsoft.com/office/drawing/2014/main" val="2342223652"/>
                  </a:ext>
                </a:extLst>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60384270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11" end="11"/>
                                            </p:txEl>
                                          </p:spTgt>
                                        </p:tgtEl>
                                        <p:attrNameLst>
                                          <p:attrName>style.visibility</p:attrName>
                                        </p:attrNameLst>
                                      </p:cBhvr>
                                      <p:to>
                                        <p:strVal val="visible"/>
                                      </p:to>
                                    </p:set>
                                    <p:animEffect transition="in" filter="fade">
                                      <p:cBhvr>
                                        <p:cTn id="7" dur="500"/>
                                        <p:tgtEl>
                                          <p:spTgt spid="6">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2" end="12"/>
                                            </p:txEl>
                                          </p:spTgt>
                                        </p:tgtEl>
                                        <p:attrNameLst>
                                          <p:attrName>style.visibility</p:attrName>
                                        </p:attrNameLst>
                                      </p:cBhvr>
                                      <p:to>
                                        <p:strVal val="visible"/>
                                      </p:to>
                                    </p:set>
                                    <p:animEffect transition="in" filter="fade">
                                      <p:cBhvr>
                                        <p:cTn id="10" dur="500"/>
                                        <p:tgtEl>
                                          <p:spTgt spid="6">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3" end="13"/>
                                            </p:txEl>
                                          </p:spTgt>
                                        </p:tgtEl>
                                        <p:attrNameLst>
                                          <p:attrName>style.visibility</p:attrName>
                                        </p:attrNameLst>
                                      </p:cBhvr>
                                      <p:to>
                                        <p:strVal val="visible"/>
                                      </p:to>
                                    </p:set>
                                    <p:animEffect transition="in" filter="fade">
                                      <p:cBhvr>
                                        <p:cTn id="13" dur="500"/>
                                        <p:tgtEl>
                                          <p:spTgt spid="6">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14" end="14"/>
                                            </p:txEl>
                                          </p:spTgt>
                                        </p:tgtEl>
                                        <p:attrNameLst>
                                          <p:attrName>style.visibility</p:attrName>
                                        </p:attrNameLst>
                                      </p:cBhvr>
                                      <p:to>
                                        <p:strVal val="visible"/>
                                      </p:to>
                                    </p:set>
                                    <p:animEffect transition="in" filter="fade">
                                      <p:cBhvr>
                                        <p:cTn id="16" dur="500"/>
                                        <p:tgtEl>
                                          <p:spTgt spid="6">
                                            <p:txEl>
                                              <p:pRg st="14" end="1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16" end="16"/>
                                            </p:txEl>
                                          </p:spTgt>
                                        </p:tgtEl>
                                        <p:attrNameLst>
                                          <p:attrName>style.visibility</p:attrName>
                                        </p:attrNameLst>
                                      </p:cBhvr>
                                      <p:to>
                                        <p:strVal val="visible"/>
                                      </p:to>
                                    </p:set>
                                    <p:animEffect transition="in" filter="fade">
                                      <p:cBhvr>
                                        <p:cTn id="21" dur="5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4507131"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Exploration of chemical space</a:t>
            </a:r>
            <a:endParaRPr lang="en-US" sz="2800" dirty="0">
              <a:solidFill>
                <a:schemeClr val="bg1"/>
              </a:solidFill>
              <a:effectLst>
                <a:outerShdw blurRad="38100" dist="38100" dir="2700000" algn="tl">
                  <a:srgbClr val="000000">
                    <a:alpha val="43137"/>
                  </a:srgbClr>
                </a:outerShdw>
              </a:effectLst>
              <a:latin typeface="+mj-lt"/>
            </a:endParaRPr>
          </a:p>
        </p:txBody>
      </p:sp>
      <mc:AlternateContent xmlns:mc="http://schemas.openxmlformats.org/markup-compatibility/2006" xmlns:a14="http://schemas.microsoft.com/office/drawing/2010/main">
        <mc:Choice Requires="a14">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dirty="0" smtClean="0"/>
                  <a:t>searching for high RI candidates in </a:t>
                </a:r>
                <a:r>
                  <a:rPr lang="en-US" sz="2000" b="1" dirty="0" smtClean="0"/>
                  <a:t>uncharted chemical space</a:t>
                </a:r>
                <a:endParaRPr lang="en-US" sz="2000" dirty="0" smtClean="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smtClean="0"/>
                  <a:t>generated </a:t>
                </a:r>
                <a:r>
                  <a:rPr lang="en-US" sz="2000" dirty="0"/>
                  <a:t>a library </a:t>
                </a:r>
                <a:r>
                  <a:rPr lang="en-US" sz="2000" dirty="0" smtClean="0"/>
                  <a:t>of </a:t>
                </a:r>
                <a:r>
                  <a:rPr lang="en-US" sz="2000" dirty="0"/>
                  <a:t>organic </a:t>
                </a:r>
                <a:r>
                  <a:rPr lang="en-US" sz="2000" dirty="0" smtClean="0"/>
                  <a:t>molecules using </a:t>
                </a:r>
                <a:r>
                  <a:rPr lang="en-US" sz="2000" i="1" dirty="0" err="1" smtClean="0"/>
                  <a:t>ChemLG</a:t>
                </a:r>
                <a:endParaRPr lang="en-US" sz="2000" i="1" dirty="0" smtClean="0"/>
              </a:p>
              <a:p>
                <a:pPr marL="800100" lvl="1" indent="-342900">
                  <a:buFont typeface="Wingdings" panose="05000000000000000000" pitchFamily="2" charset="2"/>
                  <a:buChar char="ü"/>
                </a:pPr>
                <a:r>
                  <a:rPr lang="en-US" sz="2000" dirty="0" smtClean="0"/>
                  <a:t>15 building blocks (12 ring structures)</a:t>
                </a:r>
              </a:p>
              <a:p>
                <a:pPr marL="800100" lvl="1" indent="-342900">
                  <a:buFont typeface="Wingdings" panose="05000000000000000000" pitchFamily="2" charset="2"/>
                  <a:buChar char="ü"/>
                </a:pPr>
                <a:r>
                  <a:rPr lang="en-US" sz="2000" dirty="0" smtClean="0"/>
                  <a:t>min </a:t>
                </a:r>
                <a:r>
                  <a:rPr lang="en-US" sz="2000" dirty="0"/>
                  <a:t>and max mol</a:t>
                </a:r>
                <a:r>
                  <a:rPr lang="en-US" sz="2000" dirty="0" smtClean="0"/>
                  <a:t>. weight </a:t>
                </a:r>
                <a:r>
                  <a:rPr lang="en-US" sz="2000" dirty="0"/>
                  <a:t>= </a:t>
                </a:r>
                <a:r>
                  <a:rPr lang="en-US" sz="2000" dirty="0" smtClean="0"/>
                  <a:t>150-400</a:t>
                </a:r>
                <a:endParaRPr lang="en-US" sz="2000" dirty="0"/>
              </a:p>
              <a:p>
                <a:pPr marL="800100" lvl="1" indent="-342900">
                  <a:buFont typeface="Wingdings" panose="05000000000000000000" pitchFamily="2" charset="2"/>
                  <a:buChar char="ü"/>
                </a:pPr>
                <a:r>
                  <a:rPr lang="en-US" sz="2000" dirty="0" smtClean="0"/>
                  <a:t>min </a:t>
                </a:r>
                <a:r>
                  <a:rPr lang="en-US" sz="2000" dirty="0"/>
                  <a:t>and max no. of rings = </a:t>
                </a:r>
                <a:r>
                  <a:rPr lang="en-US" sz="2000" dirty="0" smtClean="0"/>
                  <a:t>0-5</a:t>
                </a:r>
              </a:p>
              <a:p>
                <a:pPr marL="800100" lvl="1" indent="-342900">
                  <a:buFont typeface="Wingdings" panose="05000000000000000000" pitchFamily="2" charset="2"/>
                  <a:buChar char="ü"/>
                </a:pPr>
                <a:endParaRPr lang="en-US" sz="2000" dirty="0"/>
              </a:p>
              <a:p>
                <a:pPr marL="342900" indent="-342900">
                  <a:buFont typeface="Wingdings" panose="05000000000000000000" pitchFamily="2" charset="2"/>
                  <a:buChar char="Ø"/>
                </a:pPr>
                <a:r>
                  <a:rPr lang="en-US" sz="2000" dirty="0"/>
                  <a:t>f</a:t>
                </a:r>
                <a:r>
                  <a:rPr lang="en-US" sz="2000" dirty="0" smtClean="0"/>
                  <a:t>inal library - </a:t>
                </a:r>
                <a:r>
                  <a:rPr lang="en-US" sz="2000" b="1" dirty="0" smtClean="0"/>
                  <a:t>1.5 million molecules</a:t>
                </a:r>
              </a:p>
              <a:p>
                <a:pPr marL="800100" lvl="1" indent="-342900">
                  <a:buFont typeface="Arial" panose="020B0604020202020204" pitchFamily="34" charset="0"/>
                  <a:buChar char="•"/>
                </a:pPr>
                <a:r>
                  <a:rPr lang="en-US" sz="2000" dirty="0" smtClean="0"/>
                  <a:t>MD calculations </a:t>
                </a:r>
                <a:r>
                  <a:rPr lang="en-US" sz="2000" dirty="0" smtClean="0">
                    <a:sym typeface="Wingdings" panose="05000000000000000000" pitchFamily="2" charset="2"/>
                  </a:rPr>
                  <a:t></a:t>
                </a:r>
                <a:r>
                  <a:rPr lang="en-US" sz="2000" dirty="0" smtClean="0"/>
                  <a:t> 3 years on 200 compute </a:t>
                </a:r>
                <a:br>
                  <a:rPr lang="en-US" sz="2000" dirty="0" smtClean="0"/>
                </a:br>
                <a:r>
                  <a:rPr lang="en-US" sz="2000" dirty="0" smtClean="0"/>
                  <a:t>nodes (16-cores) </a:t>
                </a:r>
                <a:r>
                  <a:rPr lang="en-US" sz="2000" dirty="0" smtClean="0">
                    <a:sym typeface="Wingdings" panose="05000000000000000000" pitchFamily="2" charset="2"/>
                  </a:rPr>
                  <a:t> not a viable option</a:t>
                </a:r>
              </a:p>
              <a:p>
                <a:pPr marL="800100" lvl="1" indent="-342900">
                  <a:buFont typeface="Arial" panose="020B0604020202020204" pitchFamily="34" charset="0"/>
                  <a:buChar char="•"/>
                </a:pPr>
                <a:endParaRPr lang="en-US" sz="2000" dirty="0"/>
              </a:p>
              <a:p>
                <a:pPr marL="342900" indent="-342900">
                  <a:buFont typeface="Wingdings" panose="05000000000000000000" pitchFamily="2" charset="2"/>
                  <a:buChar char="Ø"/>
                </a:pPr>
                <a:r>
                  <a:rPr lang="en-US" sz="2000" dirty="0" smtClean="0"/>
                  <a:t>develop </a:t>
                </a:r>
                <a:r>
                  <a:rPr lang="en-US" sz="2000" b="1" dirty="0" smtClean="0"/>
                  <a:t>machine learning model</a:t>
                </a:r>
              </a:p>
              <a:p>
                <a:pPr marL="800100" lvl="1" indent="-342900">
                  <a:buFont typeface="Arial" panose="020B0604020202020204" pitchFamily="34" charset="0"/>
                  <a:buChar char="•"/>
                </a:pPr>
                <a:r>
                  <a:rPr lang="en-US" sz="2000" dirty="0" smtClean="0"/>
                  <a:t>pick 100,000 molecules (randomly)</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smtClean="0"/>
                  <a:t>cast into the </a:t>
                </a:r>
                <a:r>
                  <a:rPr lang="en-US" sz="2000" b="1" dirty="0" smtClean="0"/>
                  <a:t>HTPS framework </a:t>
                </a:r>
                <a:r>
                  <a:rPr lang="en-US" sz="2000" dirty="0" smtClean="0"/>
                  <a:t>(3 months)</a:t>
                </a: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smtClean="0"/>
                  <a:t>also performed </a:t>
                </a:r>
                <a:r>
                  <a:rPr lang="en-US" sz="2000" b="1" dirty="0" smtClean="0"/>
                  <a:t>DFT calculations </a:t>
                </a:r>
                <a:r>
                  <a:rPr lang="en-US" sz="2000" dirty="0" smtClean="0"/>
                  <a:t>for </a:t>
                </a:r>
                <a14:m>
                  <m:oMath xmlns:m="http://schemas.openxmlformats.org/officeDocument/2006/math">
                    <m:r>
                      <a:rPr lang="en-US" sz="2000" i="1">
                        <a:latin typeface="Cambria Math" panose="02040503050406030204" pitchFamily="18" charset="0"/>
                      </a:rPr>
                      <m:t>𝛼</m:t>
                    </m:r>
                    <m:r>
                      <a:rPr lang="en-US" sz="2000" b="0" i="0" smtClean="0">
                        <a:latin typeface="Cambria Math" panose="02040503050406030204" pitchFamily="18" charset="0"/>
                      </a:rPr>
                      <m:t> </m:t>
                    </m:r>
                  </m:oMath>
                </a14:m>
                <a:r>
                  <a:rPr lang="en-US" sz="2000" dirty="0" smtClean="0"/>
                  <a:t>(4 months)</a:t>
                </a:r>
              </a:p>
            </p:txBody>
          </p:sp>
        </mc:Choice>
        <mc:Fallback xmlns="">
          <p:sp>
            <p:nvSpPr>
              <p:cNvPr id="4" name="Text Box 3"/>
              <p:cNvSpPr txBox="1">
                <a:spLocks noRot="1" noChangeAspect="1" noMove="1" noResize="1" noEditPoints="1" noAdjustHandles="1" noChangeArrowheads="1" noChangeShapeType="1" noTextEdit="1"/>
              </p:cNvSpPr>
              <p:nvPr/>
            </p:nvSpPr>
            <p:spPr bwMode="auto">
              <a:xfrm>
                <a:off x="247326" y="1277032"/>
                <a:ext cx="8820474" cy="5428568"/>
              </a:xfrm>
              <a:prstGeom prst="rect">
                <a:avLst/>
              </a:prstGeom>
              <a:blipFill>
                <a:blip r:embed="rId3"/>
                <a:stretch>
                  <a:fillRect l="-622" t="-561"/>
                </a:stretch>
              </a:blipFill>
              <a:ln w="9525">
                <a:noFill/>
                <a:miter lim="800000"/>
                <a:headEnd/>
                <a:tailEnd/>
              </a:ln>
              <a:effectLst/>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5946640" y="4495800"/>
            <a:ext cx="2642316" cy="1876428"/>
          </a:xfrm>
          <a:prstGeom prst="rect">
            <a:avLst/>
          </a:prstGeom>
        </p:spPr>
      </p:pic>
      <p:pic>
        <p:nvPicPr>
          <p:cNvPr id="7" name="Picture 6"/>
          <p:cNvPicPr>
            <a:picLocks noChangeAspect="1"/>
          </p:cNvPicPr>
          <p:nvPr/>
        </p:nvPicPr>
        <p:blipFill rotWithShape="1">
          <a:blip r:embed="rId5"/>
          <a:srcRect l="8390" t="8681" r="7018"/>
          <a:stretch/>
        </p:blipFill>
        <p:spPr>
          <a:xfrm>
            <a:off x="6096000" y="2514600"/>
            <a:ext cx="2755400" cy="1603118"/>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23249478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animEffect transition="in" filter="fade">
                                      <p:cBhvr>
                                        <p:cTn id="35" dur="500"/>
                                        <p:tgtEl>
                                          <p:spTgt spid="4">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13" end="13"/>
                                            </p:txEl>
                                          </p:spTgt>
                                        </p:tgtEl>
                                        <p:attrNameLst>
                                          <p:attrName>style.visibility</p:attrName>
                                        </p:attrNameLst>
                                      </p:cBhvr>
                                      <p:to>
                                        <p:strVal val="visible"/>
                                      </p:to>
                                    </p:set>
                                    <p:animEffect transition="in" filter="fade">
                                      <p:cBhvr>
                                        <p:cTn id="40" dur="500"/>
                                        <p:tgtEl>
                                          <p:spTgt spid="4">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15" end="15"/>
                                            </p:txEl>
                                          </p:spTgt>
                                        </p:tgtEl>
                                        <p:attrNameLst>
                                          <p:attrName>style.visibility</p:attrName>
                                        </p:attrNameLst>
                                      </p:cBhvr>
                                      <p:to>
                                        <p:strVal val="visible"/>
                                      </p:to>
                                    </p:set>
                                    <p:animEffect transition="in" filter="fade">
                                      <p:cBhvr>
                                        <p:cTn id="48"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3355470"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Neural networks (NN)</a:t>
            </a:r>
            <a:endParaRPr lang="en-US" sz="2800" dirty="0">
              <a:solidFill>
                <a:schemeClr val="bg1"/>
              </a:solidFill>
              <a:effectLst>
                <a:outerShdw blurRad="38100" dist="38100" dir="2700000" algn="tl">
                  <a:srgbClr val="000000">
                    <a:alpha val="43137"/>
                  </a:srgbClr>
                </a:outerShdw>
              </a:effectLst>
              <a:latin typeface="+mj-lt"/>
            </a:endParaRPr>
          </a:p>
        </p:txBody>
      </p:sp>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dirty="0" smtClean="0"/>
              <a:t>feature vector </a:t>
            </a:r>
            <a:r>
              <a:rPr lang="en-US" sz="2000" dirty="0"/>
              <a:t>– 196 molecular descriptors from Dragon</a:t>
            </a:r>
          </a:p>
          <a:p>
            <a:pPr marL="342900" indent="-342900">
              <a:buFont typeface="Wingdings" panose="05000000000000000000" pitchFamily="2" charset="2"/>
              <a:buChar char="Ø"/>
            </a:pPr>
            <a:endParaRPr lang="en-US" sz="2000" dirty="0" smtClean="0"/>
          </a:p>
          <a:p>
            <a:pPr marL="342900" lvl="2" indent="-342900">
              <a:buFont typeface="Wingdings" panose="05000000000000000000" pitchFamily="2" charset="2"/>
              <a:buChar char="Ø"/>
            </a:pPr>
            <a:r>
              <a:rPr lang="en-US" sz="2000" dirty="0" smtClean="0"/>
              <a:t>performed grid search for </a:t>
            </a:r>
            <a:r>
              <a:rPr lang="en-US" sz="2000" dirty="0" err="1" smtClean="0"/>
              <a:t>hyperparameters</a:t>
            </a:r>
            <a:r>
              <a:rPr lang="en-US" sz="2000" dirty="0" smtClean="0"/>
              <a:t> selection</a:t>
            </a:r>
          </a:p>
          <a:p>
            <a:pPr marL="800100" lvl="3" indent="-342900">
              <a:buFont typeface="Arial" panose="020B0604020202020204" pitchFamily="34" charset="0"/>
              <a:buChar char="•"/>
            </a:pPr>
            <a:r>
              <a:rPr lang="en-US" sz="2000" dirty="0" smtClean="0"/>
              <a:t>activation </a:t>
            </a:r>
            <a:r>
              <a:rPr lang="en-US" sz="2000" dirty="0"/>
              <a:t>functions, hidden </a:t>
            </a:r>
            <a:r>
              <a:rPr lang="en-US" sz="2000" dirty="0" smtClean="0"/>
              <a:t>layers,</a:t>
            </a:r>
            <a:br>
              <a:rPr lang="en-US" sz="2000" dirty="0" smtClean="0"/>
            </a:br>
            <a:r>
              <a:rPr lang="en-US" sz="2000" dirty="0" smtClean="0"/>
              <a:t>neurons</a:t>
            </a:r>
            <a:r>
              <a:rPr lang="en-US" sz="2000" dirty="0"/>
              <a:t>, regularization parameter</a:t>
            </a:r>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smtClean="0"/>
              <a:t>final NN model</a:t>
            </a:r>
          </a:p>
          <a:p>
            <a:pPr marL="800100" lvl="1" indent="-342900">
              <a:buFont typeface="Arial" panose="020B0604020202020204" pitchFamily="34" charset="0"/>
              <a:buChar char="•"/>
            </a:pPr>
            <a:r>
              <a:rPr lang="en-US" sz="2000" dirty="0" smtClean="0"/>
              <a:t>2 hidden layers with 100 </a:t>
            </a:r>
            <a:r>
              <a:rPr lang="en-US" sz="2000" dirty="0" smtClean="0"/>
              <a:t>neurons</a:t>
            </a:r>
            <a:endParaRPr lang="en-US" sz="2000" dirty="0" smtClean="0"/>
          </a:p>
          <a:p>
            <a:pPr marL="800100" lvl="1" indent="-342900">
              <a:buFont typeface="Arial" panose="020B0604020202020204" pitchFamily="34" charset="0"/>
              <a:buChar char="•"/>
            </a:pPr>
            <a:r>
              <a:rPr lang="en-US" sz="2000" dirty="0" err="1" smtClean="0"/>
              <a:t>relu</a:t>
            </a:r>
            <a:r>
              <a:rPr lang="en-US" sz="2000" dirty="0" smtClean="0"/>
              <a:t>, </a:t>
            </a:r>
            <a:r>
              <a:rPr lang="en-US" sz="2000" dirty="0" err="1" smtClean="0"/>
              <a:t>adam</a:t>
            </a:r>
            <a:endParaRPr lang="en-US" sz="2000" dirty="0" smtClean="0"/>
          </a:p>
          <a:p>
            <a:pPr marL="800100" lvl="1" indent="-342900">
              <a:buFont typeface="Arial" panose="020B0604020202020204" pitchFamily="34" charset="0"/>
              <a:buChar char="•"/>
            </a:pPr>
            <a:r>
              <a:rPr lang="en-US" sz="2000" dirty="0"/>
              <a:t>R</a:t>
            </a:r>
            <a:r>
              <a:rPr lang="en-US" sz="2000" baseline="30000" dirty="0"/>
              <a:t>2 </a:t>
            </a:r>
            <a:r>
              <a:rPr lang="en-US" sz="2000" dirty="0"/>
              <a:t>(</a:t>
            </a:r>
            <a:r>
              <a:rPr lang="en-US" sz="2000" dirty="0" smtClean="0"/>
              <a:t>training </a:t>
            </a:r>
            <a:r>
              <a:rPr lang="en-US" sz="2000" dirty="0"/>
              <a:t>set) = </a:t>
            </a:r>
            <a:r>
              <a:rPr lang="en-US" sz="2000" dirty="0" smtClean="0"/>
              <a:t>0.98</a:t>
            </a:r>
          </a:p>
          <a:p>
            <a:pPr marL="800100" lvl="1" indent="-342900">
              <a:buFont typeface="Arial" panose="020B0604020202020204" pitchFamily="34" charset="0"/>
              <a:buChar char="•"/>
            </a:pPr>
            <a:r>
              <a:rPr lang="en-US" sz="2000" dirty="0" smtClean="0"/>
              <a:t>R</a:t>
            </a:r>
            <a:r>
              <a:rPr lang="en-US" sz="2000" baseline="30000" dirty="0" smtClean="0"/>
              <a:t>2 </a:t>
            </a:r>
            <a:r>
              <a:rPr lang="en-US" sz="2000" dirty="0" smtClean="0"/>
              <a:t>(test set) </a:t>
            </a:r>
            <a:r>
              <a:rPr lang="en-US" sz="2000" dirty="0"/>
              <a:t>= </a:t>
            </a:r>
            <a:r>
              <a:rPr lang="en-US" sz="2000" dirty="0" smtClean="0"/>
              <a:t>0.97</a:t>
            </a:r>
          </a:p>
          <a:p>
            <a:pPr marL="800100" lvl="1" indent="-342900">
              <a:buFont typeface="Arial" panose="020B0604020202020204" pitchFamily="34" charset="0"/>
              <a:buChar char="•"/>
            </a:pPr>
            <a:r>
              <a:rPr lang="en-US" sz="2000" b="1" dirty="0" smtClean="0"/>
              <a:t>RMSE = 13.04 (kg/m</a:t>
            </a:r>
            <a:r>
              <a:rPr lang="en-US" sz="2000" b="1" baseline="30000" dirty="0" smtClean="0"/>
              <a:t>3</a:t>
            </a:r>
            <a:r>
              <a:rPr lang="en-US" sz="2000" b="1" dirty="0" smtClean="0"/>
              <a:t>)</a:t>
            </a:r>
          </a:p>
          <a:p>
            <a:pPr marL="800100" lvl="1" indent="-342900">
              <a:buFont typeface="Arial" panose="020B0604020202020204" pitchFamily="34" charset="0"/>
              <a:buChar char="•"/>
            </a:pPr>
            <a:r>
              <a:rPr lang="en-US" sz="2000" b="1" dirty="0" smtClean="0"/>
              <a:t>MAPE = 0.81</a:t>
            </a:r>
          </a:p>
          <a:p>
            <a:pPr marL="800100" lvl="1"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smtClean="0"/>
              <a:t>calculated density of 1.4 M molecules</a:t>
            </a:r>
          </a:p>
          <a:p>
            <a:pPr marL="800100" lvl="1" indent="-342900">
              <a:buFont typeface="Wingdings" panose="05000000000000000000" pitchFamily="2" charset="2"/>
              <a:buChar char="ü"/>
            </a:pPr>
            <a:r>
              <a:rPr lang="en-US" sz="2000" dirty="0" smtClean="0"/>
              <a:t>in less than </a:t>
            </a:r>
            <a:r>
              <a:rPr lang="en-US" sz="2000" dirty="0"/>
              <a:t>5</a:t>
            </a:r>
            <a:r>
              <a:rPr lang="en-US" sz="2000" dirty="0" smtClean="0"/>
              <a:t> minutes</a:t>
            </a:r>
          </a:p>
          <a:p>
            <a:pPr marL="800100" lvl="1" indent="-342900">
              <a:buFont typeface="Wingdings" panose="05000000000000000000" pitchFamily="2" charset="2"/>
              <a:buChar char="Ø"/>
            </a:pPr>
            <a:endParaRPr lang="en-US" sz="2000" dirty="0" smtClean="0"/>
          </a:p>
          <a:p>
            <a:pPr marL="800100" lvl="1" indent="-342900">
              <a:buFont typeface="Wingdings" panose="05000000000000000000" pitchFamily="2" charset="2"/>
              <a:buChar char="Ø"/>
            </a:pPr>
            <a:endParaRPr lang="en-US" sz="2000" dirty="0" smtClean="0"/>
          </a:p>
          <a:p>
            <a:pPr marL="800100" lvl="1"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800100" lvl="1" indent="-342900">
              <a:buFont typeface="Wingdings" panose="05000000000000000000" pitchFamily="2" charset="2"/>
              <a:buChar char="Ø"/>
            </a:pPr>
            <a:endParaRPr lang="en-US" sz="2000" dirty="0" smtClean="0"/>
          </a:p>
        </p:txBody>
      </p:sp>
      <p:sp>
        <p:nvSpPr>
          <p:cNvPr id="11" name="Rectangle 10"/>
          <p:cNvSpPr/>
          <p:nvPr/>
        </p:nvSpPr>
        <p:spPr>
          <a:xfrm>
            <a:off x="6096000" y="3582152"/>
            <a:ext cx="2732602" cy="64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6253699" y="1393085"/>
            <a:ext cx="2732602" cy="2221127"/>
            <a:chOff x="2971800" y="1970864"/>
            <a:chExt cx="3255405" cy="2674619"/>
          </a:xfrm>
        </p:grpSpPr>
        <p:pic>
          <p:nvPicPr>
            <p:cNvPr id="15" name="Picture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48000" y="1970864"/>
              <a:ext cx="3179205" cy="2669717"/>
            </a:xfrm>
            <a:prstGeom prst="rect">
              <a:avLst/>
            </a:prstGeom>
          </p:spPr>
        </p:pic>
        <p:sp>
          <p:nvSpPr>
            <p:cNvPr id="16" name="Rectangle 15"/>
            <p:cNvSpPr/>
            <p:nvPr/>
          </p:nvSpPr>
          <p:spPr>
            <a:xfrm>
              <a:off x="2971800" y="4561664"/>
              <a:ext cx="3255405" cy="83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45</a:t>
            </a:fld>
            <a:endParaRPr lang="en-US"/>
          </a:p>
        </p:txBody>
      </p:sp>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5029200" y="3404782"/>
            <a:ext cx="3957101" cy="3138681"/>
          </a:xfrm>
          <a:prstGeom prst="rect">
            <a:avLst/>
          </a:prstGeom>
        </p:spPr>
      </p:pic>
    </p:spTree>
    <p:extLst>
      <p:ext uri="{BB962C8B-B14F-4D97-AF65-F5344CB8AC3E}">
        <p14:creationId xmlns:p14="http://schemas.microsoft.com/office/powerpoint/2010/main" val="242765945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9" end="9"/>
                                            </p:txEl>
                                          </p:spTgt>
                                        </p:tgtEl>
                                        <p:attrNameLst>
                                          <p:attrName>style.visibility</p:attrName>
                                        </p:attrNameLst>
                                      </p:cBhvr>
                                      <p:to>
                                        <p:strVal val="visible"/>
                                      </p:to>
                                    </p:set>
                                    <p:animEffect transition="in" filter="fade">
                                      <p:cBhvr>
                                        <p:cTn id="30" dur="500"/>
                                        <p:tgtEl>
                                          <p:spTgt spid="4">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animEffect transition="in" filter="fade">
                                      <p:cBhvr>
                                        <p:cTn id="33" dur="500"/>
                                        <p:tgtEl>
                                          <p:spTgt spid="4">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1" end="11"/>
                                            </p:txEl>
                                          </p:spTgt>
                                        </p:tgtEl>
                                        <p:attrNameLst>
                                          <p:attrName>style.visibility</p:attrName>
                                        </p:attrNameLst>
                                      </p:cBhvr>
                                      <p:to>
                                        <p:strVal val="visible"/>
                                      </p:to>
                                    </p:set>
                                    <p:animEffect transition="in" filter="fade">
                                      <p:cBhvr>
                                        <p:cTn id="36" dur="500"/>
                                        <p:tgtEl>
                                          <p:spTgt spid="4">
                                            <p:txEl>
                                              <p:pRg st="11" end="1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xEl>
                                              <p:pRg st="13" end="13"/>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6103722"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Density distribution of 1.5 M molecules</a:t>
            </a:r>
            <a:endParaRPr lang="en-US" sz="2800" dirty="0">
              <a:solidFill>
                <a:schemeClr val="bg1"/>
              </a:solidFill>
              <a:effectLst>
                <a:outerShdw blurRad="38100" dist="38100" dir="2700000" algn="tl">
                  <a:srgbClr val="000000">
                    <a:alpha val="43137"/>
                  </a:srgbClr>
                </a:outerShdw>
              </a:effectLst>
              <a:latin typeface="+mj-lt"/>
            </a:endParaRPr>
          </a:p>
        </p:txBody>
      </p:sp>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dirty="0" smtClean="0"/>
              <a:t>density range </a:t>
            </a:r>
            <a:r>
              <a:rPr lang="en-US" dirty="0"/>
              <a:t>from 864 kg/m</a:t>
            </a:r>
            <a:r>
              <a:rPr lang="en-US" baseline="30000" dirty="0"/>
              <a:t>3</a:t>
            </a:r>
            <a:r>
              <a:rPr lang="en-US" dirty="0"/>
              <a:t> to 1645 kg/m</a:t>
            </a:r>
            <a:r>
              <a:rPr lang="en-US" baseline="30000" dirty="0"/>
              <a:t>3 </a:t>
            </a:r>
            <a:endParaRPr lang="en-US" baseline="30000" dirty="0" smtClean="0"/>
          </a:p>
          <a:p>
            <a:pPr marL="342900" indent="-342900">
              <a:buFont typeface="Wingdings" panose="05000000000000000000" pitchFamily="2" charset="2"/>
              <a:buChar char="Ø"/>
            </a:pPr>
            <a:r>
              <a:rPr lang="en-US" dirty="0" smtClean="0"/>
              <a:t>average density = 1261 kg/m</a:t>
            </a:r>
            <a:r>
              <a:rPr lang="en-US" baseline="30000" dirty="0" smtClean="0"/>
              <a:t>3</a:t>
            </a:r>
            <a:r>
              <a:rPr lang="en-US" dirty="0" smtClean="0"/>
              <a:t> </a:t>
            </a:r>
          </a:p>
          <a:p>
            <a:pPr marL="342900" indent="-342900">
              <a:buFont typeface="Wingdings" panose="05000000000000000000" pitchFamily="2" charset="2"/>
              <a:buChar char="Ø"/>
            </a:pPr>
            <a:r>
              <a:rPr lang="en-US" dirty="0" smtClean="0"/>
              <a:t>Gaussian distribution, </a:t>
            </a:r>
            <a:r>
              <a:rPr lang="el-GR" dirty="0" smtClean="0"/>
              <a:t>σ</a:t>
            </a:r>
            <a:r>
              <a:rPr lang="en-US" dirty="0" smtClean="0"/>
              <a:t> = 84 </a:t>
            </a:r>
            <a:r>
              <a:rPr lang="en-US" sz="2000" dirty="0"/>
              <a:t>kg/m</a:t>
            </a:r>
            <a:r>
              <a:rPr lang="en-US" sz="2000" baseline="30000" dirty="0"/>
              <a:t>3</a:t>
            </a:r>
            <a:endParaRPr lang="en-US" sz="2000" dirty="0"/>
          </a:p>
        </p:txBody>
      </p:sp>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2113" y="1371600"/>
            <a:ext cx="5184732" cy="3846736"/>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48211481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p:cNvSpPr txBox="1"/>
          <p:nvPr/>
        </p:nvSpPr>
        <p:spPr>
          <a:xfrm>
            <a:off x="269098" y="88075"/>
            <a:ext cx="4110549"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Building block contribution</a:t>
            </a:r>
            <a:endParaRPr lang="en-US" sz="2800" dirty="0">
              <a:solidFill>
                <a:schemeClr val="bg1"/>
              </a:solidFill>
              <a:effectLst>
                <a:outerShdw blurRad="38100" dist="38100" dir="2700000" algn="tl">
                  <a:srgbClr val="000000">
                    <a:alpha val="43137"/>
                  </a:srgbClr>
                </a:outerShdw>
              </a:effectLst>
              <a:latin typeface="+mj-lt"/>
            </a:endParaRPr>
          </a:p>
        </p:txBody>
      </p:sp>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endParaRPr lang="en-US" sz="2000" dirty="0" smtClean="0"/>
          </a:p>
        </p:txBody>
      </p:sp>
      <p:pic>
        <p:nvPicPr>
          <p:cNvPr id="5" name="Picture 4" descr="C:\Users\Atif\Dropbox\Hachmann_group\plots\Density_MD_analysis\den-1.5million-analysis\BB_avg_den.png"/>
          <p:cNvPicPr/>
          <p:nvPr/>
        </p:nvPicPr>
        <p:blipFill>
          <a:blip r:embed="rId3">
            <a:extLst>
              <a:ext uri="{28A0092B-C50C-407E-A947-70E740481C1C}">
                <a14:useLocalDpi xmlns:a14="http://schemas.microsoft.com/office/drawing/2010/main" val="0"/>
              </a:ext>
            </a:extLst>
          </a:blip>
          <a:srcRect/>
          <a:stretch>
            <a:fillRect/>
          </a:stretch>
        </p:blipFill>
        <p:spPr bwMode="auto">
          <a:xfrm>
            <a:off x="2293892" y="3878936"/>
            <a:ext cx="3931479" cy="2877820"/>
          </a:xfrm>
          <a:prstGeom prst="rect">
            <a:avLst/>
          </a:prstGeom>
          <a:noFill/>
          <a:ln>
            <a:noFill/>
          </a:ln>
        </p:spPr>
      </p:pic>
      <p:pic>
        <p:nvPicPr>
          <p:cNvPr id="7" name="Picture 6"/>
          <p:cNvPicPr>
            <a:picLocks noChangeAspect="1"/>
          </p:cNvPicPr>
          <p:nvPr/>
        </p:nvPicPr>
        <p:blipFill>
          <a:blip r:embed="rId4"/>
          <a:stretch>
            <a:fillRect/>
          </a:stretch>
        </p:blipFill>
        <p:spPr>
          <a:xfrm>
            <a:off x="1752600" y="762000"/>
            <a:ext cx="5447149" cy="2935751"/>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363898439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6291338"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Pattern recognition for the top candidates</a:t>
            </a:r>
            <a:endParaRPr lang="en-US" sz="2800" dirty="0">
              <a:solidFill>
                <a:schemeClr val="bg1"/>
              </a:solidFill>
              <a:effectLst>
                <a:outerShdw blurRad="38100" dist="38100" dir="2700000" algn="tl">
                  <a:srgbClr val="000000">
                    <a:alpha val="43137"/>
                  </a:srgbClr>
                </a:outerShdw>
              </a:effectLst>
              <a:latin typeface="+mj-lt"/>
            </a:endParaRPr>
          </a:p>
        </p:txBody>
      </p:sp>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342900" lvl="1" indent="-342900">
              <a:buFont typeface="Wingdings" panose="05000000000000000000" pitchFamily="2" charset="2"/>
              <a:buChar char="Ø"/>
            </a:pPr>
            <a:r>
              <a:rPr lang="en-US" dirty="0" smtClean="0"/>
              <a:t>using Z-score analysis</a:t>
            </a:r>
            <a:r>
              <a:rPr lang="en-US" dirty="0"/>
              <a:t> </a:t>
            </a:r>
            <a:r>
              <a:rPr lang="en-US" dirty="0" smtClean="0"/>
              <a:t>to </a:t>
            </a:r>
            <a:r>
              <a:rPr lang="en-US" dirty="0"/>
              <a:t>identify </a:t>
            </a:r>
            <a:r>
              <a:rPr lang="en-US" dirty="0" smtClean="0"/>
              <a:t>the building </a:t>
            </a:r>
            <a:r>
              <a:rPr lang="en-US" dirty="0"/>
              <a:t>blocks that </a:t>
            </a:r>
            <a:r>
              <a:rPr lang="en-US" dirty="0" smtClean="0"/>
              <a:t>contribute the </a:t>
            </a:r>
            <a:r>
              <a:rPr lang="en-US" dirty="0"/>
              <a:t>most to </a:t>
            </a:r>
            <a:r>
              <a:rPr lang="en-US" dirty="0" smtClean="0"/>
              <a:t>RI </a:t>
            </a:r>
          </a:p>
          <a:p>
            <a:pPr marL="342900" lvl="1" indent="-342900">
              <a:buFont typeface="Wingdings" panose="05000000000000000000" pitchFamily="2" charset="2"/>
              <a:buChar char="Ø"/>
            </a:pPr>
            <a:endParaRPr lang="en-US" dirty="0"/>
          </a:p>
          <a:p>
            <a:pPr marL="342900" lvl="1" indent="-342900">
              <a:buFont typeface="Wingdings" panose="05000000000000000000" pitchFamily="2" charset="2"/>
              <a:buChar char="Ø"/>
            </a:pPr>
            <a:endParaRPr lang="en-US" dirty="0"/>
          </a:p>
          <a:p>
            <a:pPr marL="0" lvl="1"/>
            <a:endParaRPr lang="en-US" b="1" dirty="0"/>
          </a:p>
          <a:p>
            <a:pPr marL="342900" lvl="1" indent="-342900">
              <a:buFont typeface="Wingdings" panose="05000000000000000000" pitchFamily="2" charset="2"/>
              <a:buChar char="Ø"/>
            </a:pPr>
            <a:endParaRPr lang="en-US" b="1" dirty="0" smtClean="0"/>
          </a:p>
          <a:p>
            <a:pPr marL="342900" lvl="1" indent="-342900">
              <a:buFont typeface="Wingdings" panose="05000000000000000000" pitchFamily="2" charset="2"/>
              <a:buChar char="Ø"/>
            </a:pPr>
            <a:endParaRPr lang="en-US" b="1" dirty="0"/>
          </a:p>
          <a:p>
            <a:pPr marL="342900" lvl="1" indent="-342900">
              <a:buFont typeface="Wingdings" panose="05000000000000000000" pitchFamily="2" charset="2"/>
              <a:buChar char="Ø"/>
            </a:pPr>
            <a:endParaRPr lang="en-US" b="1" dirty="0" smtClean="0"/>
          </a:p>
          <a:p>
            <a:pPr marL="342900" lvl="1" indent="-342900">
              <a:buFont typeface="Wingdings" panose="05000000000000000000" pitchFamily="2" charset="2"/>
              <a:buChar char="Ø"/>
            </a:pPr>
            <a:endParaRPr lang="en-US" b="1" dirty="0"/>
          </a:p>
          <a:p>
            <a:pPr marL="342900" lvl="1" indent="-342900">
              <a:buFont typeface="Wingdings" panose="05000000000000000000" pitchFamily="2" charset="2"/>
              <a:buChar char="Ø"/>
            </a:pPr>
            <a:endParaRPr lang="en-US" b="1" dirty="0" smtClean="0"/>
          </a:p>
          <a:p>
            <a:pPr marL="342900" lvl="1" indent="-342900">
              <a:buFont typeface="Wingdings" panose="05000000000000000000" pitchFamily="2" charset="2"/>
              <a:buChar char="Ø"/>
            </a:pPr>
            <a:endParaRPr lang="en-US" b="1" dirty="0"/>
          </a:p>
          <a:p>
            <a:pPr marL="342900" lvl="1" indent="-342900">
              <a:buFont typeface="Wingdings" panose="05000000000000000000" pitchFamily="2" charset="2"/>
              <a:buChar char="Ø"/>
            </a:pPr>
            <a:endParaRPr lang="en-US" b="1" dirty="0" smtClean="0"/>
          </a:p>
          <a:p>
            <a:pPr marL="342900" lvl="1" indent="-342900">
              <a:buFont typeface="Wingdings" panose="05000000000000000000" pitchFamily="2" charset="2"/>
              <a:buChar char="Ø"/>
            </a:pPr>
            <a:endParaRPr lang="en-US" b="1" dirty="0"/>
          </a:p>
          <a:p>
            <a:pPr marL="342900" lvl="1" indent="-342900">
              <a:buFont typeface="Wingdings" panose="05000000000000000000" pitchFamily="2" charset="2"/>
              <a:buChar char="Ø"/>
            </a:pPr>
            <a:endParaRPr lang="en-US" b="1" dirty="0" smtClean="0"/>
          </a:p>
          <a:p>
            <a:pPr marL="342900" lvl="1" indent="-342900">
              <a:buFont typeface="Wingdings" panose="05000000000000000000" pitchFamily="2" charset="2"/>
              <a:buChar char="Ø"/>
            </a:pPr>
            <a:endParaRPr lang="en-US" b="1" dirty="0"/>
          </a:p>
          <a:p>
            <a:pPr marL="342900" lvl="1" indent="-342900">
              <a:buFont typeface="Wingdings" panose="05000000000000000000" pitchFamily="2" charset="2"/>
              <a:buChar char="Ø"/>
            </a:pPr>
            <a:endParaRPr lang="en-US" b="1" dirty="0" smtClean="0"/>
          </a:p>
          <a:p>
            <a:pPr marL="342900" lvl="1" indent="-342900">
              <a:buFont typeface="Wingdings" panose="05000000000000000000" pitchFamily="2" charset="2"/>
              <a:buChar char="Ø"/>
            </a:pPr>
            <a:endParaRPr lang="en-US" b="1" dirty="0"/>
          </a:p>
          <a:p>
            <a:pPr marL="342900" lvl="1" indent="-342900">
              <a:buFont typeface="Wingdings" panose="05000000000000000000" pitchFamily="2" charset="2"/>
              <a:buChar char="Ø"/>
            </a:pPr>
            <a:endParaRPr lang="en-US" b="1" dirty="0" smtClean="0"/>
          </a:p>
          <a:p>
            <a:pPr marL="342900" lvl="1" indent="-342900">
              <a:buFont typeface="Wingdings" panose="05000000000000000000" pitchFamily="2" charset="2"/>
              <a:buChar char="Ø"/>
            </a:pPr>
            <a:endParaRPr lang="en-US" b="1" dirty="0" smtClean="0"/>
          </a:p>
          <a:p>
            <a:pPr marL="342900" lvl="1" indent="-342900">
              <a:buFont typeface="Wingdings" panose="05000000000000000000" pitchFamily="2" charset="2"/>
              <a:buChar char="Ø"/>
            </a:pPr>
            <a:r>
              <a:rPr lang="en-US" b="1" dirty="0" smtClean="0"/>
              <a:t>can select building blocks based on these rules for a targeted density value</a:t>
            </a:r>
            <a:endParaRPr lang="en-US" b="1"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pic>
        <p:nvPicPr>
          <p:cNvPr id="9" name="Picture 8" descr="C:\Users\Atif\Dropbox\Hachmann_group\plots\Density_MD_analysis\den-1.5million-analysis\All_BB_Z.png"/>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9765" y="1253864"/>
            <a:ext cx="6248599" cy="4577463"/>
          </a:xfrm>
          <a:prstGeom prst="rect">
            <a:avLst/>
          </a:prstGeom>
          <a:noFill/>
          <a:ln>
            <a:noFill/>
          </a:ln>
        </p:spPr>
      </p:pic>
      <p:sp>
        <p:nvSpPr>
          <p:cNvPr id="12" name="Rectangle 11"/>
          <p:cNvSpPr/>
          <p:nvPr/>
        </p:nvSpPr>
        <p:spPr>
          <a:xfrm>
            <a:off x="582211" y="5587425"/>
            <a:ext cx="2759406" cy="584775"/>
          </a:xfrm>
          <a:prstGeom prst="rect">
            <a:avLst/>
          </a:prstGeom>
        </p:spPr>
        <p:txBody>
          <a:bodyPr wrap="square">
            <a:spAutoFit/>
          </a:bodyPr>
          <a:lstStyle/>
          <a:p>
            <a:pPr algn="ctr"/>
            <a:r>
              <a:rPr lang="en-US" sz="1600" dirty="0" smtClean="0"/>
              <a:t>Z-score of building blocks in top 10% candidates</a:t>
            </a:r>
            <a:endParaRPr lang="en-US" sz="1600" dirty="0"/>
          </a:p>
        </p:txBody>
      </p:sp>
      <p:sp>
        <p:nvSpPr>
          <p:cNvPr id="13" name="Rectangle 12"/>
          <p:cNvSpPr/>
          <p:nvPr/>
        </p:nvSpPr>
        <p:spPr>
          <a:xfrm>
            <a:off x="472506" y="6375761"/>
            <a:ext cx="6995093" cy="369332"/>
          </a:xfrm>
          <a:prstGeom prst="rect">
            <a:avLst/>
          </a:prstGeom>
        </p:spPr>
        <p:txBody>
          <a:bodyPr wrap="square">
            <a:spAutoFit/>
          </a:bodyPr>
          <a:lstStyle/>
          <a:p>
            <a:pPr marL="342900" lvl="1" indent="-342900">
              <a:buFont typeface="Wingdings" panose="05000000000000000000" pitchFamily="2" charset="2"/>
              <a:buChar char="Ø"/>
            </a:pPr>
            <a:endParaRPr lang="en-US" b="1" dirty="0"/>
          </a:p>
        </p:txBody>
      </p:sp>
      <p:pic>
        <p:nvPicPr>
          <p:cNvPr id="17" name="Picture 16"/>
          <p:cNvPicPr>
            <a:picLocks noChangeAspect="1"/>
          </p:cNvPicPr>
          <p:nvPr/>
        </p:nvPicPr>
        <p:blipFill>
          <a:blip r:embed="rId4">
            <a:clrChange>
              <a:clrFrom>
                <a:srgbClr val="FFFFFF"/>
              </a:clrFrom>
              <a:clrTo>
                <a:srgbClr val="FFFFFF">
                  <a:alpha val="0"/>
                </a:srgbClr>
              </a:clrTo>
            </a:clrChange>
          </a:blip>
          <a:stretch>
            <a:fillRect/>
          </a:stretch>
        </p:blipFill>
        <p:spPr>
          <a:xfrm>
            <a:off x="525715" y="3638457"/>
            <a:ext cx="2721026" cy="1948968"/>
          </a:xfrm>
          <a:prstGeom prst="rect">
            <a:avLst/>
          </a:prstGeom>
        </p:spPr>
      </p:pic>
      <p:sp>
        <p:nvSpPr>
          <p:cNvPr id="18" name="Rectangle 17"/>
          <p:cNvSpPr/>
          <p:nvPr/>
        </p:nvSpPr>
        <p:spPr>
          <a:xfrm>
            <a:off x="3838952" y="5734044"/>
            <a:ext cx="5147631" cy="338554"/>
          </a:xfrm>
          <a:prstGeom prst="rect">
            <a:avLst/>
          </a:prstGeom>
        </p:spPr>
        <p:txBody>
          <a:bodyPr wrap="square">
            <a:spAutoFit/>
          </a:bodyPr>
          <a:lstStyle/>
          <a:p>
            <a:pPr algn="ctr"/>
            <a:r>
              <a:rPr lang="en-US" sz="1600" dirty="0" smtClean="0"/>
              <a:t>Z-score of building blocks in the full spectrum of the library</a:t>
            </a:r>
            <a:endParaRPr lang="en-US" sz="1600" dirty="0"/>
          </a:p>
        </p:txBody>
      </p:sp>
      <p:pic>
        <p:nvPicPr>
          <p:cNvPr id="11" name="Picture 10"/>
          <p:cNvPicPr>
            <a:picLocks noChangeAspect="1"/>
          </p:cNvPicPr>
          <p:nvPr/>
        </p:nvPicPr>
        <p:blipFill>
          <a:blip r:embed="rId5"/>
          <a:stretch>
            <a:fillRect/>
          </a:stretch>
        </p:blipFill>
        <p:spPr>
          <a:xfrm>
            <a:off x="170454" y="1597444"/>
            <a:ext cx="3609137" cy="1945151"/>
          </a:xfrm>
          <a:prstGeom prst="rect">
            <a:avLst/>
          </a:prstGeom>
        </p:spPr>
      </p:pic>
    </p:spTree>
    <p:extLst>
      <p:ext uri="{BB962C8B-B14F-4D97-AF65-F5344CB8AC3E}">
        <p14:creationId xmlns:p14="http://schemas.microsoft.com/office/powerpoint/2010/main" val="74920988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18" end="18"/>
                                            </p:txEl>
                                          </p:spTgt>
                                        </p:tgtEl>
                                        <p:attrNameLst>
                                          <p:attrName>style.visibility</p:attrName>
                                        </p:attrNameLst>
                                      </p:cBhvr>
                                      <p:to>
                                        <p:strVal val="visible"/>
                                      </p:to>
                                    </p:set>
                                    <p:animEffect transition="in" filter="fade">
                                      <p:cBhvr>
                                        <p:cTn id="23"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endParaRPr lang="en-US" sz="2000" dirty="0"/>
          </a:p>
          <a:p>
            <a:pPr marL="342900" indent="-342900">
              <a:buFont typeface="Wingdings" panose="05000000000000000000" pitchFamily="2" charset="2"/>
              <a:buChar char="Ø"/>
            </a:pPr>
            <a:r>
              <a:rPr lang="en-US" sz="2000" dirty="0" smtClean="0">
                <a:hlinkClick r:id="rId3"/>
              </a:rPr>
              <a:t>online tool</a:t>
            </a:r>
            <a:r>
              <a:rPr lang="en-US" sz="2000" dirty="0" smtClean="0"/>
              <a:t> for interactive visualization </a:t>
            </a:r>
          </a:p>
        </p:txBody>
      </p:sp>
      <p:pic>
        <p:nvPicPr>
          <p:cNvPr id="3" name="Pictur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96088" y="1167384"/>
            <a:ext cx="5495312" cy="4700016"/>
          </a:xfrm>
          <a:prstGeom prst="rect">
            <a:avLst/>
          </a:prstGeom>
        </p:spPr>
      </p:pic>
      <p:sp>
        <p:nvSpPr>
          <p:cNvPr id="8" name="TextBox 7"/>
          <p:cNvSpPr txBox="1"/>
          <p:nvPr/>
        </p:nvSpPr>
        <p:spPr>
          <a:xfrm>
            <a:off x="269098" y="88075"/>
            <a:ext cx="4088042"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Mapping of high RI regions</a:t>
            </a:r>
            <a:endParaRPr lang="en-US" sz="2800" dirty="0">
              <a:solidFill>
                <a:schemeClr val="bg1"/>
              </a:solidFill>
              <a:effectLst>
                <a:outerShdw blurRad="38100" dist="38100" dir="2700000" algn="tl">
                  <a:srgbClr val="000000">
                    <a:alpha val="43137"/>
                  </a:srgbClr>
                </a:outerShdw>
              </a:effectLst>
              <a:latin typeface="+mj-lt"/>
            </a:endParaRPr>
          </a:p>
        </p:txBody>
      </p:sp>
      <p:sp>
        <p:nvSpPr>
          <p:cNvPr id="7" name="Oval 6"/>
          <p:cNvSpPr/>
          <p:nvPr/>
        </p:nvSpPr>
        <p:spPr>
          <a:xfrm rot="18924195">
            <a:off x="4208547" y="3541411"/>
            <a:ext cx="199433" cy="766064"/>
          </a:xfrm>
          <a:prstGeom prst="ellipse">
            <a:avLst/>
          </a:prstGeom>
          <a:solidFill>
            <a:schemeClr val="accent2">
              <a:alpha val="31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8043797">
            <a:off x="4940949" y="4233382"/>
            <a:ext cx="158327" cy="416618"/>
          </a:xfrm>
          <a:prstGeom prst="ellipse">
            <a:avLst/>
          </a:prstGeom>
          <a:solidFill>
            <a:schemeClr val="accent2">
              <a:alpha val="31000"/>
            </a:schemeClr>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353141167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5" end="15"/>
                                            </p:txEl>
                                          </p:spTgt>
                                        </p:tgtEl>
                                        <p:attrNameLst>
                                          <p:attrName>style.visibility</p:attrName>
                                        </p:attrNameLst>
                                      </p:cBhvr>
                                      <p:to>
                                        <p:strVal val="visible"/>
                                      </p:to>
                                    </p:set>
                                    <p:animEffect transition="in" filter="fade">
                                      <p:cBhvr>
                                        <p:cTn id="15"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269098" y="88075"/>
            <a:ext cx="4279313"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rPr>
              <a:t>Group’s software ecosystem</a:t>
            </a:r>
            <a:endParaRPr lang="en-US" sz="28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6123" y="1077648"/>
            <a:ext cx="4404059" cy="5498277"/>
          </a:xfrm>
          <a:prstGeom prst="rect">
            <a:avLst/>
          </a:prstGeom>
        </p:spPr>
      </p:pic>
      <p:sp>
        <p:nvSpPr>
          <p:cNvPr id="6" name="Text Box 3"/>
          <p:cNvSpPr txBox="1">
            <a:spLocks noChangeAspect="1" noChangeArrowheads="1"/>
          </p:cNvSpPr>
          <p:nvPr/>
        </p:nvSpPr>
        <p:spPr bwMode="auto">
          <a:xfrm>
            <a:off x="4648200" y="1278000"/>
            <a:ext cx="4492248" cy="5580000"/>
          </a:xfrm>
          <a:prstGeom prst="rect">
            <a:avLst/>
          </a:prstGeom>
          <a:noFill/>
          <a:ln w="9525">
            <a:noFill/>
            <a:miter lim="800000"/>
            <a:headEnd/>
            <a:tailEnd/>
          </a:ln>
          <a:effectLst/>
        </p:spPr>
        <p:txBody>
          <a:bodyPr wrap="square">
            <a:noAutofit/>
          </a:bodyPr>
          <a:lstStyle/>
          <a:p>
            <a:pPr>
              <a:buClr>
                <a:schemeClr val="tx1"/>
              </a:buClr>
            </a:pPr>
            <a:r>
              <a:rPr lang="en-US" sz="2000" b="1" i="1" dirty="0" err="1" smtClean="0"/>
              <a:t>ChemLG</a:t>
            </a:r>
            <a:r>
              <a:rPr lang="en-US" sz="2000" dirty="0" smtClean="0"/>
              <a:t>: a smart and massive parallel </a:t>
            </a:r>
            <a:r>
              <a:rPr lang="en-US" sz="2000" u="sng" dirty="0" smtClean="0"/>
              <a:t>molecular library generator</a:t>
            </a:r>
          </a:p>
          <a:p>
            <a:pPr>
              <a:buClr>
                <a:schemeClr val="tx1"/>
              </a:buClr>
            </a:pPr>
            <a:r>
              <a:rPr lang="en-US" sz="2000" dirty="0" smtClean="0"/>
              <a:t> </a:t>
            </a:r>
          </a:p>
          <a:p>
            <a:pPr>
              <a:buClr>
                <a:schemeClr val="tx1"/>
              </a:buClr>
            </a:pPr>
            <a:endParaRPr lang="en-US" sz="2000" b="1" i="1" dirty="0"/>
          </a:p>
          <a:p>
            <a:pPr>
              <a:buClr>
                <a:schemeClr val="tx1"/>
              </a:buClr>
            </a:pPr>
            <a:r>
              <a:rPr lang="en-US" sz="2000" b="1" i="1" dirty="0" err="1" smtClean="0"/>
              <a:t>ChemHTPS</a:t>
            </a:r>
            <a:r>
              <a:rPr lang="en-US" sz="2000" dirty="0"/>
              <a:t>: an </a:t>
            </a:r>
            <a:r>
              <a:rPr lang="en-US" sz="2000" u="sng" dirty="0"/>
              <a:t>automated virtual </a:t>
            </a:r>
            <a:r>
              <a:rPr lang="en-US" sz="2000" u="sng" dirty="0" smtClean="0"/>
              <a:t>high-throughput </a:t>
            </a:r>
            <a:r>
              <a:rPr lang="en-US" sz="2000" u="sng" dirty="0"/>
              <a:t>screening</a:t>
            </a:r>
            <a:r>
              <a:rPr lang="en-US" sz="2000" dirty="0"/>
              <a:t> </a:t>
            </a:r>
            <a:r>
              <a:rPr lang="en-US" sz="2000" dirty="0" smtClean="0"/>
              <a:t>program </a:t>
            </a:r>
            <a:r>
              <a:rPr lang="en-US" sz="2000" dirty="0"/>
              <a:t>suite </a:t>
            </a:r>
            <a:r>
              <a:rPr lang="en-US" sz="2000" dirty="0" smtClean="0"/>
              <a:t>for chemical </a:t>
            </a:r>
            <a:r>
              <a:rPr lang="en-US" sz="2000" dirty="0"/>
              <a:t>and materials </a:t>
            </a:r>
            <a:r>
              <a:rPr lang="en-US" sz="2000" b="1" dirty="0"/>
              <a:t>data generation</a:t>
            </a:r>
          </a:p>
          <a:p>
            <a:pPr>
              <a:buClr>
                <a:schemeClr val="tx1"/>
              </a:buClr>
            </a:pPr>
            <a:endParaRPr lang="en-US" sz="2000" b="1" i="1" dirty="0" smtClean="0">
              <a:cs typeface="Aharoni" panose="02010803020104030203" pitchFamily="2" charset="-79"/>
            </a:endParaRPr>
          </a:p>
          <a:p>
            <a:pPr>
              <a:buClr>
                <a:schemeClr val="tx1"/>
              </a:buClr>
            </a:pPr>
            <a:endParaRPr lang="en-US" sz="2000" b="1" i="1" dirty="0">
              <a:cs typeface="Aharoni" panose="02010803020104030203" pitchFamily="2" charset="-79"/>
            </a:endParaRPr>
          </a:p>
          <a:p>
            <a:pPr>
              <a:buClr>
                <a:schemeClr val="tx1"/>
              </a:buClr>
            </a:pPr>
            <a:r>
              <a:rPr lang="en-US" sz="2000" b="1" i="1" dirty="0" err="1">
                <a:cs typeface="Aharoni" panose="02010803020104030203" pitchFamily="2" charset="-79"/>
              </a:rPr>
              <a:t>ChemBDDB</a:t>
            </a:r>
            <a:r>
              <a:rPr lang="en-US" sz="2000" dirty="0"/>
              <a:t>: a </a:t>
            </a:r>
            <a:r>
              <a:rPr lang="en-US" sz="2000" u="sng" dirty="0"/>
              <a:t>big data database</a:t>
            </a:r>
            <a:r>
              <a:rPr lang="en-US" sz="2000" dirty="0"/>
              <a:t> template </a:t>
            </a:r>
            <a:r>
              <a:rPr lang="en-US" sz="2000" dirty="0" smtClean="0"/>
              <a:t>for chemical </a:t>
            </a:r>
            <a:r>
              <a:rPr lang="en-US" sz="2000" dirty="0"/>
              <a:t>and materials </a:t>
            </a:r>
            <a:r>
              <a:rPr lang="en-US" sz="2000" b="1" dirty="0"/>
              <a:t>data storage</a:t>
            </a:r>
            <a:endParaRPr lang="en-US" sz="2000" b="1" i="1" dirty="0">
              <a:cs typeface="Aharoni" panose="02010803020104030203" pitchFamily="2" charset="-79"/>
            </a:endParaRPr>
          </a:p>
          <a:p>
            <a:pPr>
              <a:buClr>
                <a:schemeClr val="tx1"/>
              </a:buClr>
            </a:pPr>
            <a:endParaRPr lang="en-US" sz="2000" b="1" i="1" dirty="0">
              <a:cs typeface="Aharoni" panose="02010803020104030203" pitchFamily="2" charset="-79"/>
            </a:endParaRPr>
          </a:p>
          <a:p>
            <a:pPr>
              <a:buClr>
                <a:schemeClr val="tx1"/>
              </a:buClr>
            </a:pPr>
            <a:endParaRPr lang="en-US" sz="2000" b="1" i="1" dirty="0">
              <a:cs typeface="Aharoni" panose="02010803020104030203" pitchFamily="2" charset="-79"/>
            </a:endParaRPr>
          </a:p>
          <a:p>
            <a:pPr>
              <a:buClr>
                <a:schemeClr val="tx1"/>
              </a:buClr>
            </a:pPr>
            <a:r>
              <a:rPr lang="en-US" sz="2000" b="1" i="1" dirty="0" err="1" smtClean="0">
                <a:cs typeface="Aharoni" panose="02010803020104030203" pitchFamily="2" charset="-79"/>
              </a:rPr>
              <a:t>ChemML</a:t>
            </a:r>
            <a:r>
              <a:rPr lang="en-US" sz="2000" dirty="0"/>
              <a:t>: a </a:t>
            </a:r>
            <a:r>
              <a:rPr lang="en-US" sz="2000" u="sng" dirty="0"/>
              <a:t>machine learning </a:t>
            </a:r>
            <a:r>
              <a:rPr lang="en-US" sz="2000" u="sng" dirty="0" smtClean="0"/>
              <a:t>and informatics</a:t>
            </a:r>
            <a:r>
              <a:rPr lang="en-US" sz="2000" dirty="0" smtClean="0"/>
              <a:t> program </a:t>
            </a:r>
            <a:r>
              <a:rPr lang="en-US" sz="2000" dirty="0"/>
              <a:t>suite for </a:t>
            </a:r>
            <a:r>
              <a:rPr lang="en-US" sz="2000" dirty="0" smtClean="0"/>
              <a:t>chemical and </a:t>
            </a:r>
            <a:r>
              <a:rPr lang="en-US" sz="2000" dirty="0"/>
              <a:t>materials </a:t>
            </a:r>
            <a:r>
              <a:rPr lang="en-US" sz="2000" b="1" dirty="0"/>
              <a:t>data mining</a:t>
            </a:r>
          </a:p>
          <a:p>
            <a:pPr marL="342900" indent="-342900">
              <a:buFont typeface="Arial" panose="020B0604020202020204" pitchFamily="34" charset="0"/>
              <a:buChar char="•"/>
            </a:pPr>
            <a:endParaRPr lang="en-US" sz="20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99827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9" end="9"/>
                                            </p:txEl>
                                          </p:spTgt>
                                        </p:tgtEl>
                                        <p:attrNameLst>
                                          <p:attrName>style.visibility</p:attrName>
                                        </p:attrNameLst>
                                      </p:cBhvr>
                                      <p:to>
                                        <p:strVal val="visible"/>
                                      </p:to>
                                    </p:set>
                                    <p:animEffect transition="in" filter="fade">
                                      <p:cBhvr>
                                        <p:cTn id="2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a:p>
            <a:endParaRPr lang="en-US" sz="2000" dirty="0"/>
          </a:p>
        </p:txBody>
      </p:sp>
      <p:sp>
        <p:nvSpPr>
          <p:cNvPr id="8" name="TextBox 7"/>
          <p:cNvSpPr txBox="1"/>
          <p:nvPr/>
        </p:nvSpPr>
        <p:spPr>
          <a:xfrm>
            <a:off x="269098" y="88075"/>
            <a:ext cx="5920660"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Online interactive tool for collaboration</a:t>
            </a:r>
            <a:endParaRPr lang="en-US" sz="2800" dirty="0">
              <a:solidFill>
                <a:schemeClr val="bg1"/>
              </a:solidFill>
              <a:effectLst>
                <a:outerShdw blurRad="38100" dist="38100" dir="2700000" algn="tl">
                  <a:srgbClr val="000000">
                    <a:alpha val="43137"/>
                  </a:srgbClr>
                </a:outerShdw>
              </a:effectLst>
              <a:latin typeface="+mj-lt"/>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pic>
        <p:nvPicPr>
          <p:cNvPr id="5" name="Dash - Google Chrome 5_7_2018 5_19_05 PM">
            <a:hlinkClick r:id="" action="ppaction://media"/>
          </p:cNvPr>
          <p:cNvPicPr>
            <a:picLocks noChangeAspect="1"/>
          </p:cNvPicPr>
          <p:nvPr>
            <a:videoFile r:link="rId1"/>
            <p:extLst>
              <p:ext uri="{DAA4B4D4-6D71-4841-9C94-3DE7FCFB9230}">
                <p14:media xmlns:p14="http://schemas.microsoft.com/office/powerpoint/2010/main" r:embed="rId2">
                  <p14:trim st="2516" end="3133.8503"/>
                </p14:media>
              </p:ext>
            </p:extLst>
          </p:nvPr>
        </p:nvPicPr>
        <p:blipFill rotWithShape="1">
          <a:blip r:embed="rId5"/>
          <a:srcRect l="6565" t="3125" r="14661"/>
          <a:stretch>
            <a:fillRect/>
          </a:stretch>
        </p:blipFill>
        <p:spPr>
          <a:xfrm>
            <a:off x="332376" y="929640"/>
            <a:ext cx="8426248" cy="544195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06199272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dirty="0" smtClean="0"/>
              <a:t>NN is clearly an efficient way of correlating material properties. But, do we really need 100,000 molecules data to learn?</a:t>
            </a:r>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smtClean="0"/>
              <a:t>learning curve</a:t>
            </a:r>
          </a:p>
          <a:p>
            <a:pPr marL="800100" lvl="1" indent="-342900">
              <a:buFont typeface="Arial" panose="020B0604020202020204" pitchFamily="34" charset="0"/>
              <a:buChar char="•"/>
            </a:pPr>
            <a:r>
              <a:rPr lang="en-US" sz="2000" dirty="0" smtClean="0"/>
              <a:t>training set - random </a:t>
            </a:r>
            <a:br>
              <a:rPr lang="en-US" sz="2000" dirty="0" smtClean="0"/>
            </a:br>
            <a:r>
              <a:rPr lang="en-US" sz="2000" dirty="0" smtClean="0"/>
              <a:t>selection from data</a:t>
            </a:r>
          </a:p>
          <a:p>
            <a:pPr marL="800100" lvl="1" indent="-342900">
              <a:buFont typeface="Arial" panose="020B0604020202020204" pitchFamily="34" charset="0"/>
              <a:buChar char="•"/>
            </a:pPr>
            <a:r>
              <a:rPr lang="en-US" sz="2000" dirty="0" smtClean="0"/>
              <a:t>test </a:t>
            </a:r>
            <a:r>
              <a:rPr lang="en-US" sz="2000" dirty="0"/>
              <a:t>set - remaining data </a:t>
            </a:r>
          </a:p>
          <a:p>
            <a:pPr marL="800100" lvl="1" indent="-342900">
              <a:buFont typeface="Arial" panose="020B0604020202020204" pitchFamily="34" charset="0"/>
              <a:buChar char="•"/>
            </a:pPr>
            <a:r>
              <a:rPr lang="en-US" sz="2000" dirty="0" smtClean="0"/>
              <a:t>used </a:t>
            </a:r>
            <a:r>
              <a:rPr lang="en-US" sz="2000" dirty="0"/>
              <a:t>bootstrapping </a:t>
            </a:r>
            <a:r>
              <a:rPr lang="en-US" sz="2000" dirty="0" smtClean="0"/>
              <a:t>method,</a:t>
            </a:r>
            <a:br>
              <a:rPr lang="en-US" sz="2000" dirty="0" smtClean="0"/>
            </a:br>
            <a:r>
              <a:rPr lang="en-US" sz="2000" dirty="0" smtClean="0"/>
              <a:t>i.e. repeated 100 </a:t>
            </a:r>
            <a:r>
              <a:rPr lang="en-US" sz="2000" dirty="0"/>
              <a:t>times for </a:t>
            </a:r>
            <a:br>
              <a:rPr lang="en-US" sz="2000" dirty="0"/>
            </a:br>
            <a:r>
              <a:rPr lang="en-US" sz="2000" dirty="0"/>
              <a:t>each set by replacing the</a:t>
            </a:r>
            <a:br>
              <a:rPr lang="en-US" sz="2000" dirty="0"/>
            </a:br>
            <a:r>
              <a:rPr lang="en-US" sz="2000" dirty="0" smtClean="0"/>
              <a:t>old </a:t>
            </a:r>
            <a:r>
              <a:rPr lang="en-US" sz="2000" dirty="0"/>
              <a:t>test</a:t>
            </a:r>
          </a:p>
          <a:p>
            <a:r>
              <a:rPr lang="en-US" sz="2000" dirty="0" smtClean="0"/>
              <a:t> </a:t>
            </a:r>
            <a:endParaRPr lang="en-US" sz="2000" dirty="0"/>
          </a:p>
          <a:p>
            <a:pPr marL="342900" indent="-342900">
              <a:buFont typeface="Wingdings" panose="05000000000000000000" pitchFamily="2" charset="2"/>
              <a:buChar char="Ø"/>
            </a:pPr>
            <a:r>
              <a:rPr lang="en-US" sz="2000" dirty="0" smtClean="0"/>
              <a:t>sufficient model with just 2,000 </a:t>
            </a:r>
            <a:br>
              <a:rPr lang="en-US" sz="2000" dirty="0" smtClean="0"/>
            </a:br>
            <a:r>
              <a:rPr lang="en-US" sz="2000" dirty="0" smtClean="0"/>
              <a:t>molecules, and a more accurate</a:t>
            </a:r>
            <a:br>
              <a:rPr lang="en-US" sz="2000" dirty="0" smtClean="0"/>
            </a:br>
            <a:r>
              <a:rPr lang="en-US" sz="2000" dirty="0" smtClean="0"/>
              <a:t>model with 10,000 molecules</a:t>
            </a:r>
            <a:endParaRPr lang="en-US" sz="2000" dirty="0"/>
          </a:p>
          <a:p>
            <a:endParaRPr lang="en-US" sz="2000" dirty="0"/>
          </a:p>
          <a:p>
            <a:pPr marL="342900" indent="-342900">
              <a:buFont typeface="Wingdings" panose="05000000000000000000" pitchFamily="2" charset="2"/>
              <a:buChar char="Ø"/>
            </a:pPr>
            <a:r>
              <a:rPr lang="en-US" sz="2000" b="1" dirty="0"/>
              <a:t>we don’t need 100,000 molecules data </a:t>
            </a:r>
            <a:r>
              <a:rPr lang="en-US" sz="2000" dirty="0"/>
              <a:t>to develop an efficient NN model</a:t>
            </a:r>
          </a:p>
          <a:p>
            <a:pPr marL="342900" indent="-342900">
              <a:buFont typeface="Wingdings" panose="05000000000000000000" pitchFamily="2" charset="2"/>
              <a:buChar char="Ø"/>
            </a:pPr>
            <a:endParaRPr lang="en-US" sz="2000" dirty="0" smtClean="0"/>
          </a:p>
        </p:txBody>
      </p:sp>
      <p:pic>
        <p:nvPicPr>
          <p:cNvPr id="2"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3400" y="1981200"/>
            <a:ext cx="4662372" cy="3840480"/>
          </a:xfrm>
          <a:prstGeom prst="rect">
            <a:avLst/>
          </a:prstGeom>
        </p:spPr>
      </p:pic>
      <p:pic>
        <p:nvPicPr>
          <p:cNvPr id="5" name="Picture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6000" y="2610916"/>
            <a:ext cx="2488391" cy="1920240"/>
          </a:xfrm>
          <a:prstGeom prst="rect">
            <a:avLst/>
          </a:prstGeom>
        </p:spPr>
      </p:pic>
      <p:sp>
        <p:nvSpPr>
          <p:cNvPr id="8" name="TextBox 7"/>
          <p:cNvSpPr txBox="1"/>
          <p:nvPr/>
        </p:nvSpPr>
        <p:spPr>
          <a:xfrm>
            <a:off x="269098" y="88075"/>
            <a:ext cx="2616870"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NN performance</a:t>
            </a:r>
          </a:p>
        </p:txBody>
      </p:sp>
      <p:sp>
        <p:nvSpPr>
          <p:cNvPr id="9" name="Rectangle 8"/>
          <p:cNvSpPr/>
          <p:nvPr/>
        </p:nvSpPr>
        <p:spPr>
          <a:xfrm>
            <a:off x="5029200" y="2209800"/>
            <a:ext cx="950942" cy="548065"/>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980142" y="2209800"/>
            <a:ext cx="2478058" cy="39823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029200" y="2757865"/>
            <a:ext cx="1371600" cy="1625786"/>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3" name="Slide Number Placeholder 22"/>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20705092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par>
                                <p:cTn id="30" presetID="22" presetClass="entr" presetSubtype="1"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7" end="7"/>
                                            </p:txEl>
                                          </p:spTgt>
                                        </p:tgtEl>
                                        <p:attrNameLst>
                                          <p:attrName>style.visibility</p:attrName>
                                        </p:attrNameLst>
                                      </p:cBhvr>
                                      <p:to>
                                        <p:strVal val="visible"/>
                                      </p:to>
                                    </p:set>
                                    <p:animEffect transition="in" filter="fade">
                                      <p:cBhvr>
                                        <p:cTn id="41" dur="500"/>
                                        <p:tgtEl>
                                          <p:spTgt spid="4">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9" end="9"/>
                                            </p:txEl>
                                          </p:spTgt>
                                        </p:tgtEl>
                                        <p:attrNameLst>
                                          <p:attrName>style.visibility</p:attrName>
                                        </p:attrNameLst>
                                      </p:cBhvr>
                                      <p:to>
                                        <p:strVal val="visible"/>
                                      </p:to>
                                    </p:set>
                                    <p:animEffect transition="in" filter="fade">
                                      <p:cBhvr>
                                        <p:cTn id="46"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spect="1" noChangeArrowheads="1"/>
          </p:cNvSpPr>
          <p:nvPr/>
        </p:nvSpPr>
        <p:spPr bwMode="auto">
          <a:xfrm>
            <a:off x="247326" y="1277032"/>
            <a:ext cx="88204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dirty="0"/>
              <a:t>C</a:t>
            </a:r>
            <a:r>
              <a:rPr lang="en-US" sz="2000" dirty="0" smtClean="0"/>
              <a:t>an </a:t>
            </a:r>
            <a:r>
              <a:rPr lang="en-US" sz="2000" dirty="0"/>
              <a:t>we </a:t>
            </a:r>
            <a:r>
              <a:rPr lang="en-US" sz="2000" dirty="0" smtClean="0"/>
              <a:t>improve </a:t>
            </a:r>
            <a:r>
              <a:rPr lang="en-US" sz="2000" dirty="0"/>
              <a:t>the current NN model?</a:t>
            </a:r>
          </a:p>
          <a:p>
            <a:pPr marL="800100" lvl="1" indent="-342900">
              <a:buFont typeface="Arial" panose="020B0604020202020204" pitchFamily="34" charset="0"/>
              <a:buChar char="•"/>
            </a:pPr>
            <a:r>
              <a:rPr lang="en-US" sz="2000" dirty="0" smtClean="0"/>
              <a:t>horizontal grouping </a:t>
            </a:r>
            <a:r>
              <a:rPr lang="en-US" sz="2000" dirty="0" smtClean="0">
                <a:sym typeface="Wingdings" panose="05000000000000000000" pitchFamily="2" charset="2"/>
              </a:rPr>
              <a:t> </a:t>
            </a:r>
            <a:r>
              <a:rPr lang="en-US" sz="2000" dirty="0" smtClean="0"/>
              <a:t>lack of information capture</a:t>
            </a:r>
          </a:p>
          <a:p>
            <a:pPr marL="800100" lvl="1" indent="-342900">
              <a:buFont typeface="Arial" panose="020B0604020202020204" pitchFamily="34" charset="0"/>
              <a:buChar char="•"/>
            </a:pPr>
            <a:r>
              <a:rPr lang="en-US" sz="2000" dirty="0" smtClean="0"/>
              <a:t>new descriptors can </a:t>
            </a:r>
            <a:r>
              <a:rPr lang="en-US" sz="2000" dirty="0"/>
              <a:t>provide better </a:t>
            </a:r>
            <a:r>
              <a:rPr lang="en-US" sz="2000" dirty="0" smtClean="0"/>
              <a:t>correlations</a:t>
            </a:r>
            <a:br>
              <a:rPr lang="en-US" sz="2000" dirty="0" smtClean="0"/>
            </a:br>
            <a:r>
              <a:rPr lang="en-US" sz="2000" dirty="0" smtClean="0"/>
              <a:t>HTT, Morgan, HAP, MACCS, Dragon</a:t>
            </a:r>
            <a:endParaRPr lang="en-US" sz="2000" dirty="0"/>
          </a:p>
        </p:txBody>
      </p:sp>
      <p:sp>
        <p:nvSpPr>
          <p:cNvPr id="12" name="TextBox 11"/>
          <p:cNvSpPr txBox="1"/>
          <p:nvPr/>
        </p:nvSpPr>
        <p:spPr>
          <a:xfrm>
            <a:off x="269098" y="88075"/>
            <a:ext cx="6719019"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rPr>
              <a:t>Model improvement using better descriptors</a:t>
            </a:r>
            <a:endParaRPr lang="en-US" sz="2800"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29200" y="2819400"/>
            <a:ext cx="3810000" cy="3810000"/>
          </a:xfrm>
          <a:prstGeom prst="rect">
            <a:avLst/>
          </a:prstGeom>
        </p:spPr>
      </p:pic>
      <p:pic>
        <p:nvPicPr>
          <p:cNvPr id="7" name="Picture 6"/>
          <p:cNvPicPr>
            <a:picLocks noChangeAspect="1"/>
          </p:cNvPicPr>
          <p:nvPr/>
        </p:nvPicPr>
        <p:blipFill>
          <a:blip r:embed="rId4"/>
          <a:stretch>
            <a:fillRect/>
          </a:stretch>
        </p:blipFill>
        <p:spPr>
          <a:xfrm>
            <a:off x="171126" y="2623664"/>
            <a:ext cx="4665964" cy="3700936"/>
          </a:xfrm>
          <a:prstGeom prst="rect">
            <a:avLst/>
          </a:prstGeom>
        </p:spPr>
      </p:pic>
      <p:sp>
        <p:nvSpPr>
          <p:cNvPr id="2" name="TextBox 1"/>
          <p:cNvSpPr txBox="1"/>
          <p:nvPr/>
        </p:nvSpPr>
        <p:spPr>
          <a:xfrm>
            <a:off x="762000" y="3341647"/>
            <a:ext cx="1752600" cy="523220"/>
          </a:xfrm>
          <a:prstGeom prst="rect">
            <a:avLst/>
          </a:prstGeom>
          <a:noFill/>
        </p:spPr>
        <p:txBody>
          <a:bodyPr wrap="square" rtlCol="0">
            <a:spAutoFit/>
          </a:bodyPr>
          <a:lstStyle/>
          <a:p>
            <a:pPr algn="ctr"/>
            <a:r>
              <a:rPr lang="en-US" sz="1400" dirty="0"/>
              <a:t>m</a:t>
            </a:r>
            <a:r>
              <a:rPr lang="en-US" sz="1400" dirty="0" smtClean="0"/>
              <a:t>odel with 196 Dragon descriptors</a:t>
            </a:r>
            <a:endParaRPr lang="en-US" sz="1400" dirty="0"/>
          </a:p>
        </p:txBody>
      </p:sp>
      <p:sp>
        <p:nvSpPr>
          <p:cNvPr id="4" name="TextBox 3"/>
          <p:cNvSpPr txBox="1"/>
          <p:nvPr/>
        </p:nvSpPr>
        <p:spPr>
          <a:xfrm>
            <a:off x="5334000" y="2362200"/>
            <a:ext cx="3352800" cy="584775"/>
          </a:xfrm>
          <a:prstGeom prst="rect">
            <a:avLst/>
          </a:prstGeom>
          <a:noFill/>
        </p:spPr>
        <p:txBody>
          <a:bodyPr wrap="square" rtlCol="0">
            <a:spAutoFit/>
          </a:bodyPr>
          <a:lstStyle/>
          <a:p>
            <a:pPr algn="ctr"/>
            <a:r>
              <a:rPr lang="en-US" sz="1600" dirty="0"/>
              <a:t>t</a:t>
            </a:r>
            <a:r>
              <a:rPr lang="en-US" sz="1600" dirty="0" smtClean="0"/>
              <a:t>esting various descriptors for density, polarizability, and RI</a:t>
            </a:r>
            <a:endParaRPr lang="en-US" sz="1600" dirty="0"/>
          </a:p>
        </p:txBody>
      </p:sp>
      <p:sp>
        <p:nvSpPr>
          <p:cNvPr id="8" name="Rectangle 7"/>
          <p:cNvSpPr/>
          <p:nvPr/>
        </p:nvSpPr>
        <p:spPr>
          <a:xfrm>
            <a:off x="4913290" y="2362200"/>
            <a:ext cx="4078310" cy="426720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Mojtaba Haghighatlar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6024" y="974730"/>
            <a:ext cx="1110336" cy="1295393"/>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222606830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spect="1" noChangeArrowheads="1"/>
          </p:cNvSpPr>
          <p:nvPr/>
        </p:nvSpPr>
        <p:spPr bwMode="auto">
          <a:xfrm>
            <a:off x="247326" y="1277032"/>
            <a:ext cx="88204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b="1" dirty="0" smtClean="0"/>
              <a:t>meta-ML</a:t>
            </a:r>
            <a:r>
              <a:rPr lang="en-US" dirty="0"/>
              <a:t>, </a:t>
            </a:r>
            <a:r>
              <a:rPr lang="en-US" dirty="0" err="1" smtClean="0"/>
              <a:t>hyperparameter</a:t>
            </a:r>
            <a:r>
              <a:rPr lang="en-US" dirty="0" smtClean="0"/>
              <a:t> optimization using </a:t>
            </a:r>
            <a:r>
              <a:rPr lang="en-US" b="1" dirty="0" smtClean="0"/>
              <a:t>genetic algorithm</a:t>
            </a:r>
          </a:p>
          <a:p>
            <a:pPr marL="742950" lvl="2" indent="-285750">
              <a:buFont typeface="Arial" panose="020B0604020202020204" pitchFamily="34" charset="0"/>
              <a:buChar char="•"/>
            </a:pPr>
            <a:endParaRPr lang="en-US" dirty="0"/>
          </a:p>
          <a:p>
            <a:pPr marL="342900" indent="-342900">
              <a:buFont typeface="Wingdings" panose="05000000000000000000" pitchFamily="2" charset="2"/>
              <a:buChar char="Ø"/>
            </a:pPr>
            <a:endParaRPr lang="en-US" dirty="0" smtClean="0"/>
          </a:p>
          <a:p>
            <a:pPr marL="342900" indent="-342900">
              <a:buFont typeface="Wingdings" panose="05000000000000000000" pitchFamily="2" charset="2"/>
              <a:buChar char="Ø"/>
            </a:pPr>
            <a:endParaRPr lang="en-US" dirty="0" smtClean="0"/>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endParaRPr lang="en-US" dirty="0" smtClean="0"/>
          </a:p>
          <a:p>
            <a:pPr marL="342900" indent="-342900">
              <a:buFont typeface="Wingdings" panose="05000000000000000000" pitchFamily="2" charset="2"/>
              <a:buChar char="Ø"/>
            </a:pPr>
            <a:endParaRPr lang="en-US" dirty="0"/>
          </a:p>
          <a:p>
            <a:endParaRPr lang="en-US" dirty="0" smtClean="0"/>
          </a:p>
          <a:p>
            <a:pPr marL="342900" indent="-342900">
              <a:buFont typeface="Wingdings" panose="05000000000000000000" pitchFamily="2" charset="2"/>
              <a:buChar char="Ø"/>
            </a:pPr>
            <a:r>
              <a:rPr lang="en-US" b="1" dirty="0" smtClean="0"/>
              <a:t>new NN architecture </a:t>
            </a:r>
            <a:r>
              <a:rPr lang="en-US" dirty="0" smtClean="0"/>
              <a:t>to capture information from Lorentz-Lorenz equation </a:t>
            </a:r>
            <a:endParaRPr lang="en-US" dirty="0"/>
          </a:p>
        </p:txBody>
      </p:sp>
      <p:sp>
        <p:nvSpPr>
          <p:cNvPr id="12" name="TextBox 11"/>
          <p:cNvSpPr txBox="1"/>
          <p:nvPr/>
        </p:nvSpPr>
        <p:spPr>
          <a:xfrm>
            <a:off x="269098" y="88075"/>
            <a:ext cx="2217915"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rPr>
              <a:t>Ongoing work</a:t>
            </a:r>
            <a:endParaRPr lang="en-US" sz="2800" dirty="0">
              <a:solidFill>
                <a:schemeClr val="bg1"/>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0" name="Rectangle 9"/>
              <p:cNvSpPr/>
              <p:nvPr/>
            </p:nvSpPr>
            <p:spPr>
              <a:xfrm>
                <a:off x="6353532" y="3810000"/>
                <a:ext cx="2434384" cy="710194"/>
              </a:xfrm>
              <a:prstGeom prst="rect">
                <a:avLst/>
              </a:prstGeom>
              <a:noFill/>
              <a:ln w="12700">
                <a:solidFill>
                  <a:srgbClr val="FF0000"/>
                </a:solidFill>
              </a:ln>
            </p:spPr>
            <p:style>
              <a:lnRef idx="2">
                <a:schemeClr val="accent3"/>
              </a:lnRef>
              <a:fillRef idx="1">
                <a:schemeClr val="lt1"/>
              </a:fillRef>
              <a:effectRef idx="0">
                <a:schemeClr val="accent3"/>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RI</m:t>
                      </m:r>
                      <m:r>
                        <a:rPr lang="en-US" sz="1600">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1+2</m:t>
                                  </m:r>
                                  <m:r>
                                    <a:rPr lang="en-US" sz="1600" b="1" i="1">
                                      <a:solidFill>
                                        <a:srgbClr val="00FF00"/>
                                      </a:solidFill>
                                      <a:latin typeface="Cambria Math" panose="02040503050406030204" pitchFamily="18" charset="0"/>
                                    </a:rPr>
                                    <m:t>𝜶</m:t>
                                  </m:r>
                                  <m:f>
                                    <m:fPr>
                                      <m:type m:val="lin"/>
                                      <m:ctrlPr>
                                        <a:rPr lang="en-US" sz="1600" i="1">
                                          <a:latin typeface="Cambria Math" panose="02040503050406030204" pitchFamily="18" charset="0"/>
                                        </a:rPr>
                                      </m:ctrlPr>
                                    </m:fPr>
                                    <m:num>
                                      <m:r>
                                        <a:rPr lang="en-US" sz="1600" b="1">
                                          <a:solidFill>
                                            <a:srgbClr val="0033CC"/>
                                          </a:solidFill>
                                          <a:latin typeface="Cambria Math" panose="02040503050406030204" pitchFamily="18" charset="0"/>
                                        </a:rPr>
                                        <m:t>𝐍</m:t>
                                      </m:r>
                                    </m:num>
                                    <m:den>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𝜖</m:t>
                                          </m:r>
                                        </m:e>
                                        <m:sub>
                                          <m:r>
                                            <a:rPr lang="en-US" sz="1600" i="1">
                                              <a:latin typeface="Cambria Math" panose="02040503050406030204" pitchFamily="18" charset="0"/>
                                            </a:rPr>
                                            <m:t>0</m:t>
                                          </m:r>
                                        </m:sub>
                                      </m:sSub>
                                    </m:den>
                                  </m:f>
                                </m:num>
                                <m:den>
                                  <m:r>
                                    <a:rPr lang="en-US" sz="1600" i="1">
                                      <a:latin typeface="Cambria Math" panose="02040503050406030204" pitchFamily="18" charset="0"/>
                                    </a:rPr>
                                    <m:t>1−</m:t>
                                  </m:r>
                                  <m:r>
                                    <a:rPr lang="en-US" sz="1600" b="1" i="1">
                                      <a:solidFill>
                                        <a:srgbClr val="00FF00"/>
                                      </a:solidFill>
                                      <a:latin typeface="Cambria Math" panose="02040503050406030204" pitchFamily="18" charset="0"/>
                                    </a:rPr>
                                    <m:t>𝜶</m:t>
                                  </m:r>
                                  <m:f>
                                    <m:fPr>
                                      <m:type m:val="lin"/>
                                      <m:ctrlPr>
                                        <a:rPr lang="en-US" sz="1600" i="1">
                                          <a:latin typeface="Cambria Math" panose="02040503050406030204" pitchFamily="18" charset="0"/>
                                        </a:rPr>
                                      </m:ctrlPr>
                                    </m:fPr>
                                    <m:num>
                                      <m:r>
                                        <a:rPr lang="en-US" sz="1600" b="1">
                                          <a:solidFill>
                                            <a:srgbClr val="0033CC"/>
                                          </a:solidFill>
                                          <a:latin typeface="Cambria Math" panose="02040503050406030204" pitchFamily="18" charset="0"/>
                                        </a:rPr>
                                        <m:t>𝐍</m:t>
                                      </m:r>
                                    </m:num>
                                    <m:den>
                                      <m:sSub>
                                        <m:sSubPr>
                                          <m:ctrlPr>
                                            <a:rPr lang="en-US" sz="1600" i="1">
                                              <a:latin typeface="Cambria Math" panose="02040503050406030204" pitchFamily="18" charset="0"/>
                                            </a:rPr>
                                          </m:ctrlPr>
                                        </m:sSubPr>
                                        <m:e>
                                          <m:r>
                                            <a:rPr lang="en-US" sz="1600" i="1">
                                              <a:latin typeface="Cambria Math" panose="02040503050406030204" pitchFamily="18" charset="0"/>
                                            </a:rPr>
                                            <m:t>3</m:t>
                                          </m:r>
                                          <m:r>
                                            <a:rPr lang="en-US" sz="1600" i="1">
                                              <a:latin typeface="Cambria Math" panose="02040503050406030204" pitchFamily="18" charset="0"/>
                                            </a:rPr>
                                            <m:t>𝜖</m:t>
                                          </m:r>
                                        </m:e>
                                        <m:sub>
                                          <m:r>
                                            <a:rPr lang="en-US" sz="1600" i="1">
                                              <a:latin typeface="Cambria Math" panose="02040503050406030204" pitchFamily="18" charset="0"/>
                                            </a:rPr>
                                            <m:t>0</m:t>
                                          </m:r>
                                        </m:sub>
                                      </m:sSub>
                                    </m:den>
                                  </m:f>
                                </m:den>
                              </m:f>
                            </m:e>
                          </m:d>
                        </m:e>
                        <m:sup>
                          <m:f>
                            <m:fPr>
                              <m:type m:val="lin"/>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a:latin typeface="Cambria Math" panose="02040503050406030204" pitchFamily="18" charset="0"/>
                                </a:rPr>
                                <m:t>2</m:t>
                              </m:r>
                            </m:den>
                          </m:f>
                          <m:r>
                            <a:rPr lang="en-US" sz="1600">
                              <a:latin typeface="Cambria Math" panose="02040503050406030204" pitchFamily="18" charset="0"/>
                            </a:rPr>
                            <m:t> </m:t>
                          </m:r>
                        </m:sup>
                      </m:sSup>
                    </m:oMath>
                  </m:oMathPara>
                </a14:m>
                <a:endParaRPr lang="en-US" sz="1600" dirty="0"/>
              </a:p>
            </p:txBody>
          </p:sp>
        </mc:Choice>
        <mc:Fallback xmlns="">
          <p:sp>
            <p:nvSpPr>
              <p:cNvPr id="10" name="Rectangle 9"/>
              <p:cNvSpPr>
                <a:spLocks noRot="1" noChangeAspect="1" noMove="1" noResize="1" noEditPoints="1" noAdjustHandles="1" noChangeArrowheads="1" noChangeShapeType="1" noTextEdit="1"/>
              </p:cNvSpPr>
              <p:nvPr/>
            </p:nvSpPr>
            <p:spPr>
              <a:xfrm>
                <a:off x="6353532" y="3810000"/>
                <a:ext cx="2434384" cy="710194"/>
              </a:xfrm>
              <a:prstGeom prst="rect">
                <a:avLst/>
              </a:prstGeom>
              <a:blipFill>
                <a:blip r:embed="rId3"/>
                <a:stretch>
                  <a:fillRect/>
                </a:stretch>
              </a:blipFill>
              <a:ln w="12700">
                <a:solidFill>
                  <a:srgbClr val="FF0000"/>
                </a:solidFill>
              </a:ln>
            </p:spPr>
            <p:txBody>
              <a:bodyPr/>
              <a:lstStyle/>
              <a:p>
                <a:r>
                  <a:rPr lang="en-US">
                    <a:noFill/>
                  </a:rPr>
                  <a:t> </a:t>
                </a:r>
              </a:p>
            </p:txBody>
          </p:sp>
        </mc:Fallback>
      </mc:AlternateContent>
      <p:sp>
        <p:nvSpPr>
          <p:cNvPr id="20" name="Oval 19"/>
          <p:cNvSpPr/>
          <p:nvPr/>
        </p:nvSpPr>
        <p:spPr>
          <a:xfrm>
            <a:off x="6396714" y="4803119"/>
            <a:ext cx="182880" cy="1828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2" name="Straight Arrow Connector 21"/>
          <p:cNvCxnSpPr/>
          <p:nvPr/>
        </p:nvCxnSpPr>
        <p:spPr>
          <a:xfrm>
            <a:off x="6731994" y="4909799"/>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189194" y="4539600"/>
            <a:ext cx="1458541" cy="646331"/>
          </a:xfrm>
          <a:prstGeom prst="rect">
            <a:avLst/>
          </a:prstGeom>
          <a:noFill/>
        </p:spPr>
        <p:txBody>
          <a:bodyPr wrap="none" rtlCol="0">
            <a:spAutoFit/>
          </a:bodyPr>
          <a:lstStyle/>
          <a:p>
            <a:pPr algn="ctr"/>
            <a:r>
              <a:rPr lang="en-US" dirty="0" smtClean="0"/>
              <a:t>element-wise</a:t>
            </a:r>
            <a:br>
              <a:rPr lang="en-US" dirty="0" smtClean="0"/>
            </a:br>
            <a:r>
              <a:rPr lang="en-US" dirty="0" smtClean="0"/>
              <a:t>product</a:t>
            </a:r>
            <a:endParaRPr lang="en-US" dirty="0"/>
          </a:p>
        </p:txBody>
      </p:sp>
      <p:grpSp>
        <p:nvGrpSpPr>
          <p:cNvPr id="2" name="Group 1"/>
          <p:cNvGrpSpPr/>
          <p:nvPr/>
        </p:nvGrpSpPr>
        <p:grpSpPr>
          <a:xfrm>
            <a:off x="424457" y="3810000"/>
            <a:ext cx="4548753" cy="2124563"/>
            <a:chOff x="424457" y="3810000"/>
            <a:chExt cx="4548753" cy="2124563"/>
          </a:xfrm>
        </p:grpSpPr>
        <p:sp>
          <p:nvSpPr>
            <p:cNvPr id="4" name="Trapezoid 3"/>
            <p:cNvSpPr/>
            <p:nvPr/>
          </p:nvSpPr>
          <p:spPr>
            <a:xfrm flipV="1">
              <a:off x="912655" y="4007056"/>
              <a:ext cx="1574358" cy="51313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apezoid 12"/>
            <p:cNvSpPr/>
            <p:nvPr/>
          </p:nvSpPr>
          <p:spPr>
            <a:xfrm flipV="1">
              <a:off x="3398852" y="4007056"/>
              <a:ext cx="1574358" cy="51313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apezoid 13"/>
            <p:cNvSpPr/>
            <p:nvPr/>
          </p:nvSpPr>
          <p:spPr>
            <a:xfrm flipV="1">
              <a:off x="2159442" y="4930472"/>
              <a:ext cx="1574358" cy="51313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p:cNvCxnSpPr>
              <a:stCxn id="4" idx="0"/>
              <a:endCxn id="14" idx="2"/>
            </p:cNvCxnSpPr>
            <p:nvPr/>
          </p:nvCxnSpPr>
          <p:spPr>
            <a:xfrm rot="16200000" flipH="1">
              <a:off x="2118088" y="4101938"/>
              <a:ext cx="410279" cy="1246787"/>
            </a:xfrm>
            <a:prstGeom prst="bentConnector3">
              <a:avLst>
                <a:gd name="adj1" fmla="val 36628"/>
              </a:avLst>
            </a:prstGeom>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3" idx="0"/>
              <a:endCxn id="14" idx="2"/>
            </p:cNvCxnSpPr>
            <p:nvPr/>
          </p:nvCxnSpPr>
          <p:spPr>
            <a:xfrm rot="5400000">
              <a:off x="3361187" y="4105627"/>
              <a:ext cx="410279" cy="1239410"/>
            </a:xfrm>
            <a:prstGeom prst="bentConnector3">
              <a:avLst>
                <a:gd name="adj1" fmla="val 38856"/>
              </a:avLst>
            </a:prstGeom>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2855181" y="4605409"/>
              <a:ext cx="182880" cy="1828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5" name="Straight Arrow Connector 24"/>
            <p:cNvCxnSpPr/>
            <p:nvPr/>
          </p:nvCxnSpPr>
          <p:spPr>
            <a:xfrm>
              <a:off x="990600" y="3810000"/>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143000" y="3810000"/>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295400" y="3810000"/>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447800" y="3810000"/>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600200" y="3810000"/>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752600" y="3810000"/>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905000" y="3810000"/>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057400" y="3810000"/>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209800" y="3810000"/>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362200" y="3810000"/>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497201" y="3810494"/>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649601" y="3810494"/>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802001" y="3810494"/>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3954401" y="3810494"/>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106801" y="3810494"/>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259201" y="3810494"/>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411601" y="3810494"/>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564001" y="3810494"/>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716401" y="3810494"/>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868801" y="3810494"/>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4" idx="0"/>
            </p:cNvCxnSpPr>
            <p:nvPr/>
          </p:nvCxnSpPr>
          <p:spPr>
            <a:xfrm flipH="1">
              <a:off x="1699833" y="4520193"/>
              <a:ext cx="1" cy="650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13" idx="0"/>
            </p:cNvCxnSpPr>
            <p:nvPr/>
          </p:nvCxnSpPr>
          <p:spPr>
            <a:xfrm>
              <a:off x="4186031" y="4520193"/>
              <a:ext cx="0" cy="618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2249091" y="4733416"/>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2401491" y="4733416"/>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2553891" y="4733416"/>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2706291" y="4733416"/>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3163491" y="4733416"/>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3315891" y="4733416"/>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3468291" y="4733416"/>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3620691" y="4733416"/>
              <a:ext cx="0" cy="197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p:cNvSpPr txBox="1"/>
                <p:nvPr/>
              </p:nvSpPr>
              <p:spPr>
                <a:xfrm>
                  <a:off x="1523599" y="5133744"/>
                  <a:ext cx="36901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a:solidFill>
                              <a:srgbClr val="00FF00"/>
                            </a:solidFill>
                            <a:latin typeface="Cambria Math" panose="02040503050406030204" pitchFamily="18" charset="0"/>
                          </a:rPr>
                          <m:t>𝜶</m:t>
                        </m:r>
                      </m:oMath>
                    </m:oMathPara>
                  </a14:m>
                  <a:endParaRPr lang="en-US" sz="1400" dirty="0"/>
                </a:p>
              </p:txBody>
            </p:sp>
          </mc:Choice>
          <mc:Fallback xmlns="">
            <p:sp>
              <p:nvSpPr>
                <p:cNvPr id="107" name="TextBox 106"/>
                <p:cNvSpPr txBox="1">
                  <a:spLocks noRot="1" noChangeAspect="1" noMove="1" noResize="1" noEditPoints="1" noAdjustHandles="1" noChangeArrowheads="1" noChangeShapeType="1" noTextEdit="1"/>
                </p:cNvSpPr>
                <p:nvPr/>
              </p:nvSpPr>
              <p:spPr>
                <a:xfrm>
                  <a:off x="1523599" y="5133744"/>
                  <a:ext cx="369012"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4011143" y="5135146"/>
                  <a:ext cx="37382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a:solidFill>
                              <a:srgbClr val="0033CC"/>
                            </a:solidFill>
                            <a:latin typeface="Cambria Math" panose="02040503050406030204" pitchFamily="18" charset="0"/>
                          </a:rPr>
                          <m:t>𝐍</m:t>
                        </m:r>
                      </m:oMath>
                    </m:oMathPara>
                  </a14:m>
                  <a:endParaRPr lang="en-US" sz="1600" dirty="0"/>
                </a:p>
              </p:txBody>
            </p:sp>
          </mc:Choice>
          <mc:Fallback xmlns="">
            <p:sp>
              <p:nvSpPr>
                <p:cNvPr id="108" name="TextBox 107"/>
                <p:cNvSpPr txBox="1">
                  <a:spLocks noRot="1" noChangeAspect="1" noMove="1" noResize="1" noEditPoints="1" noAdjustHandles="1" noChangeArrowheads="1" noChangeShapeType="1" noTextEdit="1"/>
                </p:cNvSpPr>
                <p:nvPr/>
              </p:nvSpPr>
              <p:spPr>
                <a:xfrm>
                  <a:off x="4011143" y="5135146"/>
                  <a:ext cx="373820"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Rectangle 108"/>
                <p:cNvSpPr/>
                <p:nvPr/>
              </p:nvSpPr>
              <p:spPr>
                <a:xfrm>
                  <a:off x="2766572" y="5596009"/>
                  <a:ext cx="426720"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1600">
                            <a:latin typeface="Cambria Math" panose="02040503050406030204" pitchFamily="18" charset="0"/>
                          </a:rPr>
                          <m:t>RI</m:t>
                        </m:r>
                      </m:oMath>
                    </m:oMathPara>
                  </a14:m>
                  <a:endParaRPr lang="en-US" sz="1600" dirty="0"/>
                </a:p>
              </p:txBody>
            </p:sp>
          </mc:Choice>
          <mc:Fallback xmlns="">
            <p:sp>
              <p:nvSpPr>
                <p:cNvPr id="109" name="Rectangle 108"/>
                <p:cNvSpPr>
                  <a:spLocks noRot="1" noChangeAspect="1" noMove="1" noResize="1" noEditPoints="1" noAdjustHandles="1" noChangeArrowheads="1" noChangeShapeType="1" noTextEdit="1"/>
                </p:cNvSpPr>
                <p:nvPr/>
              </p:nvSpPr>
              <p:spPr>
                <a:xfrm>
                  <a:off x="2766572" y="5596009"/>
                  <a:ext cx="426720" cy="338554"/>
                </a:xfrm>
                <a:prstGeom prst="rect">
                  <a:avLst/>
                </a:prstGeom>
                <a:blipFill>
                  <a:blip r:embed="rId6"/>
                  <a:stretch>
                    <a:fillRect/>
                  </a:stretch>
                </a:blipFill>
              </p:spPr>
              <p:txBody>
                <a:bodyPr/>
                <a:lstStyle/>
                <a:p>
                  <a:r>
                    <a:rPr lang="en-US">
                      <a:noFill/>
                    </a:rPr>
                    <a:t> </a:t>
                  </a:r>
                </a:p>
              </p:txBody>
            </p:sp>
          </mc:Fallback>
        </mc:AlternateContent>
        <p:cxnSp>
          <p:nvCxnSpPr>
            <p:cNvPr id="113" name="Straight Arrow Connector 112"/>
            <p:cNvCxnSpPr>
              <a:stCxn id="14" idx="0"/>
            </p:cNvCxnSpPr>
            <p:nvPr/>
          </p:nvCxnSpPr>
          <p:spPr>
            <a:xfrm>
              <a:off x="2946621" y="5443609"/>
              <a:ext cx="3545"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424457" y="3872832"/>
              <a:ext cx="626486" cy="738664"/>
            </a:xfrm>
            <a:prstGeom prst="rect">
              <a:avLst/>
            </a:prstGeom>
            <a:noFill/>
          </p:spPr>
          <p:txBody>
            <a:bodyPr wrap="square" rtlCol="0">
              <a:spAutoFit/>
            </a:bodyPr>
            <a:lstStyle/>
            <a:p>
              <a:r>
                <a:rPr lang="en-US" sz="1400" dirty="0" smtClean="0"/>
                <a:t>128 -</a:t>
              </a:r>
            </a:p>
            <a:p>
              <a:r>
                <a:rPr lang="en-US" sz="1400" dirty="0" smtClean="0"/>
                <a:t>  64 -</a:t>
              </a:r>
            </a:p>
            <a:p>
              <a:r>
                <a:rPr lang="en-US" sz="1400" dirty="0" smtClean="0"/>
                <a:t>  32 -</a:t>
              </a:r>
            </a:p>
          </p:txBody>
        </p:sp>
        <p:cxnSp>
          <p:nvCxnSpPr>
            <p:cNvPr id="120" name="Straight Connector 119"/>
            <p:cNvCxnSpPr>
              <a:stCxn id="4" idx="1"/>
              <a:endCxn id="4" idx="3"/>
            </p:cNvCxnSpPr>
            <p:nvPr/>
          </p:nvCxnSpPr>
          <p:spPr>
            <a:xfrm>
              <a:off x="976797" y="4263624"/>
              <a:ext cx="1446074" cy="0"/>
            </a:xfrm>
            <a:prstGeom prst="line">
              <a:avLst/>
            </a:prstGeom>
            <a:ln w="31750">
              <a:solidFill>
                <a:srgbClr val="385D8A"/>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3" idx="1"/>
              <a:endCxn id="13" idx="3"/>
            </p:cNvCxnSpPr>
            <p:nvPr/>
          </p:nvCxnSpPr>
          <p:spPr>
            <a:xfrm>
              <a:off x="3462994" y="4263624"/>
              <a:ext cx="1446074" cy="0"/>
            </a:xfrm>
            <a:prstGeom prst="line">
              <a:avLst/>
            </a:prstGeom>
            <a:ln w="31750">
              <a:solidFill>
                <a:srgbClr val="385D8A"/>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1735777" y="4815111"/>
              <a:ext cx="702623" cy="738664"/>
            </a:xfrm>
            <a:prstGeom prst="rect">
              <a:avLst/>
            </a:prstGeom>
            <a:noFill/>
          </p:spPr>
          <p:txBody>
            <a:bodyPr wrap="square" rtlCol="0">
              <a:spAutoFit/>
            </a:bodyPr>
            <a:lstStyle/>
            <a:p>
              <a:r>
                <a:rPr lang="en-US" sz="1400" dirty="0" smtClean="0"/>
                <a:t>32 -</a:t>
              </a:r>
            </a:p>
            <a:p>
              <a:r>
                <a:rPr lang="en-US" sz="1400" dirty="0" smtClean="0"/>
                <a:t>16 -</a:t>
              </a:r>
            </a:p>
            <a:p>
              <a:r>
                <a:rPr lang="en-US" sz="1400" dirty="0" smtClean="0"/>
                <a:t>  1 -</a:t>
              </a:r>
            </a:p>
          </p:txBody>
        </p:sp>
        <p:cxnSp>
          <p:nvCxnSpPr>
            <p:cNvPr id="131" name="Straight Connector 130"/>
            <p:cNvCxnSpPr>
              <a:stCxn id="14" idx="1"/>
              <a:endCxn id="14" idx="3"/>
            </p:cNvCxnSpPr>
            <p:nvPr/>
          </p:nvCxnSpPr>
          <p:spPr>
            <a:xfrm>
              <a:off x="2223584" y="5187040"/>
              <a:ext cx="1446074" cy="0"/>
            </a:xfrm>
            <a:prstGeom prst="line">
              <a:avLst/>
            </a:prstGeom>
            <a:ln w="31750">
              <a:solidFill>
                <a:srgbClr val="385D8A"/>
              </a:solidFill>
            </a:ln>
          </p:spPr>
          <p:style>
            <a:lnRef idx="1">
              <a:schemeClr val="accent1"/>
            </a:lnRef>
            <a:fillRef idx="0">
              <a:schemeClr val="accent1"/>
            </a:fillRef>
            <a:effectRef idx="0">
              <a:schemeClr val="accent1"/>
            </a:effectRef>
            <a:fontRef idx="minor">
              <a:schemeClr val="tx1"/>
            </a:fontRef>
          </p:style>
        </p:cxnSp>
      </p:grpSp>
      <p:sp>
        <p:nvSpPr>
          <p:cNvPr id="139" name="TextBox 138"/>
          <p:cNvSpPr txBox="1"/>
          <p:nvPr/>
        </p:nvSpPr>
        <p:spPr>
          <a:xfrm>
            <a:off x="4447357" y="5149951"/>
            <a:ext cx="4593437" cy="369332"/>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b="1" dirty="0"/>
              <a:t>m</a:t>
            </a:r>
            <a:r>
              <a:rPr lang="en-US" b="1" dirty="0" smtClean="0"/>
              <a:t>odel improved by 20% with this architecture</a:t>
            </a:r>
            <a:endParaRPr lang="en-US" b="1" dirty="0"/>
          </a:p>
        </p:txBody>
      </p:sp>
      <p:pic>
        <p:nvPicPr>
          <p:cNvPr id="16" name="Picture 1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48904" y="1591595"/>
            <a:ext cx="2438400" cy="1828800"/>
          </a:xfrm>
          <a:prstGeom prst="rect">
            <a:avLst/>
          </a:prstGeom>
        </p:spPr>
      </p:pic>
      <p:pic>
        <p:nvPicPr>
          <p:cNvPr id="19" name="Picture 18"/>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842" y="1524000"/>
            <a:ext cx="2438400" cy="1828800"/>
          </a:xfrm>
          <a:prstGeom prst="rect">
            <a:avLst/>
          </a:prstGeom>
        </p:spPr>
      </p:pic>
      <p:pic>
        <p:nvPicPr>
          <p:cNvPr id="21" name="Picture 20"/>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10321" y="1524000"/>
            <a:ext cx="2438400" cy="1828800"/>
          </a:xfrm>
          <a:prstGeom prst="rect">
            <a:avLst/>
          </a:prstGeom>
        </p:spPr>
      </p:pic>
      <p:sp>
        <p:nvSpPr>
          <p:cNvPr id="26" name="TextBox 25"/>
          <p:cNvSpPr txBox="1"/>
          <p:nvPr/>
        </p:nvSpPr>
        <p:spPr>
          <a:xfrm>
            <a:off x="919223" y="1752600"/>
            <a:ext cx="529312" cy="261610"/>
          </a:xfrm>
          <a:prstGeom prst="rect">
            <a:avLst/>
          </a:prstGeom>
          <a:noFill/>
        </p:spPr>
        <p:txBody>
          <a:bodyPr wrap="none" rtlCol="0">
            <a:spAutoFit/>
          </a:bodyPr>
          <a:lstStyle/>
          <a:p>
            <a:r>
              <a:rPr lang="en-US" sz="1050" i="1" dirty="0" smtClean="0"/>
              <a:t>kg/m</a:t>
            </a:r>
            <a:r>
              <a:rPr lang="en-US" sz="1050" baseline="30000" dirty="0" smtClean="0"/>
              <a:t>3</a:t>
            </a:r>
            <a:endParaRPr lang="en-US" sz="1050" baseline="30000" dirty="0"/>
          </a:p>
        </p:txBody>
      </p:sp>
      <p:sp>
        <p:nvSpPr>
          <p:cNvPr id="68" name="TextBox 67"/>
          <p:cNvSpPr txBox="1"/>
          <p:nvPr/>
        </p:nvSpPr>
        <p:spPr>
          <a:xfrm>
            <a:off x="3734385" y="1760294"/>
            <a:ext cx="487634" cy="253916"/>
          </a:xfrm>
          <a:prstGeom prst="rect">
            <a:avLst/>
          </a:prstGeom>
          <a:noFill/>
        </p:spPr>
        <p:txBody>
          <a:bodyPr wrap="none" rtlCol="0">
            <a:spAutoFit/>
          </a:bodyPr>
          <a:lstStyle/>
          <a:p>
            <a:r>
              <a:rPr lang="en-US" sz="1050" i="1" dirty="0" smtClean="0"/>
              <a:t>bohr</a:t>
            </a:r>
            <a:r>
              <a:rPr lang="en-US" sz="1050" baseline="30000" dirty="0" smtClean="0"/>
              <a:t>3</a:t>
            </a:r>
            <a:endParaRPr lang="en-US" sz="1050" baseline="30000" dirty="0"/>
          </a:p>
        </p:txBody>
      </p:sp>
      <p:pic>
        <p:nvPicPr>
          <p:cNvPr id="60" name="Picture 59" descr="Mojtaba Haghighatlar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6965" y="5553775"/>
            <a:ext cx="1064448" cy="124185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1" name="Picture 6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2587" y="5593941"/>
            <a:ext cx="1074343" cy="1188433"/>
          </a:xfrm>
          <a:prstGeom prst="rect">
            <a:avLst/>
          </a:prstGeom>
        </p:spPr>
      </p:pic>
      <p:pic>
        <p:nvPicPr>
          <p:cNvPr id="3074" name="Picture 2" descr="Aditya Sonpa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8104" y="5588696"/>
            <a:ext cx="1027648" cy="119892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362699778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P spid="23" grpId="0"/>
      <p:bldP spid="139" grpId="0" animBg="1"/>
      <p:bldP spid="26" grpId="0"/>
      <p:bldP spid="6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4800600" y="4463263"/>
            <a:ext cx="4267200" cy="1752600"/>
          </a:xfrm>
          <a:prstGeom prst="roundRect">
            <a:avLst/>
          </a:prstGeom>
          <a:solidFill>
            <a:schemeClr val="accent6">
              <a:lumMod val="40000"/>
              <a:lumOff val="6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9098" y="88075"/>
            <a:ext cx="1354858"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Outlook</a:t>
            </a:r>
            <a:endParaRPr lang="en-US" sz="2800" dirty="0">
              <a:solidFill>
                <a:schemeClr val="bg1"/>
              </a:solidFill>
              <a:effectLst>
                <a:outerShdw blurRad="38100" dist="38100" dir="2700000" algn="tl">
                  <a:srgbClr val="000000">
                    <a:alpha val="43137"/>
                  </a:srgbClr>
                </a:outerShdw>
              </a:effectLst>
              <a:latin typeface="+mj-lt"/>
            </a:endParaRPr>
          </a:p>
        </p:txBody>
      </p:sp>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dirty="0" smtClean="0"/>
              <a:t>improving machine learning models</a:t>
            </a:r>
          </a:p>
          <a:p>
            <a:pPr marL="800100" lvl="1" indent="-342900">
              <a:buFont typeface="Arial" panose="020B0604020202020204" pitchFamily="34" charset="0"/>
              <a:buChar char="•"/>
              <a:tabLst>
                <a:tab pos="1771650" algn="l"/>
              </a:tabLst>
            </a:pPr>
            <a:r>
              <a:rPr lang="en-US" sz="2000" dirty="0" smtClean="0"/>
              <a:t>active learning, transfer learning, reinforcement learning</a:t>
            </a:r>
          </a:p>
          <a:p>
            <a:pPr marL="800100" lvl="1"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a:t>improvement to </a:t>
            </a:r>
            <a:r>
              <a:rPr lang="en-US" sz="2000" i="1" dirty="0" err="1" smtClean="0"/>
              <a:t>ChemLG</a:t>
            </a:r>
            <a:r>
              <a:rPr lang="en-US" sz="2000" dirty="0"/>
              <a:t> </a:t>
            </a:r>
            <a:r>
              <a:rPr lang="en-US" sz="2000" dirty="0" smtClean="0"/>
              <a:t>(ease of use, new algorithms)</a:t>
            </a:r>
            <a:endParaRPr lang="en-US" sz="2000" dirty="0"/>
          </a:p>
          <a:p>
            <a:pPr marL="800100" lvl="1"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smtClean="0"/>
              <a:t>structural patterns </a:t>
            </a:r>
            <a:r>
              <a:rPr lang="en-US" sz="2000" dirty="0"/>
              <a:t>in the generated </a:t>
            </a:r>
            <a:r>
              <a:rPr lang="en-US" sz="2000" dirty="0" smtClean="0"/>
              <a:t>data (open source data)</a:t>
            </a:r>
            <a:endParaRPr lang="en-US" sz="2000" dirty="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r>
              <a:rPr lang="en-US" sz="2000" dirty="0"/>
              <a:t>go from prediction models to inverse engineering and rational </a:t>
            </a:r>
            <a:r>
              <a:rPr lang="en-US" sz="2000" dirty="0" smtClean="0"/>
              <a:t>design</a:t>
            </a:r>
          </a:p>
          <a:p>
            <a:pPr marL="800100" lvl="1" indent="-342900">
              <a:buFont typeface="Wingdings" panose="05000000000000000000" pitchFamily="2" charset="2"/>
              <a:buChar char="Ø"/>
            </a:pPr>
            <a:endParaRPr lang="en-US" sz="2000" dirty="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326" y="4071137"/>
            <a:ext cx="4229968" cy="2269975"/>
          </a:xfrm>
          <a:prstGeom prst="rect">
            <a:avLst/>
          </a:prstGeom>
        </p:spPr>
      </p:pic>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graphicFrame>
        <p:nvGraphicFramePr>
          <p:cNvPr id="10" name="Diagram 9"/>
          <p:cNvGraphicFramePr/>
          <p:nvPr>
            <p:extLst>
              <p:ext uri="{D42A27DB-BD31-4B8C-83A1-F6EECF244321}">
                <p14:modId xmlns:p14="http://schemas.microsoft.com/office/powerpoint/2010/main" val="2820871528"/>
              </p:ext>
            </p:extLst>
          </p:nvPr>
        </p:nvGraphicFramePr>
        <p:xfrm>
          <a:off x="5067300" y="4191000"/>
          <a:ext cx="2971800" cy="21520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descr="C:\Users\atif\Dropbox\Hachmann_group\chemical library generation\frags pics\18.png"/>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053" t="-4705" r="-2053" b="26636"/>
          <a:stretch/>
        </p:blipFill>
        <p:spPr bwMode="auto">
          <a:xfrm>
            <a:off x="8023385" y="4962450"/>
            <a:ext cx="1090611" cy="567613"/>
          </a:xfrm>
          <a:prstGeom prst="rect">
            <a:avLst/>
          </a:prstGeom>
          <a:noFill/>
          <a:ln>
            <a:noFill/>
          </a:ln>
        </p:spPr>
      </p:pic>
    </p:spTree>
    <p:extLst>
      <p:ext uri="{BB962C8B-B14F-4D97-AF65-F5344CB8AC3E}">
        <p14:creationId xmlns:p14="http://schemas.microsoft.com/office/powerpoint/2010/main" val="3196134491"/>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Graphic spid="10"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1572995"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Summary</a:t>
            </a:r>
            <a:endParaRPr lang="en-US" sz="2800" dirty="0">
              <a:solidFill>
                <a:schemeClr val="bg1"/>
              </a:solidFill>
              <a:effectLst>
                <a:outerShdw blurRad="38100" dist="38100" dir="2700000" algn="tl">
                  <a:srgbClr val="000000">
                    <a:alpha val="43137"/>
                  </a:srgbClr>
                </a:outerShdw>
              </a:effectLst>
              <a:latin typeface="+mj-lt"/>
            </a:endParaRPr>
          </a:p>
        </p:txBody>
      </p:sp>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457200" indent="-457200">
              <a:buFont typeface="Wingdings" panose="05000000000000000000" pitchFamily="2" charset="2"/>
              <a:buChar char="ü"/>
            </a:pPr>
            <a:r>
              <a:rPr lang="en-US" sz="2000" dirty="0" smtClean="0"/>
              <a:t>computational </a:t>
            </a:r>
            <a:r>
              <a:rPr lang="en-US" sz="2000" dirty="0"/>
              <a:t>modeling can rapidly and efficiently assess the properties and performance potential of candidate </a:t>
            </a:r>
            <a:r>
              <a:rPr lang="en-US" sz="2000" dirty="0" smtClean="0"/>
              <a:t>compounds</a:t>
            </a:r>
          </a:p>
          <a:p>
            <a:pPr marL="457200" indent="-457200">
              <a:buFont typeface="Wingdings" panose="05000000000000000000" pitchFamily="2" charset="2"/>
              <a:buChar char="ü"/>
            </a:pPr>
            <a:endParaRPr lang="en-US" sz="2000" dirty="0" smtClean="0"/>
          </a:p>
          <a:p>
            <a:pPr marL="457200" indent="-457200">
              <a:buFont typeface="Wingdings" panose="05000000000000000000" pitchFamily="2" charset="2"/>
              <a:buChar char="ü"/>
            </a:pPr>
            <a:r>
              <a:rPr lang="en-US" sz="2000" dirty="0" smtClean="0"/>
              <a:t>virtual HTPS techniques + ML </a:t>
            </a:r>
            <a:r>
              <a:rPr lang="en-US" sz="2000" dirty="0" smtClean="0">
                <a:sym typeface="Wingdings" panose="05000000000000000000" pitchFamily="2" charset="2"/>
              </a:rPr>
              <a:t></a:t>
            </a:r>
            <a:r>
              <a:rPr lang="en-US" sz="2000" dirty="0" smtClean="0"/>
              <a:t> characterized </a:t>
            </a:r>
            <a:r>
              <a:rPr lang="en-US" sz="2000" dirty="0"/>
              <a:t>candidates on a massive </a:t>
            </a:r>
            <a:r>
              <a:rPr lang="en-US" sz="2000" dirty="0" smtClean="0"/>
              <a:t>scale</a:t>
            </a:r>
          </a:p>
          <a:p>
            <a:pPr marL="457200" indent="-457200">
              <a:buFont typeface="Wingdings" panose="05000000000000000000" pitchFamily="2" charset="2"/>
              <a:buChar char="ü"/>
            </a:pPr>
            <a:endParaRPr lang="en-US" sz="2000" dirty="0" smtClean="0"/>
          </a:p>
          <a:p>
            <a:pPr marL="457200" indent="-457200">
              <a:buFont typeface="Wingdings" panose="05000000000000000000" pitchFamily="2" charset="2"/>
              <a:buChar char="ü"/>
            </a:pPr>
            <a:r>
              <a:rPr lang="en-US" sz="2000" dirty="0"/>
              <a:t>w</a:t>
            </a:r>
            <a:r>
              <a:rPr lang="en-US" sz="2000" dirty="0" smtClean="0"/>
              <a:t>e </a:t>
            </a:r>
            <a:r>
              <a:rPr lang="en-US" sz="2000" dirty="0"/>
              <a:t>identified design rules as well as high-value building blocks, and structural patterns that correlate with optical </a:t>
            </a:r>
            <a:r>
              <a:rPr lang="en-US" sz="2000" dirty="0" smtClean="0"/>
              <a:t>properties</a:t>
            </a:r>
            <a:endParaRPr lang="en-US" sz="2000" dirty="0"/>
          </a:p>
          <a:p>
            <a:endParaRPr lang="en-US" sz="2000" dirty="0" smtClean="0"/>
          </a:p>
          <a:p>
            <a:r>
              <a:rPr lang="en-US" sz="2000" dirty="0" smtClean="0"/>
              <a:t>The developed rational </a:t>
            </a:r>
            <a:r>
              <a:rPr lang="en-US" sz="2000" dirty="0"/>
              <a:t>design framework is a powerful tool and has shown to be highly promising for rapidly identifying molecular candidates with exceptional properties as well as discovering design rules for advanced materials.</a:t>
            </a:r>
            <a:endParaRPr lang="en-US" sz="2000" dirty="0" smtClean="0"/>
          </a:p>
        </p:txBody>
      </p:sp>
      <p:grpSp>
        <p:nvGrpSpPr>
          <p:cNvPr id="5" name="Group 4"/>
          <p:cNvGrpSpPr/>
          <p:nvPr/>
        </p:nvGrpSpPr>
        <p:grpSpPr>
          <a:xfrm>
            <a:off x="1963056" y="4800599"/>
            <a:ext cx="5171333" cy="1800001"/>
            <a:chOff x="1905000" y="4800599"/>
            <a:chExt cx="5171333" cy="1800001"/>
          </a:xfrm>
        </p:grpSpPr>
        <p:pic>
          <p:nvPicPr>
            <p:cNvPr id="6" name="Picture 5" descr="Dawn-of-Big-Data-300x15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4800600"/>
              <a:ext cx="3576158" cy="1800000"/>
            </a:xfrm>
            <a:prstGeom prst="rect">
              <a:avLst/>
            </a:prstGeom>
            <a:ln>
              <a:noFill/>
            </a:ln>
            <a:effectLst>
              <a:outerShdw blurRad="292100" dist="139700" dir="2700000" algn="tl" rotWithShape="0">
                <a:srgbClr val="333333">
                  <a:alpha val="65000"/>
                </a:srgbClr>
              </a:outerShdw>
            </a:effectLst>
          </p:spPr>
        </p:pic>
        <p:pic>
          <p:nvPicPr>
            <p:cNvPr id="7" name="Picture 2" descr="http://photos3.meetupstatic.com/photos/event/6/a/d/8/highres_233907352.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571" y="4800599"/>
              <a:ext cx="1372762" cy="180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3" name="Slide Number Placeholder 2"/>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3940780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spect="1" noChangeArrowheads="1"/>
          </p:cNvSpPr>
          <p:nvPr/>
        </p:nvSpPr>
        <p:spPr bwMode="auto">
          <a:xfrm>
            <a:off x="4860032" y="990600"/>
            <a:ext cx="4968552" cy="5580000"/>
          </a:xfrm>
          <a:prstGeom prst="rect">
            <a:avLst/>
          </a:prstGeom>
          <a:noFill/>
          <a:ln w="9525">
            <a:noFill/>
            <a:miter lim="800000"/>
            <a:headEnd/>
            <a:tailEnd/>
          </a:ln>
          <a:effectLst/>
        </p:spPr>
        <p:txBody>
          <a:bodyPr wrap="square">
            <a:noAutofit/>
          </a:bodyPr>
          <a:lstStyle/>
          <a:p>
            <a:pPr>
              <a:buClr>
                <a:schemeClr val="tx1"/>
              </a:buClr>
            </a:pPr>
            <a:r>
              <a:rPr lang="en-US" sz="2000" b="1">
                <a:latin typeface="+mj-lt"/>
              </a:rPr>
              <a:t>	</a:t>
            </a:r>
            <a:r>
              <a:rPr lang="en-US" sz="2000" b="1" u="sng">
                <a:latin typeface="+mj-lt"/>
              </a:rPr>
              <a:t>Funding &amp; Support</a:t>
            </a:r>
          </a:p>
          <a:p>
            <a:pPr marL="457200" indent="-457200">
              <a:buClr>
                <a:schemeClr val="tx1"/>
              </a:buClr>
              <a:buFont typeface="Arial" panose="020B0604020202020204" pitchFamily="34" charset="0"/>
              <a:buChar char="•"/>
            </a:pPr>
            <a:endParaRPr lang="en-US" sz="2000">
              <a:latin typeface="+mj-lt"/>
            </a:endParaRPr>
          </a:p>
        </p:txBody>
      </p:sp>
      <p:sp>
        <p:nvSpPr>
          <p:cNvPr id="14" name="Text Box 3"/>
          <p:cNvSpPr txBox="1">
            <a:spLocks noChangeAspect="1" noChangeArrowheads="1"/>
          </p:cNvSpPr>
          <p:nvPr/>
        </p:nvSpPr>
        <p:spPr bwMode="auto">
          <a:xfrm>
            <a:off x="239486" y="1278000"/>
            <a:ext cx="8640000" cy="5580000"/>
          </a:xfrm>
          <a:prstGeom prst="rect">
            <a:avLst/>
          </a:prstGeom>
          <a:noFill/>
          <a:ln w="9525">
            <a:noFill/>
            <a:miter lim="800000"/>
            <a:headEnd/>
            <a:tailEnd/>
          </a:ln>
          <a:effectLst/>
        </p:spPr>
        <p:txBody>
          <a:bodyPr wrap="square">
            <a:noAutofit/>
          </a:bodyPr>
          <a:lstStyle/>
          <a:p>
            <a:pPr marL="457200" indent="-457200">
              <a:buClr>
                <a:schemeClr val="tx1"/>
              </a:buClr>
              <a:buFont typeface="Arial" panose="020B0604020202020204" pitchFamily="34" charset="0"/>
              <a:buChar char="•"/>
            </a:pPr>
            <a:r>
              <a:rPr lang="en-US" sz="1600" b="1" dirty="0">
                <a:latin typeface="+mj-lt"/>
              </a:rPr>
              <a:t>Advisor: Prof. Johannes </a:t>
            </a:r>
            <a:r>
              <a:rPr lang="en-US" sz="1600" b="1" dirty="0" smtClean="0">
                <a:latin typeface="+mj-lt"/>
              </a:rPr>
              <a:t>Hachmann</a:t>
            </a:r>
          </a:p>
          <a:p>
            <a:pPr marL="457200" indent="-457200">
              <a:buClr>
                <a:schemeClr val="tx1"/>
              </a:buClr>
              <a:buFont typeface="Arial" panose="020B0604020202020204" pitchFamily="34" charset="0"/>
              <a:buChar char="•"/>
            </a:pPr>
            <a:r>
              <a:rPr lang="en-US" sz="1600" dirty="0"/>
              <a:t>Prof. Edward </a:t>
            </a:r>
            <a:r>
              <a:rPr lang="en-US" sz="1600" dirty="0" err="1"/>
              <a:t>Furlani</a:t>
            </a:r>
            <a:endParaRPr lang="en-US" sz="1600" dirty="0"/>
          </a:p>
          <a:p>
            <a:pPr marL="457200" indent="-457200">
              <a:buClr>
                <a:schemeClr val="tx1"/>
              </a:buClr>
              <a:buFont typeface="Arial" panose="020B0604020202020204" pitchFamily="34" charset="0"/>
              <a:buChar char="•"/>
            </a:pPr>
            <a:r>
              <a:rPr lang="en-US" sz="1600" dirty="0"/>
              <a:t>Prof. Jeffrey </a:t>
            </a:r>
            <a:r>
              <a:rPr lang="en-US" sz="1600" dirty="0" err="1" smtClean="0"/>
              <a:t>Errington</a:t>
            </a:r>
            <a:endParaRPr lang="en-US" sz="1600" dirty="0">
              <a:latin typeface="+mj-lt"/>
            </a:endParaRPr>
          </a:p>
          <a:p>
            <a:pPr marL="457200" indent="-457200">
              <a:buClr>
                <a:schemeClr val="tx1"/>
              </a:buClr>
              <a:buFont typeface="Arial" panose="020B0604020202020204" pitchFamily="34" charset="0"/>
              <a:buChar char="•"/>
            </a:pPr>
            <a:endParaRPr lang="en-US" sz="1600" dirty="0" smtClean="0">
              <a:latin typeface="+mj-lt"/>
            </a:endParaRPr>
          </a:p>
          <a:p>
            <a:pPr marL="457200" indent="-457200">
              <a:buClr>
                <a:schemeClr val="tx1"/>
              </a:buClr>
              <a:buFont typeface="Arial" panose="020B0604020202020204" pitchFamily="34" charset="0"/>
              <a:buChar char="•"/>
            </a:pPr>
            <a:r>
              <a:rPr lang="en-US" sz="1600" b="1" dirty="0" smtClean="0">
                <a:latin typeface="+mj-lt"/>
              </a:rPr>
              <a:t>Hachmann Group Members</a:t>
            </a:r>
          </a:p>
          <a:p>
            <a:pPr marL="457200" indent="-457200">
              <a:buClr>
                <a:schemeClr val="tx1"/>
              </a:buClr>
              <a:buFont typeface="Arial" panose="020B0604020202020204" pitchFamily="34" charset="0"/>
              <a:buChar char="•"/>
            </a:pPr>
            <a:r>
              <a:rPr lang="en-US" sz="1600" dirty="0" smtClean="0">
                <a:latin typeface="+mj-lt"/>
              </a:rPr>
              <a:t>Dr</a:t>
            </a:r>
            <a:r>
              <a:rPr lang="en-US" sz="1600" dirty="0">
                <a:latin typeface="+mj-lt"/>
              </a:rPr>
              <a:t>. Andrew </a:t>
            </a:r>
            <a:r>
              <a:rPr lang="en-US" sz="1600" dirty="0" smtClean="0">
                <a:latin typeface="+mj-lt"/>
              </a:rPr>
              <a:t>Schultz</a:t>
            </a:r>
            <a:endParaRPr lang="en-US" sz="1600" dirty="0" smtClean="0"/>
          </a:p>
          <a:p>
            <a:pPr marL="457200" indent="-457200">
              <a:buClr>
                <a:schemeClr val="tx1"/>
              </a:buClr>
              <a:buFont typeface="Arial" panose="020B0604020202020204" pitchFamily="34" charset="0"/>
              <a:buChar char="•"/>
            </a:pPr>
            <a:r>
              <a:rPr lang="en-US" sz="1600" dirty="0" smtClean="0"/>
              <a:t>Prof</a:t>
            </a:r>
            <a:r>
              <a:rPr lang="en-US" sz="1600" dirty="0"/>
              <a:t>. Michel Dupuis</a:t>
            </a:r>
          </a:p>
          <a:p>
            <a:pPr>
              <a:buClr>
                <a:schemeClr val="tx1"/>
              </a:buClr>
            </a:pPr>
            <a:endParaRPr lang="en-US" sz="1600" b="1" dirty="0"/>
          </a:p>
          <a:p>
            <a:pPr marL="457200" indent="-457200">
              <a:buClr>
                <a:schemeClr val="tx1"/>
              </a:buClr>
              <a:buFont typeface="Arial" panose="020B0604020202020204" pitchFamily="34" charset="0"/>
              <a:buChar char="•"/>
            </a:pPr>
            <a:r>
              <a:rPr lang="en-US" sz="1600" dirty="0"/>
              <a:t>Prof. Chong </a:t>
            </a:r>
            <a:r>
              <a:rPr lang="en-US" sz="1600" dirty="0" smtClean="0"/>
              <a:t>Cheng</a:t>
            </a:r>
          </a:p>
          <a:p>
            <a:pPr marL="457200" indent="-457200">
              <a:buClr>
                <a:schemeClr val="tx1"/>
              </a:buClr>
              <a:buFont typeface="Arial" panose="020B0604020202020204" pitchFamily="34" charset="0"/>
              <a:buChar char="•"/>
            </a:pPr>
            <a:r>
              <a:rPr lang="en-US" sz="1600" dirty="0" smtClean="0"/>
              <a:t>Technology Holding</a:t>
            </a:r>
          </a:p>
          <a:p>
            <a:pPr marL="457200" indent="-457200">
              <a:buClr>
                <a:schemeClr val="tx1"/>
              </a:buClr>
              <a:buFont typeface="Arial" panose="020B0604020202020204" pitchFamily="34" charset="0"/>
              <a:buChar char="•"/>
            </a:pPr>
            <a:endParaRPr lang="en-US" sz="1600" dirty="0" smtClean="0"/>
          </a:p>
          <a:p>
            <a:pPr>
              <a:buClr>
                <a:schemeClr val="tx1"/>
              </a:buClr>
            </a:pPr>
            <a:r>
              <a:rPr lang="en-US" sz="1600" b="1" dirty="0"/>
              <a:t> </a:t>
            </a:r>
            <a:r>
              <a:rPr lang="en-US" sz="1600" b="1" dirty="0" smtClean="0"/>
              <a:t>         Special Thanks to</a:t>
            </a:r>
          </a:p>
          <a:p>
            <a:pPr marL="457200" indent="-457200">
              <a:buClr>
                <a:schemeClr val="tx1"/>
              </a:buClr>
              <a:buFont typeface="Arial" panose="020B0604020202020204" pitchFamily="34" charset="0"/>
              <a:buChar char="•"/>
            </a:pPr>
            <a:r>
              <a:rPr lang="en-US" sz="1600" dirty="0" smtClean="0"/>
              <a:t>Prof. </a:t>
            </a:r>
            <a:r>
              <a:rPr lang="en-US" sz="1600" dirty="0" err="1" smtClean="0"/>
              <a:t>Andreadis</a:t>
            </a:r>
            <a:r>
              <a:rPr lang="en-US" sz="1600" dirty="0" smtClean="0"/>
              <a:t>, Prof. </a:t>
            </a:r>
            <a:r>
              <a:rPr lang="en-US" sz="1600" dirty="0" err="1" smtClean="0"/>
              <a:t>Swihart</a:t>
            </a:r>
            <a:r>
              <a:rPr lang="en-US" sz="1600" dirty="0" smtClean="0"/>
              <a:t>, Prof. Lund,</a:t>
            </a:r>
            <a:br>
              <a:rPr lang="en-US" sz="1600" dirty="0" smtClean="0"/>
            </a:br>
            <a:r>
              <a:rPr lang="en-US" sz="1600" dirty="0" smtClean="0"/>
              <a:t>Prof. </a:t>
            </a:r>
            <a:r>
              <a:rPr lang="en-US" sz="1600" dirty="0" err="1" smtClean="0"/>
              <a:t>Dargush</a:t>
            </a:r>
            <a:r>
              <a:rPr lang="en-US" sz="1600" dirty="0" smtClean="0"/>
              <a:t>, Dr. Human, SEAS</a:t>
            </a:r>
          </a:p>
          <a:p>
            <a:pPr marL="457200" indent="-457200">
              <a:buClr>
                <a:schemeClr val="tx1"/>
              </a:buClr>
              <a:buFont typeface="Arial" panose="020B0604020202020204" pitchFamily="34" charset="0"/>
              <a:buChar char="•"/>
            </a:pPr>
            <a:endParaRPr lang="en-US" sz="1600" dirty="0" smtClean="0"/>
          </a:p>
          <a:p>
            <a:pPr marL="457200" indent="-457200">
              <a:buClr>
                <a:schemeClr val="tx1"/>
              </a:buClr>
              <a:buFont typeface="Arial" panose="020B0604020202020204" pitchFamily="34" charset="0"/>
              <a:buChar char="•"/>
            </a:pPr>
            <a:r>
              <a:rPr lang="en-US" sz="1600" dirty="0" smtClean="0"/>
              <a:t>CBE Staff and Faculty</a:t>
            </a:r>
          </a:p>
          <a:p>
            <a:pPr marL="457200" indent="-457200">
              <a:buClr>
                <a:schemeClr val="tx1"/>
              </a:buClr>
              <a:buFont typeface="Arial" panose="020B0604020202020204" pitchFamily="34" charset="0"/>
              <a:buChar char="•"/>
            </a:pPr>
            <a:endParaRPr lang="en-US" sz="1600" dirty="0"/>
          </a:p>
          <a:p>
            <a:pPr marL="457200" indent="-457200">
              <a:buClr>
                <a:schemeClr val="tx1"/>
              </a:buClr>
              <a:buFont typeface="Arial" panose="020B0604020202020204" pitchFamily="34" charset="0"/>
              <a:buChar char="•"/>
            </a:pPr>
            <a:r>
              <a:rPr lang="en-US" sz="1600" dirty="0" smtClean="0"/>
              <a:t>Family and </a:t>
            </a:r>
            <a:r>
              <a:rPr lang="en-US" sz="1600" dirty="0" smtClean="0"/>
              <a:t>Friends</a:t>
            </a:r>
            <a:endParaRPr lang="en-US" sz="1600" dirty="0"/>
          </a:p>
          <a:p>
            <a:pPr marL="457200" indent="-457200">
              <a:buClr>
                <a:schemeClr val="tx1"/>
              </a:buClr>
              <a:buFont typeface="Arial" panose="020B0604020202020204" pitchFamily="34" charset="0"/>
              <a:buChar char="•"/>
            </a:pPr>
            <a:endParaRPr lang="en-US" sz="1600" dirty="0" smtClean="0"/>
          </a:p>
          <a:p>
            <a:pPr>
              <a:buClr>
                <a:schemeClr val="tx1"/>
              </a:buClr>
            </a:pPr>
            <a:r>
              <a:rPr lang="en-US" sz="1600" b="1" dirty="0" smtClean="0">
                <a:latin typeface="+mj-lt"/>
              </a:rPr>
              <a:t> </a:t>
            </a:r>
            <a:endParaRPr lang="en-US" sz="1600" b="1" dirty="0">
              <a:latin typeface="+mj-lt"/>
            </a:endParaRPr>
          </a:p>
        </p:txBody>
      </p:sp>
      <p:pic>
        <p:nvPicPr>
          <p:cNvPr id="4102" name="Picture 6" descr="http://www.buffalo.edu/content/dam/www/news/photos/2014/07/UB_CMI_Icon_Label_RGB.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502" t="24843" r="11763" b="25355"/>
          <a:stretch/>
        </p:blipFill>
        <p:spPr bwMode="auto">
          <a:xfrm>
            <a:off x="4866024" y="3630374"/>
            <a:ext cx="4212000" cy="10940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j.hachmann\AppData\Local\Microsoft\Windows\Temporary Internet Files\Content.Outlook\94P4ISFV\UB_CCR_Icon_Label_RGB (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322" t="25187" r="12487" b="25362"/>
          <a:stretch/>
        </p:blipFill>
        <p:spPr bwMode="auto">
          <a:xfrm>
            <a:off x="4860032" y="2391526"/>
            <a:ext cx="4201200" cy="109069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9100" y="88075"/>
            <a:ext cx="3046347"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latin typeface="+mj-lt"/>
              </a:rPr>
              <a:t>Acknowledgements</a:t>
            </a:r>
          </a:p>
        </p:txBody>
      </p:sp>
      <p:pic>
        <p:nvPicPr>
          <p:cNvPr id="11" name="Picture 2" descr="http://www.eng.buffalo.edu/pece/SEAS_logo.jpg"/>
          <p:cNvPicPr>
            <a:picLocks noChangeAspect="1" noChangeArrowheads="1"/>
          </p:cNvPicPr>
          <p:nvPr/>
        </p:nvPicPr>
        <p:blipFill rotWithShape="1">
          <a:blip r:embed="rId7">
            <a:clrChange>
              <a:clrFrom>
                <a:srgbClr val="FCFDFD"/>
              </a:clrFrom>
              <a:clrTo>
                <a:srgbClr val="FCFDFD">
                  <a:alpha val="0"/>
                </a:srgbClr>
              </a:clrTo>
            </a:clrChange>
            <a:extLst>
              <a:ext uri="{BEBA8EAE-BF5A-486C-A8C5-ECC9F3942E4B}">
                <a14:imgProps xmlns:a14="http://schemas.microsoft.com/office/drawing/2010/main">
                  <a14:imgLayer r:embed="rId8">
                    <a14:imgEffect>
                      <a14:colorTemperature colorTemp="6375"/>
                    </a14:imgEffect>
                    <a14:imgEffect>
                      <a14:saturation sat="80000"/>
                    </a14:imgEffect>
                    <a14:imgEffect>
                      <a14:brightnessContrast bright="-1000" contrast="24000"/>
                    </a14:imgEffect>
                  </a14:imgLayer>
                </a14:imgProps>
              </a:ext>
              <a:ext uri="{28A0092B-C50C-407E-A947-70E740481C1C}">
                <a14:useLocalDpi xmlns:a14="http://schemas.microsoft.com/office/drawing/2010/main" val="0"/>
              </a:ext>
            </a:extLst>
          </a:blip>
          <a:srcRect l="5181" r="4846"/>
          <a:stretch/>
        </p:blipFill>
        <p:spPr bwMode="auto">
          <a:xfrm>
            <a:off x="4824496" y="1371602"/>
            <a:ext cx="4212000" cy="906831"/>
          </a:xfrm>
          <a:prstGeom prst="rect">
            <a:avLst/>
          </a:prstGeom>
          <a:noFill/>
          <a:extLst>
            <a:ext uri="{909E8E84-426E-40DD-AFC4-6F175D3DCCD1}">
              <a14:hiddenFill xmlns:a14="http://schemas.microsoft.com/office/drawing/2010/main">
                <a:solidFill>
                  <a:srgbClr val="FFFFFF"/>
                </a:solidFill>
              </a14:hiddenFill>
            </a:ext>
          </a:extLst>
        </p:spPr>
      </p:pic>
      <p:pic>
        <p:nvPicPr>
          <p:cNvPr id="2" name="2015-06-19 17.02.45">
            <a:hlinkClick r:id="" action="ppaction://media"/>
          </p:cNvPr>
          <p:cNvPicPr>
            <a:picLocks noChangeAspect="1"/>
          </p:cNvPicPr>
          <p:nvPr>
            <a:videoFile r:link="rId1"/>
            <p:extLst>
              <p:ext uri="{DAA4B4D4-6D71-4841-9C94-3DE7FCFB9230}">
                <p14:media xmlns:p14="http://schemas.microsoft.com/office/powerpoint/2010/main" r:embed="rId2">
                  <p14:trim st="14702" end="1425.3125"/>
                </p14:media>
              </p:ext>
            </p:extLst>
          </p:nvPr>
        </p:nvPicPr>
        <p:blipFill rotWithShape="1">
          <a:blip r:embed="rId9"/>
          <a:srcRect l="21429" r="18752" b="14923"/>
          <a:stretch>
            <a:fillRect/>
          </a:stretch>
        </p:blipFill>
        <p:spPr>
          <a:xfrm>
            <a:off x="6248402" y="5235576"/>
            <a:ext cx="1523998" cy="1219198"/>
          </a:xfrm>
          <a:prstGeom prst="rect">
            <a:avLst/>
          </a:prstGeom>
          <a:ln>
            <a:noFill/>
          </a:ln>
          <a:effectLst>
            <a:outerShdw blurRad="190500" algn="tl" rotWithShape="0">
              <a:srgbClr val="000000">
                <a:alpha val="70000"/>
              </a:srgbClr>
            </a:outerShdw>
          </a:effectLst>
        </p:spPr>
      </p:pic>
      <p:pic>
        <p:nvPicPr>
          <p:cNvPr id="1026" name="Picture 2" descr="Healthcare Hu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970" y="5929248"/>
            <a:ext cx="20288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3480" y="5929248"/>
            <a:ext cx="2174075" cy="6413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57904" y="6372264"/>
            <a:ext cx="657296" cy="369332"/>
          </a:xfrm>
          <a:prstGeom prst="rect">
            <a:avLst/>
          </a:prstGeom>
          <a:noFill/>
        </p:spPr>
        <p:txBody>
          <a:bodyPr wrap="none" rtlCol="0">
            <a:spAutoFit/>
          </a:bodyPr>
          <a:lstStyle/>
          <a:p>
            <a:r>
              <a:rPr lang="en-US" b="1" dirty="0" smtClean="0"/>
              <a:t>R.I.P.</a:t>
            </a:r>
            <a:endParaRPr lang="en-US"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7750610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0224" y="0"/>
            <a:ext cx="9180000" cy="68580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base">
              <a:spcBef>
                <a:spcPct val="20000"/>
              </a:spcBef>
              <a:spcAft>
                <a:spcPct val="0"/>
              </a:spcAft>
              <a:buClr>
                <a:schemeClr val="hlink"/>
              </a:buClr>
              <a:buSzPct val="70000"/>
            </a:pPr>
            <a:endParaRPr lang="en-US" sz="2800" b="1">
              <a:solidFill>
                <a:srgbClr val="FFFFFF"/>
              </a:solidFill>
              <a:latin typeface="Lucida Sans" pitchFamily="34" charset="0"/>
            </a:endParaRPr>
          </a:p>
        </p:txBody>
      </p:sp>
      <p:sp>
        <p:nvSpPr>
          <p:cNvPr id="1060869" name="Rectangle 5"/>
          <p:cNvSpPr>
            <a:spLocks noChangeArrowheads="1"/>
          </p:cNvSpPr>
          <p:nvPr/>
        </p:nvSpPr>
        <p:spPr bwMode="auto">
          <a:xfrm>
            <a:off x="1027113" y="652827"/>
            <a:ext cx="8116887" cy="4556125"/>
          </a:xfrm>
          <a:prstGeom prst="rect">
            <a:avLst/>
          </a:prstGeom>
          <a:noFill/>
          <a:ln w="9525">
            <a:noFill/>
            <a:miter lim="800000"/>
            <a:headEnd/>
            <a:tailEnd/>
          </a:ln>
        </p:spPr>
        <p:txBody>
          <a:bodyPr/>
          <a:lstStyle/>
          <a:p>
            <a:pPr marL="263525" indent="-263525">
              <a:buClr>
                <a:schemeClr val="tx1"/>
              </a:buClr>
            </a:pPr>
            <a:endParaRPr lang="en-US" sz="2400"/>
          </a:p>
          <a:p>
            <a:pPr marL="263525" indent="-263525">
              <a:buClr>
                <a:srgbClr val="FFFFFF"/>
              </a:buClr>
            </a:pPr>
            <a:endParaRPr lang="en-US" sz="2400"/>
          </a:p>
          <a:p>
            <a:pPr marL="263525" indent="-263525">
              <a:buClr>
                <a:srgbClr val="FFFFFF"/>
              </a:buClr>
            </a:pPr>
            <a:endParaRPr lang="en-US" sz="2400"/>
          </a:p>
          <a:p>
            <a:pPr marL="263525" indent="-263525">
              <a:buClr>
                <a:srgbClr val="FFFFFF"/>
              </a:buClr>
            </a:pPr>
            <a:endParaRPr lang="en-US" sz="2000" i="1"/>
          </a:p>
          <a:p>
            <a:pPr marL="263525" indent="-263525">
              <a:buClr>
                <a:srgbClr val="FFFFFF"/>
              </a:buClr>
            </a:pPr>
            <a:endParaRPr lang="en-US" sz="2000" i="1"/>
          </a:p>
          <a:p>
            <a:pPr marL="514350" indent="-514350">
              <a:buClr>
                <a:srgbClr val="FFFFFF"/>
              </a:buClr>
              <a:buAutoNum type="arabicParenR"/>
            </a:pPr>
            <a:endParaRPr lang="en-US" dirty="0"/>
          </a:p>
        </p:txBody>
      </p:sp>
      <p:pic>
        <p:nvPicPr>
          <p:cNvPr id="7" name="Picture 6" descr="http://www.americapictures.net/wp-content/uploads/2012/10/Beautiful-Niagara-Falls-Canad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7411" y="3733800"/>
            <a:ext cx="3167912" cy="1981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descr="http://dental.buffalo.edu/portals/25/images/content/about_ub.jpg"/>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5900"/>
                    </a14:imgEffect>
                    <a14:imgEffect>
                      <a14:brightnessContrast bright="20000"/>
                    </a14:imgEffect>
                  </a14:imgLayer>
                </a14:imgProps>
              </a:ext>
              <a:ext uri="{28A0092B-C50C-407E-A947-70E740481C1C}">
                <a14:useLocalDpi xmlns:a14="http://schemas.microsoft.com/office/drawing/2010/main" val="0"/>
              </a:ext>
            </a:extLst>
          </a:blip>
          <a:srcRect l="23439"/>
          <a:stretch/>
        </p:blipFill>
        <p:spPr bwMode="auto">
          <a:xfrm rot="21404061">
            <a:off x="137433" y="1175113"/>
            <a:ext cx="3106600" cy="22383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j.hachmann\Desktop\groupwebsite\other pics\ub_northcampus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1" y="1143000"/>
            <a:ext cx="3976041" cy="1942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4" descr="C:\Users\j.hachmann\Desktop\groupwebsite\other pics\ub_newengineering_building1.png"/>
          <p:cNvPicPr>
            <a:picLocks noChangeAspect="1" noChangeArrowheads="1"/>
          </p:cNvPicPr>
          <p:nvPr/>
        </p:nvPicPr>
        <p:blipFill rotWithShape="1">
          <a:blip r:embed="rId7">
            <a:extLst>
              <a:ext uri="{28A0092B-C50C-407E-A947-70E740481C1C}">
                <a14:useLocalDpi xmlns:a14="http://schemas.microsoft.com/office/drawing/2010/main" val="0"/>
              </a:ext>
            </a:extLst>
          </a:blip>
          <a:srcRect l="18339" t="7741" r="25142"/>
          <a:stretch/>
        </p:blipFill>
        <p:spPr bwMode="auto">
          <a:xfrm rot="223240">
            <a:off x="6556748" y="1608165"/>
            <a:ext cx="2408953" cy="21811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C:\Users\j.hachmann\Desktop\groupwebsite\Downtown Buffalo\lake-eri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0081">
            <a:off x="188079" y="3491675"/>
            <a:ext cx="3029493" cy="2423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10" descr="C:\Users\j.hachmann\Desktop\9845066873_e8bbd6c479_o.jp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rcRect t="39959" b="11316"/>
          <a:stretch/>
        </p:blipFill>
        <p:spPr bwMode="auto">
          <a:xfrm>
            <a:off x="2516787" y="5173298"/>
            <a:ext cx="4418142" cy="12108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5" descr="C:\Users\j.hachmann\Desktop\groupwebsite\bulls_logo.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04248" y="5329451"/>
            <a:ext cx="2308924" cy="14276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40000" contrast="20000"/>
                    </a14:imgEffect>
                  </a14:imgLayer>
                </a14:imgProps>
              </a:ext>
              <a:ext uri="{28A0092B-C50C-407E-A947-70E740481C1C}">
                <a14:useLocalDpi xmlns:a14="http://schemas.microsoft.com/office/drawing/2010/main" val="0"/>
              </a:ext>
            </a:extLst>
          </a:blip>
          <a:srcRect t="3279"/>
          <a:stretch/>
        </p:blipFill>
        <p:spPr bwMode="auto">
          <a:xfrm>
            <a:off x="2676091" y="2590800"/>
            <a:ext cx="4029511" cy="2784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700859" y="194464"/>
            <a:ext cx="2333075" cy="707886"/>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4000" dirty="0"/>
              <a:t>Thank you</a:t>
            </a:r>
          </a:p>
        </p:txBody>
      </p:sp>
      <p:sp>
        <p:nvSpPr>
          <p:cNvPr id="2" name="Slide Number Placeholder 1"/>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10674053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Supplementary slides</a:t>
            </a:r>
            <a:endParaRPr lang="en-US" b="1" dirty="0"/>
          </a:p>
        </p:txBody>
      </p:sp>
      <p:sp>
        <p:nvSpPr>
          <p:cNvPr id="3" name="Subtitle 2"/>
          <p:cNvSpPr>
            <a:spLocks noGrp="1"/>
          </p:cNvSpPr>
          <p:nvPr>
            <p:ph type="subTitle" idx="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15074314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9100" y="88075"/>
            <a:ext cx="6950621" cy="523220"/>
          </a:xfrm>
          <a:prstGeom prst="rect">
            <a:avLst/>
          </a:prstGeom>
          <a:noFill/>
        </p:spPr>
        <p:txBody>
          <a:bodyPr wrap="none" rtlCol="0">
            <a:spAutoFit/>
          </a:bodyPr>
          <a:lstStyle/>
          <a:p>
            <a:r>
              <a:rPr lang="en-US" sz="2800">
                <a:solidFill>
                  <a:schemeClr val="bg1"/>
                </a:solidFill>
                <a:effectLst>
                  <a:outerShdw blurRad="38100" dist="38100" dir="2700000" algn="tl">
                    <a:srgbClr val="000000">
                      <a:alpha val="43137"/>
                    </a:srgbClr>
                  </a:outerShdw>
                </a:effectLst>
              </a:rPr>
              <a:t>Computational protocol for static polarizability</a:t>
            </a:r>
            <a:endParaRPr lang="en-US" sz="2800" dirty="0">
              <a:solidFill>
                <a:schemeClr val="bg1"/>
              </a:solidFill>
              <a:effectLst>
                <a:outerShdw blurRad="38100" dist="38100" dir="2700000" algn="tl">
                  <a:srgbClr val="000000">
                    <a:alpha val="43137"/>
                  </a:srgbClr>
                </a:outerShdw>
              </a:effectLst>
            </a:endParaRPr>
          </a:p>
        </p:txBody>
      </p:sp>
      <p:sp>
        <p:nvSpPr>
          <p:cNvPr id="14" name="Text Box 3"/>
          <p:cNvSpPr txBox="1">
            <a:spLocks noChangeAspect="1" noChangeArrowheads="1"/>
          </p:cNvSpPr>
          <p:nvPr/>
        </p:nvSpPr>
        <p:spPr bwMode="auto">
          <a:xfrm>
            <a:off x="247326" y="12954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50274" y="850235"/>
            <a:ext cx="5181600" cy="3747577"/>
          </a:xfrm>
          <a:prstGeom prst="rect">
            <a:avLst/>
          </a:prstGeom>
        </p:spPr>
      </p:pic>
      <p:pic>
        <p:nvPicPr>
          <p:cNvPr id="4" name="Picture 3"/>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47778"/>
          <a:stretch/>
        </p:blipFill>
        <p:spPr>
          <a:xfrm>
            <a:off x="2688474" y="4708723"/>
            <a:ext cx="3864726" cy="2138391"/>
          </a:xfrm>
          <a:prstGeom prst="rect">
            <a:avLst/>
          </a:prstGeom>
        </p:spPr>
      </p:pic>
      <p:pic>
        <p:nvPicPr>
          <p:cNvPr id="10" name="Picture 9"/>
          <p:cNvPicPr>
            <a:picLocks noChangeAspect="1"/>
          </p:cNvPicPr>
          <p:nvPr/>
        </p:nvPicPr>
        <p:blipFill rotWithShape="1">
          <a:blip r:embed="rId5">
            <a:clrChange>
              <a:clrFrom>
                <a:srgbClr val="FFFFFF"/>
              </a:clrFrom>
              <a:clrTo>
                <a:srgbClr val="FFFFFF">
                  <a:alpha val="0"/>
                </a:srgbClr>
              </a:clrTo>
            </a:clrChange>
          </a:blip>
          <a:srcRect l="20621" t="22917" r="55271" b="34374"/>
          <a:stretch/>
        </p:blipFill>
        <p:spPr>
          <a:xfrm rot="20396261">
            <a:off x="4390723" y="429471"/>
            <a:ext cx="1421564" cy="1415878"/>
          </a:xfrm>
          <a:prstGeom prst="rect">
            <a:avLst/>
          </a:prstGeom>
        </p:spPr>
      </p:pic>
      <p:sp>
        <p:nvSpPr>
          <p:cNvPr id="11" name="TextBox 10"/>
          <p:cNvSpPr txBox="1"/>
          <p:nvPr/>
        </p:nvSpPr>
        <p:spPr>
          <a:xfrm>
            <a:off x="4343401" y="897766"/>
            <a:ext cx="217620" cy="707886"/>
          </a:xfrm>
          <a:prstGeom prst="rect">
            <a:avLst/>
          </a:prstGeom>
          <a:noFill/>
        </p:spPr>
        <p:txBody>
          <a:bodyPr wrap="square" rtlCol="0">
            <a:spAutoFit/>
          </a:bodyPr>
          <a:lstStyle/>
          <a:p>
            <a:r>
              <a:rPr lang="en-US" sz="4000" dirty="0" smtClean="0">
                <a:latin typeface="Calibri Light" panose="020F0302020204030204" pitchFamily="34" charset="0"/>
                <a:cs typeface="Calibri Light" panose="020F0302020204030204" pitchFamily="34" charset="0"/>
              </a:rPr>
              <a:t>[</a:t>
            </a:r>
            <a:endParaRPr lang="en-US" sz="4000" dirty="0">
              <a:latin typeface="Calibri Light" panose="020F0302020204030204" pitchFamily="34" charset="0"/>
              <a:cs typeface="Calibri Light" panose="020F0302020204030204" pitchFamily="34" charset="0"/>
            </a:endParaRPr>
          </a:p>
        </p:txBody>
      </p:sp>
      <p:sp>
        <p:nvSpPr>
          <p:cNvPr id="12" name="TextBox 11"/>
          <p:cNvSpPr txBox="1"/>
          <p:nvPr/>
        </p:nvSpPr>
        <p:spPr>
          <a:xfrm>
            <a:off x="5410201" y="897766"/>
            <a:ext cx="685800" cy="707886"/>
          </a:xfrm>
          <a:prstGeom prst="rect">
            <a:avLst/>
          </a:prstGeom>
          <a:noFill/>
        </p:spPr>
        <p:txBody>
          <a:bodyPr wrap="square" rtlCol="0">
            <a:spAutoFit/>
          </a:bodyPr>
          <a:lstStyle/>
          <a:p>
            <a:r>
              <a:rPr lang="en-US" sz="4000" dirty="0" smtClean="0">
                <a:latin typeface="Calibri Light" panose="020F0302020204030204" pitchFamily="34" charset="0"/>
                <a:cs typeface="Calibri Light" panose="020F0302020204030204" pitchFamily="34" charset="0"/>
              </a:rPr>
              <a:t>]</a:t>
            </a:r>
            <a:r>
              <a:rPr lang="en-US" sz="4000" i="1" baseline="-25000" dirty="0" smtClean="0">
                <a:cs typeface="Angsana New" panose="02020603050405020304" pitchFamily="18" charset="-34"/>
              </a:rPr>
              <a:t>n</a:t>
            </a:r>
            <a:endParaRPr lang="en-US" sz="4000" i="1" baseline="-25000" dirty="0">
              <a:cs typeface="Angsana New" panose="02020603050405020304" pitchFamily="18" charset="-34"/>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42074148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053298" y="4675420"/>
            <a:ext cx="3037403" cy="2046057"/>
            <a:chOff x="2971800" y="1970864"/>
            <a:chExt cx="3255405" cy="2674619"/>
          </a:xfrm>
        </p:grpSpPr>
        <p:pic>
          <p:nvPicPr>
            <p:cNvPr id="16" name="Picture 1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48000" y="1970864"/>
              <a:ext cx="3179205" cy="2669717"/>
            </a:xfrm>
            <a:prstGeom prst="rect">
              <a:avLst/>
            </a:prstGeom>
          </p:spPr>
        </p:pic>
        <p:sp>
          <p:nvSpPr>
            <p:cNvPr id="15" name="Rectangle 14"/>
            <p:cNvSpPr/>
            <p:nvPr/>
          </p:nvSpPr>
          <p:spPr>
            <a:xfrm>
              <a:off x="2971800" y="4561664"/>
              <a:ext cx="3255405" cy="838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685799" y="3581400"/>
            <a:ext cx="7772400" cy="1594145"/>
          </a:xfrm>
        </p:spPr>
        <p:txBody>
          <a:bodyPr>
            <a:noAutofit/>
          </a:bodyPr>
          <a:lstStyle/>
          <a:p>
            <a:r>
              <a:rPr lang="en-US" sz="2000" b="1" dirty="0" smtClean="0"/>
              <a:t>Section II: Accelerating materials discovery using neural networks</a:t>
            </a:r>
            <a:endParaRPr lang="en-US" sz="2000" dirty="0"/>
          </a:p>
        </p:txBody>
      </p:sp>
      <p:sp>
        <p:nvSpPr>
          <p:cNvPr id="11" name="Title 1"/>
          <p:cNvSpPr txBox="1">
            <a:spLocks/>
          </p:cNvSpPr>
          <p:nvPr/>
        </p:nvSpPr>
        <p:spPr>
          <a:xfrm>
            <a:off x="685799" y="770331"/>
            <a:ext cx="7772400" cy="159414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b="1" dirty="0" smtClean="0"/>
              <a:t>Section I: Discovery of high-refractive-index polymers </a:t>
            </a:r>
            <a:endParaRPr lang="en-US" sz="2000" dirty="0"/>
          </a:p>
        </p:txBody>
      </p:sp>
      <p:pic>
        <p:nvPicPr>
          <p:cNvPr id="12" name="Picture 2" descr="https://lh3.googleusercontent.com/omh6JMtmAwELbXrBbXtvnVqpjLZFiyU880YTM4WF5yS7lMWEbfcmvYBn7Rygq7GArkvMdE2StgAK1ky1mhKJhkcLRa-MXjedv_hj51aokvE6ExzRsdt0UVI2FI6szFvQA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3705" y="2101453"/>
            <a:ext cx="4336588" cy="14438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72476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3"/>
          <p:cNvSpPr txBox="1">
            <a:spLocks noChangeAspect="1" noChangeArrowheads="1"/>
          </p:cNvSpPr>
          <p:nvPr/>
        </p:nvSpPr>
        <p:spPr bwMode="auto">
          <a:xfrm>
            <a:off x="247326" y="12780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endParaRPr lang="en-US" sz="2000" dirty="0">
              <a:latin typeface="+mj-lt"/>
            </a:endParaRPr>
          </a:p>
          <a:p>
            <a:r>
              <a:rPr lang="en-US" sz="2000" dirty="0">
                <a:latin typeface="+mj-lt"/>
              </a:rPr>
              <a:t/>
            </a:r>
            <a:br>
              <a:rPr lang="en-US" sz="2000" dirty="0">
                <a:latin typeface="+mj-lt"/>
              </a:rPr>
            </a:br>
            <a:endParaRPr lang="en-US" sz="2000" dirty="0">
              <a:latin typeface="+mj-lt"/>
            </a:endParaRPr>
          </a:p>
          <a:p>
            <a:pPr marL="342900" lvl="1" indent="-342900">
              <a:buFont typeface="Wingdings" panose="05000000000000000000" pitchFamily="2" charset="2"/>
              <a:buChar char="Ø"/>
            </a:pPr>
            <a:r>
              <a:rPr lang="en-US" sz="2000" dirty="0">
                <a:latin typeface="+mj-lt"/>
              </a:rPr>
              <a:t>some building blocks boost RI values</a:t>
            </a:r>
          </a:p>
          <a:p>
            <a:pPr marL="0" lvl="1"/>
            <a:endParaRPr lang="en-US" sz="2000" dirty="0">
              <a:latin typeface="+mj-lt"/>
            </a:endParaRPr>
          </a:p>
        </p:txBody>
      </p:sp>
      <p:sp>
        <p:nvSpPr>
          <p:cNvPr id="4" name="TextBox 3"/>
          <p:cNvSpPr txBox="1"/>
          <p:nvPr/>
        </p:nvSpPr>
        <p:spPr>
          <a:xfrm>
            <a:off x="269100" y="88075"/>
            <a:ext cx="4865243"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latin typeface="+mj-lt"/>
              </a:rPr>
              <a:t>Building block contribution to RI</a:t>
            </a:r>
          </a:p>
        </p:txBody>
      </p:sp>
      <p:pic>
        <p:nvPicPr>
          <p:cNvPr id="2"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3409" y="1260186"/>
            <a:ext cx="5462922" cy="4988214"/>
          </a:xfrm>
          <a:prstGeom prst="rect">
            <a:avLst/>
          </a:prstGeom>
        </p:spPr>
      </p:pic>
      <p:grpSp>
        <p:nvGrpSpPr>
          <p:cNvPr id="10" name="Group 9"/>
          <p:cNvGrpSpPr/>
          <p:nvPr/>
        </p:nvGrpSpPr>
        <p:grpSpPr>
          <a:xfrm>
            <a:off x="440497" y="3810002"/>
            <a:ext cx="1159705" cy="1085693"/>
            <a:chOff x="5753939" y="3296069"/>
            <a:chExt cx="1159705" cy="1085693"/>
          </a:xfrm>
        </p:grpSpPr>
        <p:pic>
          <p:nvPicPr>
            <p:cNvPr id="11" name="Picture 10" descr="C:\Users\atif\Dropbox\Hachmann_group\chemical library generation\frags pics\15.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422"/>
            <a:stretch/>
          </p:blipFill>
          <p:spPr bwMode="auto">
            <a:xfrm>
              <a:off x="5753939" y="3296069"/>
              <a:ext cx="1159705" cy="971550"/>
            </a:xfrm>
            <a:prstGeom prst="rect">
              <a:avLst/>
            </a:prstGeom>
            <a:noFill/>
            <a:ln>
              <a:noFill/>
            </a:ln>
          </p:spPr>
        </p:pic>
        <p:sp>
          <p:nvSpPr>
            <p:cNvPr id="12" name="TextBox 11"/>
            <p:cNvSpPr txBox="1"/>
            <p:nvPr/>
          </p:nvSpPr>
          <p:spPr>
            <a:xfrm>
              <a:off x="6090562" y="4012430"/>
              <a:ext cx="418704" cy="369332"/>
            </a:xfrm>
            <a:prstGeom prst="rect">
              <a:avLst/>
            </a:prstGeom>
            <a:noFill/>
          </p:spPr>
          <p:txBody>
            <a:bodyPr wrap="none" rtlCol="0">
              <a:spAutoFit/>
            </a:bodyPr>
            <a:lstStyle/>
            <a:p>
              <a:r>
                <a:rPr lang="en-US" dirty="0"/>
                <a:t>16</a:t>
              </a:r>
            </a:p>
          </p:txBody>
        </p:sp>
      </p:grpSp>
      <p:grpSp>
        <p:nvGrpSpPr>
          <p:cNvPr id="13" name="Group 12"/>
          <p:cNvGrpSpPr/>
          <p:nvPr/>
        </p:nvGrpSpPr>
        <p:grpSpPr>
          <a:xfrm>
            <a:off x="247328" y="2412119"/>
            <a:ext cx="1457325" cy="1092004"/>
            <a:chOff x="6522299" y="3262676"/>
            <a:chExt cx="1457325" cy="1092004"/>
          </a:xfrm>
        </p:grpSpPr>
        <p:pic>
          <p:nvPicPr>
            <p:cNvPr id="14" name="Picture 13" descr="C:\Users\atif\Dropbox\Hachmann_group\chemical library generation\frags pics\26.png"/>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22299" y="3262676"/>
              <a:ext cx="1457325" cy="971550"/>
            </a:xfrm>
            <a:prstGeom prst="rect">
              <a:avLst/>
            </a:prstGeom>
            <a:noFill/>
            <a:ln>
              <a:noFill/>
            </a:ln>
          </p:spPr>
        </p:pic>
        <p:sp>
          <p:nvSpPr>
            <p:cNvPr id="15" name="TextBox 14"/>
            <p:cNvSpPr txBox="1"/>
            <p:nvPr/>
          </p:nvSpPr>
          <p:spPr>
            <a:xfrm>
              <a:off x="7064770" y="3985348"/>
              <a:ext cx="418704" cy="369332"/>
            </a:xfrm>
            <a:prstGeom prst="rect">
              <a:avLst/>
            </a:prstGeom>
            <a:noFill/>
          </p:spPr>
          <p:txBody>
            <a:bodyPr wrap="none" rtlCol="0">
              <a:spAutoFit/>
            </a:bodyPr>
            <a:lstStyle/>
            <a:p>
              <a:r>
                <a:rPr lang="en-US" dirty="0"/>
                <a:t>17</a:t>
              </a:r>
            </a:p>
          </p:txBody>
        </p:sp>
      </p:grpSp>
      <p:grpSp>
        <p:nvGrpSpPr>
          <p:cNvPr id="16" name="Group 15"/>
          <p:cNvGrpSpPr/>
          <p:nvPr/>
        </p:nvGrpSpPr>
        <p:grpSpPr>
          <a:xfrm>
            <a:off x="7213159" y="3838858"/>
            <a:ext cx="1457325" cy="1155350"/>
            <a:chOff x="1462719" y="5557107"/>
            <a:chExt cx="1457325" cy="1155350"/>
          </a:xfrm>
        </p:grpSpPr>
        <p:pic>
          <p:nvPicPr>
            <p:cNvPr id="17" name="Picture 16" descr="C:\Users\atif\Dropbox\Hachmann_group\chemical library generation\frags pics\18.png"/>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2719" y="5557107"/>
              <a:ext cx="1457325" cy="971550"/>
            </a:xfrm>
            <a:prstGeom prst="rect">
              <a:avLst/>
            </a:prstGeom>
            <a:noFill/>
            <a:ln>
              <a:noFill/>
            </a:ln>
          </p:spPr>
        </p:pic>
        <p:sp>
          <p:nvSpPr>
            <p:cNvPr id="19" name="TextBox 18"/>
            <p:cNvSpPr txBox="1"/>
            <p:nvPr/>
          </p:nvSpPr>
          <p:spPr>
            <a:xfrm>
              <a:off x="1969827" y="6343125"/>
              <a:ext cx="418704" cy="369332"/>
            </a:xfrm>
            <a:prstGeom prst="rect">
              <a:avLst/>
            </a:prstGeom>
            <a:noFill/>
          </p:spPr>
          <p:txBody>
            <a:bodyPr wrap="none" rtlCol="0">
              <a:spAutoFit/>
            </a:bodyPr>
            <a:lstStyle/>
            <a:p>
              <a:r>
                <a:rPr lang="en-US" dirty="0"/>
                <a:t>25</a:t>
              </a:r>
            </a:p>
          </p:txBody>
        </p:sp>
      </p:grpSp>
      <p:grpSp>
        <p:nvGrpSpPr>
          <p:cNvPr id="20" name="Group 19"/>
          <p:cNvGrpSpPr/>
          <p:nvPr/>
        </p:nvGrpSpPr>
        <p:grpSpPr>
          <a:xfrm>
            <a:off x="7148866" y="2318631"/>
            <a:ext cx="1585913" cy="1283709"/>
            <a:chOff x="5708273" y="5557107"/>
            <a:chExt cx="1585913" cy="1283709"/>
          </a:xfrm>
        </p:grpSpPr>
        <p:pic>
          <p:nvPicPr>
            <p:cNvPr id="21" name="Picture 20" descr="C:\Users\atif\Dropbox\Hachmann_group\chemical library generation\frags pics\21.png"/>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8273" y="5557107"/>
              <a:ext cx="1585913" cy="1057275"/>
            </a:xfrm>
            <a:prstGeom prst="rect">
              <a:avLst/>
            </a:prstGeom>
            <a:noFill/>
            <a:ln>
              <a:noFill/>
            </a:ln>
          </p:spPr>
        </p:pic>
        <p:sp>
          <p:nvSpPr>
            <p:cNvPr id="22" name="TextBox 21"/>
            <p:cNvSpPr txBox="1"/>
            <p:nvPr/>
          </p:nvSpPr>
          <p:spPr>
            <a:xfrm>
              <a:off x="6256275" y="6471484"/>
              <a:ext cx="418704" cy="369332"/>
            </a:xfrm>
            <a:prstGeom prst="rect">
              <a:avLst/>
            </a:prstGeom>
            <a:noFill/>
          </p:spPr>
          <p:txBody>
            <a:bodyPr wrap="none" rtlCol="0">
              <a:spAutoFit/>
            </a:bodyPr>
            <a:lstStyle/>
            <a:p>
              <a:r>
                <a:rPr lang="en-US" dirty="0"/>
                <a:t>28</a:t>
              </a:r>
            </a:p>
          </p:txBody>
        </p:sp>
      </p:grpSp>
      <p:sp>
        <p:nvSpPr>
          <p:cNvPr id="3" name="Slide Number Placeholder 2"/>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57653907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3"/>
          <p:cNvSpPr txBox="1">
            <a:spLocks noChangeAspect="1" noChangeArrowheads="1"/>
          </p:cNvSpPr>
          <p:nvPr/>
        </p:nvSpPr>
        <p:spPr bwMode="auto">
          <a:xfrm>
            <a:off x="247326" y="1278000"/>
            <a:ext cx="88966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r>
              <a:rPr lang="en-US" sz="2000" dirty="0">
                <a:latin typeface="+mj-lt"/>
              </a:rPr>
              <a:t>detail analysis of each block in complete range of RI</a:t>
            </a:r>
            <a:endParaRPr lang="en-US" sz="2000" dirty="0">
              <a:latin typeface="+mj-lt"/>
              <a:hlinkClick r:id="rId3"/>
            </a:endParaRPr>
          </a:p>
        </p:txBody>
      </p:sp>
      <p:sp>
        <p:nvSpPr>
          <p:cNvPr id="4" name="TextBox 3"/>
          <p:cNvSpPr txBox="1"/>
          <p:nvPr/>
        </p:nvSpPr>
        <p:spPr>
          <a:xfrm>
            <a:off x="269100" y="88075"/>
            <a:ext cx="4070025"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latin typeface="+mj-lt"/>
              </a:rPr>
              <a:t>Performance of each block</a:t>
            </a:r>
          </a:p>
        </p:txBody>
      </p:sp>
      <p:grpSp>
        <p:nvGrpSpPr>
          <p:cNvPr id="8" name="Group 7"/>
          <p:cNvGrpSpPr/>
          <p:nvPr/>
        </p:nvGrpSpPr>
        <p:grpSpPr>
          <a:xfrm>
            <a:off x="7256946" y="1676402"/>
            <a:ext cx="1585913" cy="1113353"/>
            <a:chOff x="7003472" y="4352654"/>
            <a:chExt cx="1585913" cy="1113353"/>
          </a:xfrm>
        </p:grpSpPr>
        <p:pic>
          <p:nvPicPr>
            <p:cNvPr id="9" name="Picture 8" descr="C:\Users\atif\Dropbox\Hachmann_group\chemical library generation\frags pics\17.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3472" y="4352654"/>
              <a:ext cx="1585913" cy="1057275"/>
            </a:xfrm>
            <a:prstGeom prst="rect">
              <a:avLst/>
            </a:prstGeom>
            <a:noFill/>
            <a:ln>
              <a:noFill/>
            </a:ln>
          </p:spPr>
        </p:pic>
        <p:sp>
          <p:nvSpPr>
            <p:cNvPr id="10" name="TextBox 9"/>
            <p:cNvSpPr txBox="1"/>
            <p:nvPr/>
          </p:nvSpPr>
          <p:spPr>
            <a:xfrm>
              <a:off x="7625149" y="5096675"/>
              <a:ext cx="418704" cy="369332"/>
            </a:xfrm>
            <a:prstGeom prst="rect">
              <a:avLst/>
            </a:prstGeom>
            <a:noFill/>
          </p:spPr>
          <p:txBody>
            <a:bodyPr wrap="none" rtlCol="0">
              <a:spAutoFit/>
            </a:bodyPr>
            <a:lstStyle/>
            <a:p>
              <a:r>
                <a:rPr lang="en-US" dirty="0"/>
                <a:t>24</a:t>
              </a:r>
            </a:p>
          </p:txBody>
        </p:sp>
      </p:grpSp>
      <p:pic>
        <p:nvPicPr>
          <p:cNvPr id="7" name="Pictur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96790" y="1482514"/>
            <a:ext cx="5744916" cy="4308686"/>
          </a:xfrm>
          <a:prstGeom prst="rect">
            <a:avLst/>
          </a:prstGeom>
        </p:spPr>
      </p:pic>
      <p:pic>
        <p:nvPicPr>
          <p:cNvPr id="2" name="Picture 1"/>
          <p:cNvPicPr>
            <a:picLocks noChangeAspect="1"/>
          </p:cNvPicPr>
          <p:nvPr/>
        </p:nvPicPr>
        <p:blipFill>
          <a:blip r:embed="rId6"/>
          <a:stretch>
            <a:fillRect/>
          </a:stretch>
        </p:blipFill>
        <p:spPr>
          <a:xfrm>
            <a:off x="762000" y="5791200"/>
            <a:ext cx="7634116" cy="1056000"/>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309530630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3"/>
          <p:cNvSpPr txBox="1">
            <a:spLocks noChangeAspect="1" noChangeArrowheads="1"/>
          </p:cNvSpPr>
          <p:nvPr/>
        </p:nvSpPr>
        <p:spPr bwMode="auto">
          <a:xfrm>
            <a:off x="247326" y="1278000"/>
            <a:ext cx="88966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endParaRPr lang="en-US" sz="2000" dirty="0">
              <a:latin typeface="Calibri (Body)"/>
              <a:hlinkClick r:id="rId3"/>
            </a:endParaRPr>
          </a:p>
        </p:txBody>
      </p:sp>
      <p:sp>
        <p:nvSpPr>
          <p:cNvPr id="4" name="TextBox 3"/>
          <p:cNvSpPr txBox="1"/>
          <p:nvPr/>
        </p:nvSpPr>
        <p:spPr>
          <a:xfrm>
            <a:off x="269100" y="88075"/>
            <a:ext cx="4070025"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Performance of each block</a:t>
            </a:r>
          </a:p>
        </p:txBody>
      </p:sp>
      <p:pic>
        <p:nvPicPr>
          <p:cNvPr id="5" name="Picture 4"/>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568" y="473077"/>
            <a:ext cx="8372953" cy="6279715"/>
          </a:xfrm>
          <a:prstGeom prst="rect">
            <a:avLst/>
          </a:prstGeom>
        </p:spPr>
      </p:pic>
      <p:sp>
        <p:nvSpPr>
          <p:cNvPr id="2" name="Slide Number Placeholder 1"/>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412019568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3"/>
          <p:cNvSpPr txBox="1">
            <a:spLocks noChangeAspect="1" noChangeArrowheads="1"/>
          </p:cNvSpPr>
          <p:nvPr/>
        </p:nvSpPr>
        <p:spPr bwMode="auto">
          <a:xfrm>
            <a:off x="304800" y="1278000"/>
            <a:ext cx="8896674" cy="5580000"/>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endParaRPr lang="en-US" sz="2000" dirty="0" smtClean="0">
              <a:latin typeface="+mj-lt"/>
            </a:endParaRPr>
          </a:p>
          <a:p>
            <a:endParaRPr lang="en-US" sz="2000" dirty="0" smtClean="0">
              <a:latin typeface="+mj-lt"/>
            </a:endParaRPr>
          </a:p>
          <a:p>
            <a:pPr marL="342900" indent="-342900">
              <a:buFont typeface="Wingdings" panose="05000000000000000000" pitchFamily="2" charset="2"/>
              <a:buChar char="Ø"/>
            </a:pPr>
            <a:endParaRPr lang="en-US" sz="2000" dirty="0">
              <a:latin typeface="+mj-lt"/>
            </a:endParaRPr>
          </a:p>
          <a:p>
            <a:pPr marL="342900" indent="-342900">
              <a:buFont typeface="Wingdings" panose="05000000000000000000" pitchFamily="2" charset="2"/>
              <a:buChar char="Ø"/>
            </a:pPr>
            <a:r>
              <a:rPr lang="en-US" sz="2000" dirty="0" smtClean="0">
                <a:solidFill>
                  <a:srgbClr val="FF0000"/>
                </a:solidFill>
                <a:latin typeface="+mj-lt"/>
              </a:rPr>
              <a:t>red </a:t>
            </a:r>
            <a:r>
              <a:rPr lang="en-US" sz="2000" dirty="0">
                <a:solidFill>
                  <a:srgbClr val="FF0000"/>
                </a:solidFill>
                <a:latin typeface="+mj-lt"/>
                <a:sym typeface="Wingdings" panose="05000000000000000000" pitchFamily="2" charset="2"/>
              </a:rPr>
              <a:t> negative</a:t>
            </a:r>
            <a:r>
              <a:rPr lang="en-US" sz="2000" dirty="0">
                <a:solidFill>
                  <a:srgbClr val="FF0000"/>
                </a:solidFill>
                <a:latin typeface="+mj-lt"/>
              </a:rPr>
              <a:t> Z </a:t>
            </a:r>
            <a:r>
              <a:rPr lang="en-US" sz="2000" dirty="0" smtClean="0">
                <a:solidFill>
                  <a:srgbClr val="FF0000"/>
                </a:solidFill>
                <a:latin typeface="+mj-lt"/>
              </a:rPr>
              <a:t>score</a:t>
            </a:r>
            <a:endParaRPr lang="en-US" sz="2000" dirty="0" smtClean="0">
              <a:latin typeface="+mj-lt"/>
            </a:endParaRPr>
          </a:p>
          <a:p>
            <a:pPr marL="342900" indent="-342900">
              <a:buFont typeface="Wingdings" panose="05000000000000000000" pitchFamily="2" charset="2"/>
              <a:buChar char="Ø"/>
            </a:pPr>
            <a:r>
              <a:rPr lang="en-US" sz="2000" dirty="0" smtClean="0">
                <a:solidFill>
                  <a:srgbClr val="00B050"/>
                </a:solidFill>
                <a:latin typeface="+mj-lt"/>
              </a:rPr>
              <a:t>green </a:t>
            </a:r>
            <a:r>
              <a:rPr lang="en-US" sz="2000" dirty="0">
                <a:solidFill>
                  <a:srgbClr val="00B050"/>
                </a:solidFill>
                <a:latin typeface="+mj-lt"/>
                <a:sym typeface="Wingdings" panose="05000000000000000000" pitchFamily="2" charset="2"/>
              </a:rPr>
              <a:t></a:t>
            </a:r>
            <a:r>
              <a:rPr lang="en-US" sz="2000" dirty="0">
                <a:solidFill>
                  <a:srgbClr val="00B050"/>
                </a:solidFill>
                <a:latin typeface="+mj-lt"/>
              </a:rPr>
              <a:t> positive Z score</a:t>
            </a:r>
            <a:endParaRPr lang="en-US" sz="2000" dirty="0">
              <a:solidFill>
                <a:srgbClr val="00B050"/>
              </a:solidFill>
              <a:latin typeface="+mj-lt"/>
              <a:hlinkClick r:id="rId3"/>
            </a:endParaRPr>
          </a:p>
        </p:txBody>
      </p:sp>
      <p:sp>
        <p:nvSpPr>
          <p:cNvPr id="4" name="TextBox 3"/>
          <p:cNvSpPr txBox="1"/>
          <p:nvPr/>
        </p:nvSpPr>
        <p:spPr>
          <a:xfrm>
            <a:off x="269098" y="88075"/>
            <a:ext cx="2940420"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latin typeface="+mj-lt"/>
              </a:rPr>
              <a:t>How about bonds?</a:t>
            </a:r>
          </a:p>
        </p:txBody>
      </p:sp>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3476" y="1676400"/>
            <a:ext cx="8166716" cy="3877838"/>
          </a:xfrm>
          <a:prstGeom prst="rect">
            <a:avLst/>
          </a:prstGeom>
        </p:spPr>
      </p:pic>
      <p:pic>
        <p:nvPicPr>
          <p:cNvPr id="7" name="Picture 6"/>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8985"/>
          <a:stretch/>
        </p:blipFill>
        <p:spPr>
          <a:xfrm>
            <a:off x="6934200" y="5867400"/>
            <a:ext cx="1612340" cy="719401"/>
          </a:xfrm>
          <a:prstGeom prst="rect">
            <a:avLst/>
          </a:prstGeom>
        </p:spPr>
      </p:pic>
      <p:pic>
        <p:nvPicPr>
          <p:cNvPr id="8" name="Picture 7"/>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9045"/>
          <a:stretch/>
        </p:blipFill>
        <p:spPr>
          <a:xfrm>
            <a:off x="5175049" y="5904258"/>
            <a:ext cx="1606751" cy="753241"/>
          </a:xfrm>
          <a:prstGeom prst="rect">
            <a:avLst/>
          </a:prstGeom>
        </p:spPr>
      </p:pic>
      <p:cxnSp>
        <p:nvCxnSpPr>
          <p:cNvPr id="10" name="Straight Arrow Connector 9"/>
          <p:cNvCxnSpPr/>
          <p:nvPr/>
        </p:nvCxnSpPr>
        <p:spPr>
          <a:xfrm flipH="1">
            <a:off x="7772400" y="4243393"/>
            <a:ext cx="228600" cy="135456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172200" y="4243393"/>
            <a:ext cx="533400" cy="1467624"/>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4573620" y="5521728"/>
            <a:ext cx="379380" cy="42910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iamond 11"/>
          <p:cNvSpPr/>
          <p:nvPr/>
        </p:nvSpPr>
        <p:spPr>
          <a:xfrm>
            <a:off x="228600" y="3388159"/>
            <a:ext cx="316150" cy="355606"/>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5" name="Group 14"/>
          <p:cNvGrpSpPr/>
          <p:nvPr/>
        </p:nvGrpSpPr>
        <p:grpSpPr>
          <a:xfrm>
            <a:off x="6172200" y="1168612"/>
            <a:ext cx="2738188" cy="432097"/>
            <a:chOff x="990600" y="4820705"/>
            <a:chExt cx="3505200" cy="516781"/>
          </a:xfrm>
        </p:grpSpPr>
        <p:cxnSp>
          <p:nvCxnSpPr>
            <p:cNvPr id="17" name="Straight Connector 16"/>
            <p:cNvCxnSpPr/>
            <p:nvPr/>
          </p:nvCxnSpPr>
          <p:spPr>
            <a:xfrm>
              <a:off x="990600" y="5082675"/>
              <a:ext cx="3505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143001" y="4824286"/>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443981"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iamond 20"/>
            <p:cNvSpPr/>
            <p:nvPr/>
          </p:nvSpPr>
          <p:spPr>
            <a:xfrm>
              <a:off x="1831006"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Oval 21"/>
            <p:cNvSpPr/>
            <p:nvPr/>
          </p:nvSpPr>
          <p:spPr>
            <a:xfrm>
              <a:off x="3748836" y="4820705"/>
              <a:ext cx="485650" cy="5132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Diamond 22"/>
            <p:cNvSpPr/>
            <p:nvPr/>
          </p:nvSpPr>
          <p:spPr>
            <a:xfrm>
              <a:off x="3135861" y="4867003"/>
              <a:ext cx="404709" cy="425299"/>
            </a:xfrm>
            <a:prstGeom prst="diamond">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sp>
        <p:nvSpPr>
          <p:cNvPr id="24" name="TextBox 23"/>
          <p:cNvSpPr txBox="1"/>
          <p:nvPr/>
        </p:nvSpPr>
        <p:spPr>
          <a:xfrm>
            <a:off x="5636040" y="1158879"/>
            <a:ext cx="1378957" cy="461665"/>
          </a:xfrm>
          <a:prstGeom prst="rect">
            <a:avLst/>
          </a:prstGeom>
          <a:noFill/>
        </p:spPr>
        <p:txBody>
          <a:bodyPr wrap="square" rtlCol="0">
            <a:spAutoFit/>
          </a:bodyPr>
          <a:lstStyle/>
          <a:p>
            <a:r>
              <a:rPr lang="en-US" sz="2400" dirty="0"/>
              <a:t>R</a:t>
            </a:r>
            <a:r>
              <a:rPr lang="en-US" sz="2400" baseline="-25000" dirty="0"/>
              <a:t>2</a:t>
            </a:r>
          </a:p>
        </p:txBody>
      </p:sp>
      <p:sp>
        <p:nvSpPr>
          <p:cNvPr id="2" name="Slide Number Placeholder 1"/>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16708112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1621982"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Equations</a:t>
            </a:r>
            <a:endParaRPr lang="en-US" sz="2800" dirty="0">
              <a:solidFill>
                <a:schemeClr val="bg1"/>
              </a:solidFill>
              <a:effectLst>
                <a:outerShdw blurRad="38100" dist="38100" dir="2700000" algn="tl">
                  <a:srgbClr val="000000">
                    <a:alpha val="43137"/>
                  </a:srgbClr>
                </a:outerShdw>
              </a:effectLst>
              <a:latin typeface="+mj-lt"/>
            </a:endParaRPr>
          </a:p>
        </p:txBody>
      </p:sp>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endParaRPr lang="en-US" sz="2000" dirty="0" smtClean="0"/>
          </a:p>
        </p:txBody>
      </p:sp>
      <p:pic>
        <p:nvPicPr>
          <p:cNvPr id="5" name="Picture 4"/>
          <p:cNvPicPr>
            <a:picLocks noChangeAspect="1"/>
          </p:cNvPicPr>
          <p:nvPr/>
        </p:nvPicPr>
        <p:blipFill>
          <a:blip r:embed="rId3"/>
          <a:stretch>
            <a:fillRect/>
          </a:stretch>
        </p:blipFill>
        <p:spPr>
          <a:xfrm>
            <a:off x="1600200" y="905145"/>
            <a:ext cx="5853306" cy="1914255"/>
          </a:xfrm>
          <a:prstGeom prst="rect">
            <a:avLst/>
          </a:prstGeom>
        </p:spPr>
      </p:pic>
      <p:pic>
        <p:nvPicPr>
          <p:cNvPr id="6" name="Picture 5"/>
          <p:cNvPicPr>
            <a:picLocks noChangeAspect="1"/>
          </p:cNvPicPr>
          <p:nvPr/>
        </p:nvPicPr>
        <p:blipFill>
          <a:blip r:embed="rId4"/>
          <a:stretch>
            <a:fillRect/>
          </a:stretch>
        </p:blipFill>
        <p:spPr>
          <a:xfrm>
            <a:off x="1752600" y="3191287"/>
            <a:ext cx="5636572" cy="2451346"/>
          </a:xfrm>
          <a:prstGeom prst="rect">
            <a:avLst/>
          </a:prstGeom>
        </p:spPr>
      </p:pic>
      <p:pic>
        <p:nvPicPr>
          <p:cNvPr id="7" name="Picture 6"/>
          <p:cNvPicPr>
            <a:picLocks noChangeAspect="1"/>
          </p:cNvPicPr>
          <p:nvPr/>
        </p:nvPicPr>
        <p:blipFill>
          <a:blip r:embed="rId5"/>
          <a:stretch>
            <a:fillRect/>
          </a:stretch>
        </p:blipFill>
        <p:spPr>
          <a:xfrm>
            <a:off x="1540035" y="5730377"/>
            <a:ext cx="5089365" cy="913805"/>
          </a:xfrm>
          <a:prstGeom prst="rect">
            <a:avLst/>
          </a:prstGeom>
        </p:spPr>
      </p:pic>
      <p:sp>
        <p:nvSpPr>
          <p:cNvPr id="2" name="Slide Number Placeholder 1"/>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175593080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2361159"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Top candidates</a:t>
            </a:r>
            <a:endParaRPr lang="en-US" sz="2800" dirty="0">
              <a:solidFill>
                <a:schemeClr val="bg1"/>
              </a:solidFill>
              <a:effectLst>
                <a:outerShdw blurRad="38100" dist="38100" dir="2700000" algn="tl">
                  <a:srgbClr val="000000">
                    <a:alpha val="43137"/>
                  </a:srgbClr>
                </a:outerShdw>
              </a:effectLst>
              <a:latin typeface="+mj-lt"/>
            </a:endParaRPr>
          </a:p>
        </p:txBody>
      </p:sp>
      <p:sp>
        <p:nvSpPr>
          <p:cNvPr id="4" name="Text Box 3"/>
          <p:cNvSpPr txBox="1">
            <a:spLocks noChangeAspect="1" noChangeArrowheads="1"/>
          </p:cNvSpPr>
          <p:nvPr/>
        </p:nvSpPr>
        <p:spPr bwMode="auto">
          <a:xfrm>
            <a:off x="247326" y="1293508"/>
            <a:ext cx="8820474" cy="5412092"/>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endParaRPr lang="en-US" sz="2000" dirty="0" smtClean="0"/>
          </a:p>
        </p:txBody>
      </p:sp>
      <p:pic>
        <p:nvPicPr>
          <p:cNvPr id="2" name="Picture 1"/>
          <p:cNvPicPr>
            <a:picLocks noChangeAspect="1"/>
          </p:cNvPicPr>
          <p:nvPr/>
        </p:nvPicPr>
        <p:blipFill>
          <a:blip r:embed="rId3"/>
          <a:stretch>
            <a:fillRect/>
          </a:stretch>
        </p:blipFill>
        <p:spPr>
          <a:xfrm>
            <a:off x="1143000" y="1066800"/>
            <a:ext cx="6737650" cy="5562600"/>
          </a:xfrm>
          <a:prstGeom prst="rect">
            <a:avLst/>
          </a:prstGeom>
        </p:spPr>
      </p:pic>
      <p:sp>
        <p:nvSpPr>
          <p:cNvPr id="9" name="Slide Number Placeholder 8"/>
          <p:cNvSpPr>
            <a:spLocks noGrp="1"/>
          </p:cNvSpPr>
          <p:nvPr>
            <p:ph type="sldNum" sz="quarter" idx="12"/>
          </p:nvPr>
        </p:nvSpPr>
        <p:spPr/>
        <p:txBody>
          <a:bodyPr/>
          <a:lstStyle/>
          <a:p>
            <a:fld id="{B6F15528-21DE-4FAA-801E-634DDDAF4B2B}" type="slidenum">
              <a:rPr lang="en-US" smtClean="0"/>
              <a:pPr/>
              <a:t>65</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216208344"/>
              </p:ext>
            </p:extLst>
          </p:nvPr>
        </p:nvGraphicFramePr>
        <p:xfrm>
          <a:off x="1163593" y="1293508"/>
          <a:ext cx="6717056" cy="4986642"/>
        </p:xfrm>
        <a:graphic>
          <a:graphicData uri="http://schemas.openxmlformats.org/drawingml/2006/table">
            <a:tbl>
              <a:tblPr firstRow="1" bandRow="1">
                <a:tableStyleId>{2D5ABB26-0587-4C30-8999-92F81FD0307C}</a:tableStyleId>
              </a:tblPr>
              <a:tblGrid>
                <a:gridCol w="3865607">
                  <a:extLst>
                    <a:ext uri="{9D8B030D-6E8A-4147-A177-3AD203B41FA5}">
                      <a16:colId xmlns:a16="http://schemas.microsoft.com/office/drawing/2014/main" val="853438891"/>
                    </a:ext>
                  </a:extLst>
                </a:gridCol>
                <a:gridCol w="2851449">
                  <a:extLst>
                    <a:ext uri="{9D8B030D-6E8A-4147-A177-3AD203B41FA5}">
                      <a16:colId xmlns:a16="http://schemas.microsoft.com/office/drawing/2014/main" val="2769079430"/>
                    </a:ext>
                  </a:extLst>
                </a:gridCol>
              </a:tblGrid>
              <a:tr h="83110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75288"/>
                  </a:ext>
                </a:extLst>
              </a:tr>
              <a:tr h="8311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0221685"/>
                  </a:ext>
                </a:extLst>
              </a:tr>
              <a:tr h="8311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420555"/>
                  </a:ext>
                </a:extLst>
              </a:tr>
              <a:tr h="8311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332354"/>
                  </a:ext>
                </a:extLst>
              </a:tr>
              <a:tr h="8311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4919879"/>
                  </a:ext>
                </a:extLst>
              </a:tr>
              <a:tr h="83110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7813381"/>
                  </a:ext>
                </a:extLst>
              </a:tr>
            </a:tbl>
          </a:graphicData>
        </a:graphic>
      </p:graphicFrame>
    </p:spTree>
    <p:extLst>
      <p:ext uri="{BB962C8B-B14F-4D97-AF65-F5344CB8AC3E}">
        <p14:creationId xmlns:p14="http://schemas.microsoft.com/office/powerpoint/2010/main" val="189926030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4186595"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Top candidates (symmetric)</a:t>
            </a:r>
            <a:endParaRPr lang="en-US" sz="2800" dirty="0">
              <a:solidFill>
                <a:schemeClr val="bg1"/>
              </a:solidFill>
              <a:effectLst>
                <a:outerShdw blurRad="38100" dist="38100" dir="2700000" algn="tl">
                  <a:srgbClr val="000000">
                    <a:alpha val="43137"/>
                  </a:srgbClr>
                </a:outerShdw>
              </a:effectLst>
              <a:latin typeface="+mj-lt"/>
            </a:endParaRPr>
          </a:p>
        </p:txBody>
      </p:sp>
      <p:sp>
        <p:nvSpPr>
          <p:cNvPr id="4"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pPr marL="342900" indent="-342900">
              <a:buFont typeface="Wingdings" panose="05000000000000000000" pitchFamily="2" charset="2"/>
              <a:buChar char="Ø"/>
            </a:pPr>
            <a:endParaRPr lang="en-US" sz="2000" dirty="0" smtClean="0"/>
          </a:p>
        </p:txBody>
      </p:sp>
      <p:pic>
        <p:nvPicPr>
          <p:cNvPr id="11" name="Picture 10"/>
          <p:cNvPicPr>
            <a:picLocks noChangeAspect="1"/>
          </p:cNvPicPr>
          <p:nvPr/>
        </p:nvPicPr>
        <p:blipFill>
          <a:blip r:embed="rId3"/>
          <a:stretch>
            <a:fillRect/>
          </a:stretch>
        </p:blipFill>
        <p:spPr>
          <a:xfrm>
            <a:off x="4753651" y="1459673"/>
            <a:ext cx="3965027" cy="4880801"/>
          </a:xfrm>
          <a:prstGeom prst="rect">
            <a:avLst/>
          </a:prstGeom>
          <a:ln w="38100">
            <a:solidFill>
              <a:schemeClr val="tx1"/>
            </a:solidFill>
          </a:ln>
        </p:spPr>
      </p:pic>
      <p:pic>
        <p:nvPicPr>
          <p:cNvPr id="12" name="Picture 11"/>
          <p:cNvPicPr>
            <a:picLocks noChangeAspect="1"/>
          </p:cNvPicPr>
          <p:nvPr/>
        </p:nvPicPr>
        <p:blipFill>
          <a:blip r:embed="rId4"/>
          <a:stretch>
            <a:fillRect/>
          </a:stretch>
        </p:blipFill>
        <p:spPr>
          <a:xfrm>
            <a:off x="533400" y="1574337"/>
            <a:ext cx="3757055" cy="4055488"/>
          </a:xfrm>
          <a:prstGeom prst="rect">
            <a:avLst/>
          </a:prstGeom>
          <a:ln w="38100">
            <a:solidFill>
              <a:schemeClr val="tx1"/>
            </a:solidFill>
          </a:ln>
        </p:spPr>
      </p:pic>
      <p:sp>
        <p:nvSpPr>
          <p:cNvPr id="13" name="Slide Number Placeholder 12"/>
          <p:cNvSpPr>
            <a:spLocks noGrp="1"/>
          </p:cNvSpPr>
          <p:nvPr>
            <p:ph type="sldNum" sz="quarter" idx="12"/>
          </p:nvPr>
        </p:nvSpPr>
        <p:spPr/>
        <p:txBody>
          <a:bodyPr/>
          <a:lstStyle/>
          <a:p>
            <a:fld id="{B6F15528-21DE-4FAA-801E-634DDDAF4B2B}" type="slidenum">
              <a:rPr lang="en-US" smtClean="0"/>
              <a:pPr/>
              <a:t>66</a:t>
            </a:fld>
            <a:endParaRPr lang="en-US"/>
          </a:p>
        </p:txBody>
      </p:sp>
      <p:sp>
        <p:nvSpPr>
          <p:cNvPr id="18" name="TextBox 17"/>
          <p:cNvSpPr txBox="1"/>
          <p:nvPr/>
        </p:nvSpPr>
        <p:spPr>
          <a:xfrm>
            <a:off x="2073769" y="1176966"/>
            <a:ext cx="426720" cy="369332"/>
          </a:xfrm>
          <a:prstGeom prst="rect">
            <a:avLst/>
          </a:prstGeom>
          <a:noFill/>
        </p:spPr>
        <p:txBody>
          <a:bodyPr wrap="none" rtlCol="0">
            <a:spAutoFit/>
          </a:bodyPr>
          <a:lstStyle/>
          <a:p>
            <a:r>
              <a:rPr lang="en-US" dirty="0" smtClean="0"/>
              <a:t>R1</a:t>
            </a:r>
            <a:endParaRPr lang="en-US" dirty="0"/>
          </a:p>
        </p:txBody>
      </p:sp>
      <p:sp>
        <p:nvSpPr>
          <p:cNvPr id="53" name="TextBox 52"/>
          <p:cNvSpPr txBox="1"/>
          <p:nvPr/>
        </p:nvSpPr>
        <p:spPr>
          <a:xfrm>
            <a:off x="6553200" y="1048829"/>
            <a:ext cx="426720" cy="369332"/>
          </a:xfrm>
          <a:prstGeom prst="rect">
            <a:avLst/>
          </a:prstGeom>
          <a:noFill/>
        </p:spPr>
        <p:txBody>
          <a:bodyPr wrap="none" rtlCol="0">
            <a:spAutoFit/>
          </a:bodyPr>
          <a:lstStyle/>
          <a:p>
            <a:r>
              <a:rPr lang="en-US" dirty="0" smtClean="0"/>
              <a:t>R2</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210066546"/>
              </p:ext>
            </p:extLst>
          </p:nvPr>
        </p:nvGraphicFramePr>
        <p:xfrm>
          <a:off x="4753650" y="1434038"/>
          <a:ext cx="3965028" cy="4617158"/>
        </p:xfrm>
        <a:graphic>
          <a:graphicData uri="http://schemas.openxmlformats.org/drawingml/2006/table">
            <a:tbl>
              <a:tblPr firstRow="1" bandRow="1">
                <a:tableStyleId>{2D5ABB26-0587-4C30-8999-92F81FD0307C}</a:tableStyleId>
              </a:tblPr>
              <a:tblGrid>
                <a:gridCol w="1982514">
                  <a:extLst>
                    <a:ext uri="{9D8B030D-6E8A-4147-A177-3AD203B41FA5}">
                      <a16:colId xmlns:a16="http://schemas.microsoft.com/office/drawing/2014/main" val="3987825643"/>
                    </a:ext>
                  </a:extLst>
                </a:gridCol>
                <a:gridCol w="1982514">
                  <a:extLst>
                    <a:ext uri="{9D8B030D-6E8A-4147-A177-3AD203B41FA5}">
                      <a16:colId xmlns:a16="http://schemas.microsoft.com/office/drawing/2014/main" val="364526411"/>
                    </a:ext>
                  </a:extLst>
                </a:gridCol>
              </a:tblGrid>
              <a:tr h="92816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7099060"/>
                  </a:ext>
                </a:extLst>
              </a:tr>
              <a:tr h="16764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6386927"/>
                  </a:ext>
                </a:extLst>
              </a:tr>
              <a:tr h="5334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8021955"/>
                  </a:ext>
                </a:extLst>
              </a:tr>
              <a:tr h="602111">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0336370"/>
                  </a:ext>
                </a:extLst>
              </a:tr>
              <a:tr h="87708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447172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29310661"/>
              </p:ext>
            </p:extLst>
          </p:nvPr>
        </p:nvGraphicFramePr>
        <p:xfrm>
          <a:off x="533400" y="1574339"/>
          <a:ext cx="3757056" cy="4037358"/>
        </p:xfrm>
        <a:graphic>
          <a:graphicData uri="http://schemas.openxmlformats.org/drawingml/2006/table">
            <a:tbl>
              <a:tblPr firstRow="1" bandRow="1">
                <a:tableStyleId>{2D5ABB26-0587-4C30-8999-92F81FD0307C}</a:tableStyleId>
              </a:tblPr>
              <a:tblGrid>
                <a:gridCol w="1878528">
                  <a:extLst>
                    <a:ext uri="{9D8B030D-6E8A-4147-A177-3AD203B41FA5}">
                      <a16:colId xmlns:a16="http://schemas.microsoft.com/office/drawing/2014/main" val="3599177319"/>
                    </a:ext>
                  </a:extLst>
                </a:gridCol>
                <a:gridCol w="1878528">
                  <a:extLst>
                    <a:ext uri="{9D8B030D-6E8A-4147-A177-3AD203B41FA5}">
                      <a16:colId xmlns:a16="http://schemas.microsoft.com/office/drawing/2014/main" val="2861240737"/>
                    </a:ext>
                  </a:extLst>
                </a:gridCol>
              </a:tblGrid>
              <a:tr h="63546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4752219"/>
                  </a:ext>
                </a:extLst>
              </a:tr>
              <a:tr h="6096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1700475"/>
                  </a:ext>
                </a:extLst>
              </a:tr>
              <a:tr h="685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3932259"/>
                  </a:ext>
                </a:extLst>
              </a:tr>
              <a:tr h="6096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6282843"/>
                  </a:ext>
                </a:extLst>
              </a:tr>
              <a:tr h="6858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2703500"/>
                  </a:ext>
                </a:extLst>
              </a:tr>
              <a:tr h="81109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8181723"/>
                  </a:ext>
                </a:extLst>
              </a:tr>
            </a:tbl>
          </a:graphicData>
        </a:graphic>
      </p:graphicFrame>
    </p:spTree>
    <p:extLst>
      <p:ext uri="{BB962C8B-B14F-4D97-AF65-F5344CB8AC3E}">
        <p14:creationId xmlns:p14="http://schemas.microsoft.com/office/powerpoint/2010/main" val="19446561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pic>
        <p:nvPicPr>
          <p:cNvPr id="3074" name="Picture 2" descr="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943" y="875158"/>
            <a:ext cx="6368257" cy="2445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019" y="3559944"/>
            <a:ext cx="5131161" cy="22474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9100" y="88075"/>
            <a:ext cx="3049361"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High RI applications</a:t>
            </a:r>
            <a:endParaRPr lang="en-US" sz="2800" dirty="0">
              <a:solidFill>
                <a:schemeClr val="bg1"/>
              </a:solidFill>
              <a:effectLst>
                <a:outerShdw blurRad="38100" dist="38100" dir="2700000" algn="tl">
                  <a:srgbClr val="000000">
                    <a:alpha val="43137"/>
                  </a:srgbClr>
                </a:outerShdw>
              </a:effectLst>
              <a:latin typeface="+mj-lt"/>
            </a:endParaRPr>
          </a:p>
        </p:txBody>
      </p:sp>
      <p:sp>
        <p:nvSpPr>
          <p:cNvPr id="7" name="Rectangle 6"/>
          <p:cNvSpPr/>
          <p:nvPr/>
        </p:nvSpPr>
        <p:spPr>
          <a:xfrm>
            <a:off x="381000" y="6077249"/>
            <a:ext cx="8077200" cy="646331"/>
          </a:xfrm>
          <a:prstGeom prst="rect">
            <a:avLst/>
          </a:prstGeom>
        </p:spPr>
        <p:txBody>
          <a:bodyPr wrap="square">
            <a:spAutoFit/>
          </a:bodyPr>
          <a:lstStyle/>
          <a:p>
            <a:r>
              <a:rPr lang="en-US" dirty="0" err="1">
                <a:latin typeface="Segoe UI" panose="020B0502040204020203" pitchFamily="34" charset="0"/>
              </a:rPr>
              <a:t>Higashihara</a:t>
            </a:r>
            <a:r>
              <a:rPr lang="en-US" dirty="0">
                <a:latin typeface="Segoe UI" panose="020B0502040204020203" pitchFamily="34" charset="0"/>
              </a:rPr>
              <a:t>, T. and M. Ueda, </a:t>
            </a:r>
            <a:r>
              <a:rPr lang="en-US" i="1" dirty="0">
                <a:latin typeface="Segoe UI" panose="020B0502040204020203" pitchFamily="34" charset="0"/>
              </a:rPr>
              <a:t>Recent Progress in High Refractive Index Polymers.</a:t>
            </a:r>
            <a:r>
              <a:rPr lang="en-US" dirty="0">
                <a:latin typeface="Segoe UI" panose="020B0502040204020203" pitchFamily="34" charset="0"/>
              </a:rPr>
              <a:t> Macromolecules, 2015. </a:t>
            </a:r>
            <a:r>
              <a:rPr lang="en-US" b="1" dirty="0">
                <a:latin typeface="Segoe UI" panose="020B0502040204020203" pitchFamily="34" charset="0"/>
              </a:rPr>
              <a:t>48</a:t>
            </a:r>
            <a:r>
              <a:rPr lang="en-US" dirty="0">
                <a:latin typeface="Segoe UI" panose="020B0502040204020203" pitchFamily="34" charset="0"/>
              </a:rPr>
              <a:t>(7): p. 1915-1929.</a:t>
            </a:r>
            <a:endParaRPr lang="en-US" dirty="0"/>
          </a:p>
        </p:txBody>
      </p:sp>
    </p:spTree>
    <p:extLst>
      <p:ext uri="{BB962C8B-B14F-4D97-AF65-F5344CB8AC3E}">
        <p14:creationId xmlns:p14="http://schemas.microsoft.com/office/powerpoint/2010/main" val="16837179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pic>
        <p:nvPicPr>
          <p:cNvPr id="4098" name="Picture 2" descr="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981200"/>
            <a:ext cx="4305300" cy="35389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g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0"/>
            <a:ext cx="3886200" cy="25260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9100" y="88075"/>
            <a:ext cx="3049361"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High RI applications</a:t>
            </a:r>
            <a:endParaRPr lang="en-US" sz="2800" dirty="0">
              <a:solidFill>
                <a:schemeClr val="bg1"/>
              </a:solidFill>
              <a:effectLst>
                <a:outerShdw blurRad="38100" dist="38100" dir="2700000" algn="tl">
                  <a:srgbClr val="000000">
                    <a:alpha val="43137"/>
                  </a:srgbClr>
                </a:outerShdw>
              </a:effectLst>
              <a:latin typeface="+mj-lt"/>
            </a:endParaRPr>
          </a:p>
        </p:txBody>
      </p:sp>
      <p:sp>
        <p:nvSpPr>
          <p:cNvPr id="8" name="Rectangle 7"/>
          <p:cNvSpPr/>
          <p:nvPr/>
        </p:nvSpPr>
        <p:spPr>
          <a:xfrm>
            <a:off x="381000" y="6077249"/>
            <a:ext cx="8077200" cy="646331"/>
          </a:xfrm>
          <a:prstGeom prst="rect">
            <a:avLst/>
          </a:prstGeom>
        </p:spPr>
        <p:txBody>
          <a:bodyPr wrap="square">
            <a:spAutoFit/>
          </a:bodyPr>
          <a:lstStyle/>
          <a:p>
            <a:r>
              <a:rPr lang="en-US" dirty="0" err="1">
                <a:latin typeface="Segoe UI" panose="020B0502040204020203" pitchFamily="34" charset="0"/>
              </a:rPr>
              <a:t>Higashihara</a:t>
            </a:r>
            <a:r>
              <a:rPr lang="en-US" dirty="0">
                <a:latin typeface="Segoe UI" panose="020B0502040204020203" pitchFamily="34" charset="0"/>
              </a:rPr>
              <a:t>, T. and M. Ueda, </a:t>
            </a:r>
            <a:r>
              <a:rPr lang="en-US" i="1" dirty="0">
                <a:latin typeface="Segoe UI" panose="020B0502040204020203" pitchFamily="34" charset="0"/>
              </a:rPr>
              <a:t>Recent Progress in High Refractive Index Polymers.</a:t>
            </a:r>
            <a:r>
              <a:rPr lang="en-US" dirty="0">
                <a:latin typeface="Segoe UI" panose="020B0502040204020203" pitchFamily="34" charset="0"/>
              </a:rPr>
              <a:t> Macromolecules, 2015. </a:t>
            </a:r>
            <a:r>
              <a:rPr lang="en-US" b="1" dirty="0">
                <a:latin typeface="Segoe UI" panose="020B0502040204020203" pitchFamily="34" charset="0"/>
              </a:rPr>
              <a:t>48</a:t>
            </a:r>
            <a:r>
              <a:rPr lang="en-US" dirty="0">
                <a:latin typeface="Segoe UI" panose="020B0502040204020203" pitchFamily="34" charset="0"/>
              </a:rPr>
              <a:t>(7): p. 1915-1929.</a:t>
            </a:r>
            <a:endParaRPr lang="en-US" dirty="0"/>
          </a:p>
        </p:txBody>
      </p:sp>
    </p:spTree>
    <p:extLst>
      <p:ext uri="{BB962C8B-B14F-4D97-AF65-F5344CB8AC3E}">
        <p14:creationId xmlns:p14="http://schemas.microsoft.com/office/powerpoint/2010/main" val="12404404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3"/>
          <p:cNvSpPr txBox="1">
            <a:spLocks noChangeAspect="1" noChangeArrowheads="1"/>
          </p:cNvSpPr>
          <p:nvPr/>
        </p:nvSpPr>
        <p:spPr bwMode="auto">
          <a:xfrm>
            <a:off x="247326" y="1278000"/>
            <a:ext cx="8820474"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r>
              <a:rPr lang="en-US" dirty="0"/>
              <a:t>For optical region, UV-Vis-IR the semiconductor materials has the highest refractive indices, </a:t>
            </a:r>
          </a:p>
          <a:p>
            <a:pPr marL="800100" lvl="1" indent="-342900">
              <a:buFont typeface="Arial" panose="020B0604020202020204" pitchFamily="34" charset="0"/>
              <a:buChar char="•"/>
            </a:pPr>
            <a:r>
              <a:rPr lang="en-US" dirty="0" smtClean="0"/>
              <a:t>Silicon </a:t>
            </a:r>
            <a:r>
              <a:rPr lang="en-US" dirty="0"/>
              <a:t>- 3.42 to 3.48 (for wavelength range 1200–8500 nm</a:t>
            </a:r>
            <a:r>
              <a:rPr lang="en-US" dirty="0" smtClean="0"/>
              <a:t>)</a:t>
            </a:r>
          </a:p>
          <a:p>
            <a:pPr marL="800100" lvl="1" indent="-342900">
              <a:buFont typeface="Arial" panose="020B0604020202020204" pitchFamily="34" charset="0"/>
              <a:buChar char="•"/>
            </a:pPr>
            <a:r>
              <a:rPr lang="en-US" dirty="0" smtClean="0"/>
              <a:t>GaAs </a:t>
            </a:r>
            <a:r>
              <a:rPr lang="en-US" dirty="0"/>
              <a:t>- 3.975 (for almost same wavelength range</a:t>
            </a:r>
            <a:r>
              <a:rPr lang="en-US" dirty="0" smtClean="0"/>
              <a:t>)</a:t>
            </a:r>
          </a:p>
          <a:p>
            <a:pPr marL="800100" lvl="1" indent="-342900">
              <a:buFont typeface="Arial" panose="020B0604020202020204" pitchFamily="34" charset="0"/>
              <a:buChar char="•"/>
            </a:pPr>
            <a:r>
              <a:rPr lang="en-US" dirty="0" smtClean="0"/>
              <a:t>Germanium </a:t>
            </a:r>
            <a:r>
              <a:rPr lang="en-US" dirty="0"/>
              <a:t>- 4.05–4.1 (for wavelength range 3000–16000 nm) etc. </a:t>
            </a:r>
          </a:p>
          <a:p>
            <a:pPr marL="342900" indent="-342900">
              <a:buFont typeface="Arial" panose="020B0604020202020204" pitchFamily="34" charset="0"/>
              <a:buChar char="•"/>
            </a:pPr>
            <a:r>
              <a:rPr lang="en-US" dirty="0" smtClean="0"/>
              <a:t>Most </a:t>
            </a:r>
            <a:r>
              <a:rPr lang="en-US" dirty="0"/>
              <a:t>of the metals have high imaginary </a:t>
            </a:r>
            <a:r>
              <a:rPr lang="en-US" dirty="0" smtClean="0"/>
              <a:t>RI </a:t>
            </a:r>
            <a:r>
              <a:rPr lang="en-US" dirty="0"/>
              <a:t>because their electric permittivity is </a:t>
            </a:r>
            <a:r>
              <a:rPr lang="en-US" dirty="0" smtClean="0"/>
              <a:t>negative.</a:t>
            </a:r>
            <a:endParaRPr lang="en-US" dirty="0"/>
          </a:p>
          <a:p>
            <a:pPr marL="342900" indent="-342900">
              <a:buFont typeface="Arial" panose="020B0604020202020204" pitchFamily="34" charset="0"/>
              <a:buChar char="•"/>
            </a:pPr>
            <a:r>
              <a:rPr lang="en-US" dirty="0" smtClean="0"/>
              <a:t>In </a:t>
            </a:r>
            <a:r>
              <a:rPr lang="en-US" dirty="0"/>
              <a:t>visible </a:t>
            </a:r>
            <a:r>
              <a:rPr lang="en-US" dirty="0" smtClean="0"/>
              <a:t>region</a:t>
            </a:r>
          </a:p>
          <a:p>
            <a:pPr marL="800100" lvl="1" indent="-342900">
              <a:buFont typeface="Arial" panose="020B0604020202020204" pitchFamily="34" charset="0"/>
              <a:buChar char="•"/>
            </a:pPr>
            <a:r>
              <a:rPr lang="en-US" dirty="0" smtClean="0"/>
              <a:t>Silicon </a:t>
            </a:r>
            <a:r>
              <a:rPr lang="en-US" dirty="0"/>
              <a:t>Carbide- 2.65, Titanium dioxide- 2.614, Diamond - 2.417 has the highest refractive index.</a:t>
            </a: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a:p>
            <a:pPr marL="342900" indent="-342900">
              <a:buFont typeface="Arial" panose="020B0604020202020204" pitchFamily="34" charset="0"/>
              <a:buChar char="•"/>
            </a:pPr>
            <a:endParaRPr lang="en-US" sz="2000" dirty="0">
              <a:latin typeface="+mj-lt"/>
            </a:endParaRPr>
          </a:p>
        </p:txBody>
      </p:sp>
      <p:sp>
        <p:nvSpPr>
          <p:cNvPr id="4" name="TextBox 3"/>
          <p:cNvSpPr txBox="1"/>
          <p:nvPr/>
        </p:nvSpPr>
        <p:spPr>
          <a:xfrm>
            <a:off x="269100" y="88075"/>
            <a:ext cx="2647713"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High RI materials</a:t>
            </a:r>
            <a:endParaRPr lang="en-US" sz="2800" dirty="0">
              <a:solidFill>
                <a:schemeClr val="bg1"/>
              </a:solidFill>
              <a:effectLst>
                <a:outerShdw blurRad="38100" dist="38100" dir="2700000" algn="tl">
                  <a:srgbClr val="000000">
                    <a:alpha val="43137"/>
                  </a:srgbClr>
                </a:outerShdw>
              </a:effectLst>
              <a:latin typeface="+mj-lt"/>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69</a:t>
            </a:fld>
            <a:endParaRPr lang="en-US"/>
          </a:p>
        </p:txBody>
      </p:sp>
      <p:pic>
        <p:nvPicPr>
          <p:cNvPr id="5122" name="Picture 2" descr="Figure"/>
          <p:cNvPicPr>
            <a:picLocks noChangeAspect="1" noChangeArrowheads="1"/>
          </p:cNvPicPr>
          <p:nvPr/>
        </p:nvPicPr>
        <p:blipFill rotWithShape="1">
          <a:blip r:embed="rId3">
            <a:extLst>
              <a:ext uri="{28A0092B-C50C-407E-A947-70E740481C1C}">
                <a14:useLocalDpi xmlns:a14="http://schemas.microsoft.com/office/drawing/2010/main" val="0"/>
              </a:ext>
            </a:extLst>
          </a:blip>
          <a:srcRect b="31241"/>
          <a:stretch/>
        </p:blipFill>
        <p:spPr bwMode="auto">
          <a:xfrm>
            <a:off x="4319658" y="3718920"/>
            <a:ext cx="4057650" cy="23770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g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00" y="4063398"/>
            <a:ext cx="3546475" cy="168812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381000" y="6077249"/>
            <a:ext cx="8077200" cy="646331"/>
          </a:xfrm>
          <a:prstGeom prst="rect">
            <a:avLst/>
          </a:prstGeom>
        </p:spPr>
        <p:txBody>
          <a:bodyPr wrap="square">
            <a:spAutoFit/>
          </a:bodyPr>
          <a:lstStyle/>
          <a:p>
            <a:r>
              <a:rPr lang="en-US" dirty="0" err="1">
                <a:latin typeface="Segoe UI" panose="020B0502040204020203" pitchFamily="34" charset="0"/>
              </a:rPr>
              <a:t>Higashihara</a:t>
            </a:r>
            <a:r>
              <a:rPr lang="en-US" dirty="0">
                <a:latin typeface="Segoe UI" panose="020B0502040204020203" pitchFamily="34" charset="0"/>
              </a:rPr>
              <a:t>, T. and M. Ueda, </a:t>
            </a:r>
            <a:r>
              <a:rPr lang="en-US" i="1" dirty="0">
                <a:latin typeface="Segoe UI" panose="020B0502040204020203" pitchFamily="34" charset="0"/>
              </a:rPr>
              <a:t>Recent Progress in High Refractive Index Polymers.</a:t>
            </a:r>
            <a:r>
              <a:rPr lang="en-US" dirty="0">
                <a:latin typeface="Segoe UI" panose="020B0502040204020203" pitchFamily="34" charset="0"/>
              </a:rPr>
              <a:t> Macromolecules, 2015. </a:t>
            </a:r>
            <a:r>
              <a:rPr lang="en-US" b="1" dirty="0">
                <a:latin typeface="Segoe UI" panose="020B0502040204020203" pitchFamily="34" charset="0"/>
              </a:rPr>
              <a:t>48</a:t>
            </a:r>
            <a:r>
              <a:rPr lang="en-US" dirty="0">
                <a:latin typeface="Segoe UI" panose="020B0502040204020203" pitchFamily="34" charset="0"/>
              </a:rPr>
              <a:t>(7): p. 1915-1929.</a:t>
            </a:r>
            <a:endParaRPr lang="en-US" dirty="0"/>
          </a:p>
        </p:txBody>
      </p:sp>
    </p:spTree>
    <p:extLst>
      <p:ext uri="{BB962C8B-B14F-4D97-AF65-F5344CB8AC3E}">
        <p14:creationId xmlns:p14="http://schemas.microsoft.com/office/powerpoint/2010/main" val="194196503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spect="1" noChangeArrowheads="1"/>
          </p:cNvSpPr>
          <p:nvPr/>
        </p:nvSpPr>
        <p:spPr bwMode="auto">
          <a:xfrm>
            <a:off x="232152" y="1278000"/>
            <a:ext cx="8759448" cy="5580000"/>
          </a:xfrm>
          <a:prstGeom prst="rect">
            <a:avLst/>
          </a:prstGeom>
          <a:noFill/>
          <a:ln w="9525">
            <a:noFill/>
            <a:miter lim="800000"/>
            <a:headEnd/>
            <a:tailEnd/>
          </a:ln>
          <a:effectLst/>
        </p:spPr>
        <p:txBody>
          <a:bodyPr wrap="square">
            <a:noAutofit/>
          </a:bodyPr>
          <a:lstStyle/>
          <a:p>
            <a:pPr marL="342900" indent="-342900">
              <a:buFont typeface="Arial" panose="020B0604020202020204" pitchFamily="34" charset="0"/>
              <a:buChar char="•"/>
            </a:pPr>
            <a:r>
              <a:rPr lang="en-US" sz="2000" dirty="0"/>
              <a:t>plastic material for </a:t>
            </a:r>
            <a:r>
              <a:rPr lang="en-US" sz="2000" b="1" dirty="0"/>
              <a:t>optic, optometric, optoelectronic applications</a:t>
            </a:r>
            <a:r>
              <a:rPr lang="en-US" sz="2000" dirty="0"/>
              <a:t>:</a:t>
            </a:r>
          </a:p>
          <a:p>
            <a:pPr marL="800100" lvl="1" indent="-342900">
              <a:buFont typeface="Arial" panose="020B0604020202020204" pitchFamily="34" charset="0"/>
              <a:buChar char="•"/>
            </a:pPr>
            <a:r>
              <a:rPr lang="en-US" sz="2000" dirty="0"/>
              <a:t>advantages over conventional inorganic materials</a:t>
            </a:r>
          </a:p>
          <a:p>
            <a:pPr marL="1257300" lvl="2" indent="-342900">
              <a:buFont typeface="Wingdings" panose="05000000000000000000" pitchFamily="2" charset="2"/>
              <a:buChar char="Ø"/>
            </a:pPr>
            <a:r>
              <a:rPr lang="en-US" sz="2000" dirty="0"/>
              <a:t>flexibility, mechanical stability, light weight and cost effective </a:t>
            </a:r>
          </a:p>
          <a:p>
            <a:pPr marL="800100" lvl="1" indent="-342900">
              <a:buFont typeface="Arial" panose="020B0604020202020204" pitchFamily="34" charset="0"/>
              <a:buChar char="•"/>
            </a:pPr>
            <a:r>
              <a:rPr lang="en-US" sz="2000" dirty="0"/>
              <a:t>anti-reflective coatings, optical adhesives, substrates for advanced displays, </a:t>
            </a:r>
            <a:br>
              <a:rPr lang="en-US" sz="2000" dirty="0"/>
            </a:br>
            <a:r>
              <a:rPr lang="en-US" sz="2000" dirty="0" err="1"/>
              <a:t>microlenses</a:t>
            </a:r>
            <a:r>
              <a:rPr lang="en-US" sz="2000" dirty="0"/>
              <a:t> in image sensors</a:t>
            </a:r>
          </a:p>
          <a:p>
            <a:pPr marL="1257300" lvl="2" indent="-342900">
              <a:buFont typeface="Wingdings" panose="05000000000000000000" pitchFamily="2" charset="2"/>
              <a:buChar char="Ø"/>
            </a:pPr>
            <a:r>
              <a:rPr lang="en-US" sz="2000" dirty="0"/>
              <a:t>components for PVs, OFETs, OLEDs, lasers</a:t>
            </a:r>
            <a:endParaRPr lang="en-US" sz="2000" u="sng" dirty="0"/>
          </a:p>
          <a:p>
            <a:pPr marL="342900" indent="-342900">
              <a:buFont typeface="Arial" panose="020B0604020202020204" pitchFamily="34" charset="0"/>
              <a:buChar char="•"/>
            </a:pPr>
            <a:r>
              <a:rPr lang="en-US" sz="2000" u="sng" dirty="0"/>
              <a:t>problem:</a:t>
            </a:r>
            <a:r>
              <a:rPr lang="en-US" sz="2000" dirty="0"/>
              <a:t> RI &gt; 1.7 needed, but typical C-based polymers have RI ≈ 1.3 to 1.5 </a:t>
            </a:r>
          </a:p>
        </p:txBody>
      </p:sp>
      <p:pic>
        <p:nvPicPr>
          <p:cNvPr id="5" name="Picture 4" descr="C:\Users\atif\Dropbox\Hachmann_group\PhD Proposal\Picture13.png"/>
          <p:cNvPicPr/>
          <p:nvPr/>
        </p:nvPicPr>
        <p:blipFill rotWithShape="1">
          <a:blip r:embed="rId3" cstate="print">
            <a:extLst>
              <a:ext uri="{28A0092B-C50C-407E-A947-70E740481C1C}">
                <a14:useLocalDpi xmlns:a14="http://schemas.microsoft.com/office/drawing/2010/main" val="0"/>
              </a:ext>
            </a:extLst>
          </a:blip>
          <a:srcRect t="1" b="-3798"/>
          <a:stretch/>
        </p:blipFill>
        <p:spPr bwMode="auto">
          <a:xfrm>
            <a:off x="5947141" y="3970988"/>
            <a:ext cx="2703721" cy="2919096"/>
          </a:xfrm>
          <a:prstGeom prst="rect">
            <a:avLst/>
          </a:prstGeom>
          <a:noFill/>
          <a:ln>
            <a:noFill/>
          </a:ln>
          <a:extLst>
            <a:ext uri="{53640926-AAD7-44D8-BBD7-CCE9431645EC}">
              <a14:shadowObscured xmlns:a14="http://schemas.microsoft.com/office/drawing/2010/main"/>
            </a:ext>
          </a:extLst>
        </p:spPr>
      </p:pic>
      <p:sp>
        <p:nvSpPr>
          <p:cNvPr id="8" name="TextBox 7"/>
          <p:cNvSpPr txBox="1"/>
          <p:nvPr/>
        </p:nvSpPr>
        <p:spPr>
          <a:xfrm>
            <a:off x="269100" y="88075"/>
            <a:ext cx="4669933"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High-refractive-index polymers</a:t>
            </a:r>
          </a:p>
        </p:txBody>
      </p:sp>
      <p:pic>
        <p:nvPicPr>
          <p:cNvPr id="9" name="Picture 8"/>
          <p:cNvPicPr>
            <a:picLocks noChangeAspect="1"/>
          </p:cNvPicPr>
          <p:nvPr/>
        </p:nvPicPr>
        <p:blipFill rotWithShape="1">
          <a:blip r:embed="rId4"/>
          <a:srcRect t="22873"/>
          <a:stretch/>
        </p:blipFill>
        <p:spPr>
          <a:xfrm>
            <a:off x="457202" y="3633575"/>
            <a:ext cx="4988777" cy="3228436"/>
          </a:xfrm>
          <a:prstGeom prst="rect">
            <a:avLst/>
          </a:prstGeom>
        </p:spPr>
      </p:pic>
      <p:sp>
        <p:nvSpPr>
          <p:cNvPr id="2" name="Slide Number Placeholder 1"/>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35852167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fade">
                                      <p:cBhvr>
                                        <p:cTn id="10" dur="500"/>
                                        <p:tgtEl>
                                          <p:spTgt spid="7">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animEffect transition="in" filter="fade">
                                      <p:cBhvr>
                                        <p:cTn id="15"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3"/>
          <p:cNvSpPr txBox="1">
            <a:spLocks noChangeAspect="1" noChangeArrowheads="1"/>
          </p:cNvSpPr>
          <p:nvPr/>
        </p:nvSpPr>
        <p:spPr bwMode="auto">
          <a:xfrm>
            <a:off x="247326" y="1278000"/>
            <a:ext cx="8820474" cy="5580000"/>
          </a:xfrm>
          <a:prstGeom prst="rect">
            <a:avLst/>
          </a:prstGeom>
          <a:noFill/>
          <a:ln w="9525">
            <a:noFill/>
            <a:miter lim="800000"/>
            <a:headEnd/>
            <a:tailEnd/>
          </a:ln>
          <a:effectLst/>
        </p:spPr>
        <p:txBody>
          <a:bodyPr wrap="square">
            <a:noAutofit/>
          </a:bodyPr>
          <a:lstStyle/>
          <a:p>
            <a:pPr lvl="1"/>
            <a:r>
              <a:rPr lang="en-US" sz="1400" dirty="0"/>
              <a:t>The Lorentz-Lorenz </a:t>
            </a:r>
            <a:r>
              <a:rPr lang="en-US" sz="1400" dirty="0" smtClean="0"/>
              <a:t>assumptions </a:t>
            </a:r>
            <a:r>
              <a:rPr lang="en-US" sz="1400" dirty="0"/>
              <a:t>that are valid only for isotropic media (gases, nonpolar liquids, cubic crystals</a:t>
            </a:r>
            <a:r>
              <a:rPr lang="en-US" sz="1400" dirty="0" smtClean="0"/>
              <a:t>).</a:t>
            </a:r>
          </a:p>
          <a:p>
            <a:pPr lvl="1"/>
            <a:endParaRPr lang="en-US" sz="1400" dirty="0"/>
          </a:p>
          <a:p>
            <a:pPr lvl="1"/>
            <a:r>
              <a:rPr lang="en-US" sz="1400" dirty="0" smtClean="0"/>
              <a:t>However</a:t>
            </a:r>
            <a:r>
              <a:rPr lang="en-US" sz="1400" dirty="0"/>
              <a:t>, as experiment shows, (*) is also approximately satisfied for many other substances (the justification of its use and the degree of accuracy are determined experimentally in each individual case). </a:t>
            </a:r>
            <a:r>
              <a:rPr lang="en-US" sz="1400" dirty="0" smtClean="0"/>
              <a:t>The Lorentz-Lorenz formula is inapplicable in the regions of intrinsic (resonance) absorption bands of substances—that is, in regions of anomalous dispersion of light.</a:t>
            </a:r>
          </a:p>
          <a:p>
            <a:pPr lvl="1"/>
            <a:endParaRPr lang="en-US" sz="1400" dirty="0" smtClean="0"/>
          </a:p>
          <a:p>
            <a:pPr lvl="1"/>
            <a:r>
              <a:rPr lang="en-US" sz="1400" dirty="0" smtClean="0"/>
              <a:t>The </a:t>
            </a:r>
            <a:r>
              <a:rPr lang="en-US" sz="1400" dirty="0"/>
              <a:t>polarizability of a substance may be considered to be purely electronic only for external field frequencies that correspond to visible and ultraviolet radiation. The Lorentz-Lorenz formula as shown in (*) is applicable only in these regions (with the limitations indicated above). For lower frequencies of the field, in the infrared region, ion cores (atoms) that are heavier than electrons can also be displaced, and their contribution to the polarizability αat must be taken into account. In many cases it is sufficient to replace </a:t>
            </a:r>
            <a:r>
              <a:rPr lang="en-US" sz="1400" dirty="0" err="1"/>
              <a:t>aei</a:t>
            </a:r>
            <a:r>
              <a:rPr lang="en-US" sz="1400" dirty="0"/>
              <a:t> in the formula (*) by the total “elastic” polarizability (αel and αat; it should be kept in mind that the dielectric constant is € = n2). So-called </a:t>
            </a:r>
            <a:r>
              <a:rPr lang="en-US" sz="1400" dirty="0" err="1"/>
              <a:t>orientational</a:t>
            </a:r>
            <a:r>
              <a:rPr lang="en-US" sz="1400" dirty="0"/>
              <a:t> polarization, which is due to the rotation of the permanent dipole moments of the particles “along the field,” is significant in polar dielectrics in the region of the spectrum with wavelengths longer than the infrared wavelengths. Taking into account this polarization makes the dependence of n on α more complicated for these frequencies (the </a:t>
            </a:r>
            <a:r>
              <a:rPr lang="en-US" sz="1400" dirty="0" err="1"/>
              <a:t>Langevin</a:t>
            </a:r>
            <a:r>
              <a:rPr lang="en-US" sz="1400" dirty="0"/>
              <a:t>-Debye formula).</a:t>
            </a:r>
          </a:p>
          <a:p>
            <a:pPr lvl="1"/>
            <a:endParaRPr lang="en-US" sz="1400" dirty="0"/>
          </a:p>
          <a:p>
            <a:pPr lvl="1"/>
            <a:r>
              <a:rPr lang="en-US" sz="1400" dirty="0"/>
              <a:t>Despite all the limitations on its applicability, the Lorentz-Lorenz formula is used extensively. The formula and the expression for molecular refraction that follows directly from it are the basis for the </a:t>
            </a:r>
            <a:r>
              <a:rPr lang="en-US" sz="1400" dirty="0" err="1"/>
              <a:t>refractometry</a:t>
            </a:r>
            <a:r>
              <a:rPr lang="en-US" sz="1400" dirty="0"/>
              <a:t> of pure substances and mixtures, for determining the polarizability of particles, and for investigating the structure of organic and inorganic compounds.</a:t>
            </a:r>
          </a:p>
        </p:txBody>
      </p:sp>
      <p:sp>
        <p:nvSpPr>
          <p:cNvPr id="4" name="TextBox 3"/>
          <p:cNvSpPr txBox="1"/>
          <p:nvPr/>
        </p:nvSpPr>
        <p:spPr>
          <a:xfrm>
            <a:off x="269100" y="88075"/>
            <a:ext cx="5655587" cy="523220"/>
          </a:xfrm>
          <a:prstGeom prst="rect">
            <a:avLst/>
          </a:prstGeom>
          <a:noFill/>
        </p:spPr>
        <p:txBody>
          <a:bodyPr wrap="none" rtlCol="0">
            <a:spAutoFit/>
          </a:bodyPr>
          <a:lstStyle/>
          <a:p>
            <a:r>
              <a:rPr lang="en-US" sz="2800" dirty="0" smtClean="0">
                <a:solidFill>
                  <a:schemeClr val="bg1"/>
                </a:solidFill>
                <a:effectLst>
                  <a:outerShdw blurRad="38100" dist="38100" dir="2700000" algn="tl">
                    <a:srgbClr val="000000">
                      <a:alpha val="43137"/>
                    </a:srgbClr>
                  </a:outerShdw>
                </a:effectLst>
                <a:latin typeface="+mj-lt"/>
              </a:rPr>
              <a:t>Lorentz-Lorenz equation assumptions</a:t>
            </a:r>
            <a:endParaRPr lang="en-US" sz="2800" dirty="0">
              <a:solidFill>
                <a:schemeClr val="bg1"/>
              </a:solidFill>
              <a:effectLst>
                <a:outerShdw blurRad="38100" dist="38100" dir="2700000" algn="tl">
                  <a:srgbClr val="000000">
                    <a:alpha val="43137"/>
                  </a:srgbClr>
                </a:outerShdw>
              </a:effectLst>
              <a:latin typeface="+mj-lt"/>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21381757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4669933"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High-refractive-index polymers</a:t>
            </a:r>
          </a:p>
        </p:txBody>
      </p:sp>
      <p:sp>
        <p:nvSpPr>
          <p:cNvPr id="12"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r>
              <a:rPr lang="en-US" sz="2000" dirty="0"/>
              <a:t>Part 1: model development</a:t>
            </a:r>
          </a:p>
          <a:p>
            <a:pPr marL="342900" indent="-342900">
              <a:buFont typeface="Wingdings" panose="05000000000000000000" pitchFamily="2" charset="2"/>
              <a:buChar char="Ø"/>
            </a:pPr>
            <a:r>
              <a:rPr lang="en-US" sz="2000" dirty="0"/>
              <a:t>prediction of polymer refractive index (RI)</a:t>
            </a:r>
          </a:p>
          <a:p>
            <a:endParaRPr lang="en-US" sz="2000" dirty="0"/>
          </a:p>
          <a:p>
            <a:endParaRPr lang="en-US" sz="2000" dirty="0"/>
          </a:p>
          <a:p>
            <a:r>
              <a:rPr lang="en-US" sz="2000" dirty="0" smtClean="0"/>
              <a:t>Part </a:t>
            </a:r>
            <a:r>
              <a:rPr lang="en-US" sz="2000" dirty="0"/>
              <a:t>2: </a:t>
            </a:r>
            <a:r>
              <a:rPr lang="en-US" sz="2000" dirty="0" smtClean="0"/>
              <a:t>molecular library generation</a:t>
            </a:r>
          </a:p>
          <a:p>
            <a:pPr marL="342900" indent="-342900">
              <a:buFont typeface="Wingdings" panose="05000000000000000000" pitchFamily="2" charset="2"/>
              <a:buChar char="Ø"/>
            </a:pPr>
            <a:r>
              <a:rPr lang="en-US" sz="2000" dirty="0" smtClean="0"/>
              <a:t>generation constraints and smart algorithms</a:t>
            </a:r>
          </a:p>
          <a:p>
            <a:endParaRPr lang="en-US" sz="2000" dirty="0" smtClean="0"/>
          </a:p>
          <a:p>
            <a:endParaRPr lang="en-US" sz="2000" dirty="0" smtClean="0"/>
          </a:p>
          <a:p>
            <a:r>
              <a:rPr lang="en-US" sz="2000" dirty="0" smtClean="0"/>
              <a:t>Part 3: high-throughput screening</a:t>
            </a:r>
            <a:endParaRPr lang="en-US" sz="2000" dirty="0"/>
          </a:p>
          <a:p>
            <a:pPr marL="342900" indent="-342900">
              <a:buFont typeface="Wingdings" panose="05000000000000000000" pitchFamily="2" charset="2"/>
              <a:buChar char="Ø"/>
            </a:pPr>
            <a:r>
              <a:rPr lang="en-US" sz="2000" dirty="0"/>
              <a:t>discovery of high RI </a:t>
            </a:r>
            <a:r>
              <a:rPr lang="en-US" sz="2000" dirty="0" smtClean="0"/>
              <a:t>polymers</a:t>
            </a:r>
          </a:p>
          <a:p>
            <a:pPr marL="457200" indent="-457200">
              <a:buFont typeface="Wingdings" panose="05000000000000000000" pitchFamily="2" charset="2"/>
              <a:buChar char="Ø"/>
            </a:pPr>
            <a:endParaRPr lang="en-US" sz="2000" dirty="0" smtClean="0"/>
          </a:p>
          <a:p>
            <a:pPr marL="457200" indent="-457200">
              <a:buFont typeface="Wingdings" panose="05000000000000000000" pitchFamily="2" charset="2"/>
              <a:buChar char="Ø"/>
            </a:pPr>
            <a:endParaRPr lang="en-US" sz="2000" dirty="0" smtClean="0"/>
          </a:p>
          <a:p>
            <a:r>
              <a:rPr lang="en-US" sz="2000" dirty="0" smtClean="0"/>
              <a:t>Part 4: structure-property relationships</a:t>
            </a:r>
            <a:endParaRPr lang="en-US" sz="2000" dirty="0"/>
          </a:p>
          <a:p>
            <a:pPr marL="342900" indent="-342900">
              <a:buFont typeface="Wingdings" panose="05000000000000000000" pitchFamily="2" charset="2"/>
              <a:buChar char="Ø"/>
            </a:pPr>
            <a:r>
              <a:rPr lang="en-US" sz="2000" dirty="0" smtClean="0"/>
              <a:t>guide </a:t>
            </a:r>
            <a:r>
              <a:rPr lang="en-US" sz="2000" dirty="0"/>
              <a:t>our experimentalist partners</a:t>
            </a:r>
            <a:r>
              <a:rPr lang="en-US" sz="2000" dirty="0">
                <a:sym typeface="Wingdings" panose="05000000000000000000" pitchFamily="2" charset="2"/>
              </a:rPr>
              <a:t/>
            </a:r>
            <a:br>
              <a:rPr lang="en-US" sz="2000" dirty="0">
                <a:sym typeface="Wingdings" panose="05000000000000000000" pitchFamily="2" charset="2"/>
              </a:rPr>
            </a:br>
            <a:r>
              <a:rPr lang="en-US" sz="2000" dirty="0">
                <a:sym typeface="Wingdings" panose="05000000000000000000" pitchFamily="2" charset="2"/>
              </a:rPr>
              <a:t> </a:t>
            </a:r>
            <a:r>
              <a:rPr lang="en-US" sz="2000" dirty="0"/>
              <a:t>target the most promising candidates</a:t>
            </a:r>
          </a:p>
          <a:p>
            <a:pPr marL="457200" indent="-457200">
              <a:buFont typeface="Wingdings" panose="05000000000000000000" pitchFamily="2" charset="2"/>
              <a:buChar char="Ø"/>
            </a:pPr>
            <a:endParaRPr lang="en-US" sz="2000" dirty="0"/>
          </a:p>
          <a:p>
            <a:endParaRPr lang="en-US" sz="2000" dirty="0"/>
          </a:p>
          <a:p>
            <a:pPr marL="457200" indent="-457200">
              <a:buFont typeface="Wingdings" panose="05000000000000000000" pitchFamily="2" charset="2"/>
              <a:buChar char="Ø"/>
            </a:pPr>
            <a:endParaRPr lang="en-US" sz="2000" dirty="0"/>
          </a:p>
        </p:txBody>
      </p:sp>
      <p:grpSp>
        <p:nvGrpSpPr>
          <p:cNvPr id="6" name="Group 5"/>
          <p:cNvGrpSpPr/>
          <p:nvPr/>
        </p:nvGrpSpPr>
        <p:grpSpPr>
          <a:xfrm>
            <a:off x="6172200" y="1244829"/>
            <a:ext cx="2618068" cy="1442654"/>
            <a:chOff x="6365000" y="1244829"/>
            <a:chExt cx="2618068" cy="1442654"/>
          </a:xfrm>
        </p:grpSpPr>
        <p:pic>
          <p:nvPicPr>
            <p:cNvPr id="5" name="Picture 4"/>
            <p:cNvPicPr>
              <a:picLocks noChangeAspect="1"/>
            </p:cNvPicPr>
            <p:nvPr/>
          </p:nvPicPr>
          <p:blipFill rotWithShape="1">
            <a:blip r:embed="rId3"/>
            <a:srcRect r="65345" b="48000"/>
            <a:stretch/>
          </p:blipFill>
          <p:spPr>
            <a:xfrm>
              <a:off x="6504663" y="1244829"/>
              <a:ext cx="2478405" cy="144265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182627">
              <a:off x="6365000" y="1355496"/>
              <a:ext cx="2509998" cy="1254999"/>
            </a:xfrm>
            <a:prstGeom prst="rect">
              <a:avLst/>
            </a:prstGeom>
            <a:scene3d>
              <a:camera prst="isometricOffAxis2Left"/>
              <a:lightRig rig="threePt" dir="t"/>
            </a:scene3d>
          </p:spPr>
        </p:pic>
      </p:grpSp>
      <p:pic>
        <p:nvPicPr>
          <p:cNvPr id="9" name="Picture 8"/>
          <p:cNvPicPr>
            <a:picLocks noChangeAspect="1"/>
          </p:cNvPicPr>
          <p:nvPr/>
        </p:nvPicPr>
        <p:blipFill>
          <a:blip r:embed="rId5"/>
          <a:stretch>
            <a:fillRect/>
          </a:stretch>
        </p:blipFill>
        <p:spPr>
          <a:xfrm>
            <a:off x="6312244" y="2989354"/>
            <a:ext cx="2478024" cy="1759757"/>
          </a:xfrm>
          <a:prstGeom prst="rect">
            <a:avLst/>
          </a:prstGeom>
        </p:spPr>
      </p:pic>
      <p:pic>
        <p:nvPicPr>
          <p:cNvPr id="1028" name="Picture 4" descr="http://bigdataanalyticsnews.com/wp-content/uploads/2013/11/big-data.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312244" y="5050981"/>
            <a:ext cx="2478024" cy="15652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184050949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9098" y="88075"/>
            <a:ext cx="4669933" cy="523220"/>
          </a:xfrm>
          <a:prstGeom prst="rect">
            <a:avLst/>
          </a:prstGeom>
          <a:noFill/>
        </p:spPr>
        <p:txBody>
          <a:bodyPr wrap="none" rtlCol="0">
            <a:spAutoFit/>
          </a:bodyPr>
          <a:lstStyle/>
          <a:p>
            <a:r>
              <a:rPr lang="en-US" sz="2800" dirty="0">
                <a:solidFill>
                  <a:schemeClr val="bg1"/>
                </a:solidFill>
                <a:effectLst>
                  <a:outerShdw blurRad="38100" dist="38100" dir="2700000" algn="tl">
                    <a:srgbClr val="000000">
                      <a:alpha val="43137"/>
                    </a:srgbClr>
                  </a:outerShdw>
                </a:effectLst>
              </a:rPr>
              <a:t>High-refractive-index polymers</a:t>
            </a:r>
          </a:p>
        </p:txBody>
      </p:sp>
      <p:sp>
        <p:nvSpPr>
          <p:cNvPr id="12" name="Text Box 3"/>
          <p:cNvSpPr txBox="1">
            <a:spLocks noChangeAspect="1" noChangeArrowheads="1"/>
          </p:cNvSpPr>
          <p:nvPr/>
        </p:nvSpPr>
        <p:spPr bwMode="auto">
          <a:xfrm>
            <a:off x="247326" y="1277032"/>
            <a:ext cx="8820474" cy="5428568"/>
          </a:xfrm>
          <a:prstGeom prst="rect">
            <a:avLst/>
          </a:prstGeom>
          <a:noFill/>
          <a:ln w="9525">
            <a:noFill/>
            <a:miter lim="800000"/>
            <a:headEnd/>
            <a:tailEnd/>
          </a:ln>
          <a:effectLst/>
        </p:spPr>
        <p:txBody>
          <a:bodyPr wrap="square">
            <a:noAutofit/>
          </a:bodyPr>
          <a:lstStyle/>
          <a:p>
            <a:r>
              <a:rPr lang="en-US" sz="2000" dirty="0"/>
              <a:t>Part 1: model development</a:t>
            </a:r>
          </a:p>
          <a:p>
            <a:pPr marL="342900" indent="-342900">
              <a:buFont typeface="Wingdings" panose="05000000000000000000" pitchFamily="2" charset="2"/>
              <a:buChar char="Ø"/>
            </a:pPr>
            <a:r>
              <a:rPr lang="en-US" sz="2000" dirty="0"/>
              <a:t>prediction of polymer refractive index (RI)</a:t>
            </a:r>
          </a:p>
          <a:p>
            <a:endParaRPr lang="en-US" sz="2000" dirty="0"/>
          </a:p>
          <a:p>
            <a:endParaRPr lang="en-US" sz="2000" dirty="0"/>
          </a:p>
          <a:p>
            <a:r>
              <a:rPr lang="en-US" sz="2000" dirty="0" smtClean="0">
                <a:solidFill>
                  <a:schemeClr val="bg1">
                    <a:lumMod val="75000"/>
                  </a:schemeClr>
                </a:solidFill>
              </a:rPr>
              <a:t>Part </a:t>
            </a:r>
            <a:r>
              <a:rPr lang="en-US" sz="2000" dirty="0">
                <a:solidFill>
                  <a:schemeClr val="bg1">
                    <a:lumMod val="75000"/>
                  </a:schemeClr>
                </a:solidFill>
              </a:rPr>
              <a:t>2: </a:t>
            </a:r>
            <a:r>
              <a:rPr lang="en-US" sz="2000" dirty="0" smtClean="0">
                <a:solidFill>
                  <a:schemeClr val="bg1">
                    <a:lumMod val="75000"/>
                  </a:schemeClr>
                </a:solidFill>
              </a:rPr>
              <a:t>molecular library generation</a:t>
            </a:r>
          </a:p>
          <a:p>
            <a:pPr marL="342900" indent="-342900">
              <a:buFont typeface="Wingdings" panose="05000000000000000000" pitchFamily="2" charset="2"/>
              <a:buChar char="Ø"/>
            </a:pPr>
            <a:r>
              <a:rPr lang="en-US" sz="2000" dirty="0" smtClean="0">
                <a:solidFill>
                  <a:schemeClr val="bg1">
                    <a:lumMod val="75000"/>
                  </a:schemeClr>
                </a:solidFill>
              </a:rPr>
              <a:t>generation constraints and smart algorithms</a:t>
            </a:r>
          </a:p>
          <a:p>
            <a:endParaRPr lang="en-US" sz="2000" dirty="0" smtClean="0">
              <a:solidFill>
                <a:schemeClr val="bg1">
                  <a:lumMod val="75000"/>
                </a:schemeClr>
              </a:solidFill>
            </a:endParaRPr>
          </a:p>
          <a:p>
            <a:endParaRPr lang="en-US" sz="2000" dirty="0" smtClean="0">
              <a:solidFill>
                <a:schemeClr val="bg1">
                  <a:lumMod val="75000"/>
                </a:schemeClr>
              </a:solidFill>
            </a:endParaRPr>
          </a:p>
          <a:p>
            <a:r>
              <a:rPr lang="en-US" sz="2000" dirty="0" smtClean="0">
                <a:solidFill>
                  <a:schemeClr val="bg1">
                    <a:lumMod val="75000"/>
                  </a:schemeClr>
                </a:solidFill>
              </a:rPr>
              <a:t>Part 3: high-throughput screening</a:t>
            </a:r>
            <a:endParaRPr lang="en-US" sz="2000" dirty="0">
              <a:solidFill>
                <a:schemeClr val="bg1">
                  <a:lumMod val="75000"/>
                </a:schemeClr>
              </a:solidFill>
            </a:endParaRPr>
          </a:p>
          <a:p>
            <a:pPr marL="342900" indent="-342900">
              <a:buFont typeface="Wingdings" panose="05000000000000000000" pitchFamily="2" charset="2"/>
              <a:buChar char="Ø"/>
            </a:pPr>
            <a:r>
              <a:rPr lang="en-US" sz="2000" dirty="0">
                <a:solidFill>
                  <a:schemeClr val="bg1">
                    <a:lumMod val="75000"/>
                  </a:schemeClr>
                </a:solidFill>
              </a:rPr>
              <a:t>discovery of high RI </a:t>
            </a:r>
            <a:r>
              <a:rPr lang="en-US" sz="2000" dirty="0" smtClean="0">
                <a:solidFill>
                  <a:schemeClr val="bg1">
                    <a:lumMod val="75000"/>
                  </a:schemeClr>
                </a:solidFill>
              </a:rPr>
              <a:t>polymers</a:t>
            </a:r>
          </a:p>
          <a:p>
            <a:pPr marL="457200" indent="-457200">
              <a:buFont typeface="Wingdings" panose="05000000000000000000" pitchFamily="2" charset="2"/>
              <a:buChar char="Ø"/>
            </a:pPr>
            <a:endParaRPr lang="en-US" sz="2000" dirty="0" smtClean="0">
              <a:solidFill>
                <a:schemeClr val="bg1">
                  <a:lumMod val="75000"/>
                </a:schemeClr>
              </a:solidFill>
            </a:endParaRPr>
          </a:p>
          <a:p>
            <a:pPr marL="457200" indent="-457200">
              <a:buFont typeface="Wingdings" panose="05000000000000000000" pitchFamily="2" charset="2"/>
              <a:buChar char="Ø"/>
            </a:pPr>
            <a:endParaRPr lang="en-US" sz="2000" dirty="0" smtClean="0">
              <a:solidFill>
                <a:schemeClr val="bg1">
                  <a:lumMod val="75000"/>
                </a:schemeClr>
              </a:solidFill>
            </a:endParaRPr>
          </a:p>
          <a:p>
            <a:r>
              <a:rPr lang="en-US" sz="2000" dirty="0" smtClean="0">
                <a:solidFill>
                  <a:schemeClr val="bg1">
                    <a:lumMod val="75000"/>
                  </a:schemeClr>
                </a:solidFill>
              </a:rPr>
              <a:t>Part 4: structure-property relationships</a:t>
            </a:r>
            <a:endParaRPr lang="en-US" sz="2000" dirty="0">
              <a:solidFill>
                <a:schemeClr val="bg1">
                  <a:lumMod val="75000"/>
                </a:schemeClr>
              </a:solidFill>
            </a:endParaRPr>
          </a:p>
          <a:p>
            <a:pPr marL="342900" indent="-342900">
              <a:buFont typeface="Wingdings" panose="05000000000000000000" pitchFamily="2" charset="2"/>
              <a:buChar char="Ø"/>
            </a:pPr>
            <a:r>
              <a:rPr lang="en-US" sz="2000" dirty="0" smtClean="0">
                <a:solidFill>
                  <a:schemeClr val="bg1">
                    <a:lumMod val="75000"/>
                  </a:schemeClr>
                </a:solidFill>
              </a:rPr>
              <a:t>guide </a:t>
            </a:r>
            <a:r>
              <a:rPr lang="en-US" sz="2000" dirty="0">
                <a:solidFill>
                  <a:schemeClr val="bg1">
                    <a:lumMod val="75000"/>
                  </a:schemeClr>
                </a:solidFill>
              </a:rPr>
              <a:t>our experimentalist partners</a:t>
            </a:r>
            <a:r>
              <a:rPr lang="en-US" sz="2000" dirty="0">
                <a:solidFill>
                  <a:schemeClr val="bg1">
                    <a:lumMod val="75000"/>
                  </a:schemeClr>
                </a:solidFill>
                <a:sym typeface="Wingdings" panose="05000000000000000000" pitchFamily="2" charset="2"/>
              </a:rPr>
              <a:t/>
            </a:r>
            <a:br>
              <a:rPr lang="en-US" sz="2000" dirty="0">
                <a:solidFill>
                  <a:schemeClr val="bg1">
                    <a:lumMod val="75000"/>
                  </a:schemeClr>
                </a:solidFill>
                <a:sym typeface="Wingdings" panose="05000000000000000000" pitchFamily="2" charset="2"/>
              </a:rPr>
            </a:br>
            <a:r>
              <a:rPr lang="en-US" sz="2000" dirty="0">
                <a:solidFill>
                  <a:schemeClr val="bg1">
                    <a:lumMod val="75000"/>
                  </a:schemeClr>
                </a:solidFill>
                <a:sym typeface="Wingdings" panose="05000000000000000000" pitchFamily="2" charset="2"/>
              </a:rPr>
              <a:t> </a:t>
            </a:r>
            <a:r>
              <a:rPr lang="en-US" sz="2000" dirty="0">
                <a:solidFill>
                  <a:schemeClr val="bg1">
                    <a:lumMod val="75000"/>
                  </a:schemeClr>
                </a:solidFill>
              </a:rPr>
              <a:t>target the most promising candidates</a:t>
            </a:r>
          </a:p>
          <a:p>
            <a:pPr marL="457200" indent="-457200">
              <a:buFont typeface="Wingdings" panose="05000000000000000000" pitchFamily="2" charset="2"/>
              <a:buChar char="Ø"/>
            </a:pPr>
            <a:endParaRPr lang="en-US" sz="2000" dirty="0">
              <a:solidFill>
                <a:schemeClr val="bg1">
                  <a:lumMod val="75000"/>
                </a:schemeClr>
              </a:solidFill>
            </a:endParaRPr>
          </a:p>
          <a:p>
            <a:endParaRPr lang="en-US" sz="2000" dirty="0">
              <a:solidFill>
                <a:schemeClr val="bg1">
                  <a:lumMod val="75000"/>
                </a:schemeClr>
              </a:solidFill>
            </a:endParaRPr>
          </a:p>
          <a:p>
            <a:pPr marL="457200" indent="-457200">
              <a:buFont typeface="Wingdings" panose="05000000000000000000" pitchFamily="2" charset="2"/>
              <a:buChar char="Ø"/>
            </a:pPr>
            <a:endParaRPr lang="en-US" sz="2000" dirty="0">
              <a:solidFill>
                <a:schemeClr val="bg1">
                  <a:lumMod val="75000"/>
                </a:schemeClr>
              </a:solidFill>
            </a:endParaRPr>
          </a:p>
        </p:txBody>
      </p:sp>
      <p:grpSp>
        <p:nvGrpSpPr>
          <p:cNvPr id="6" name="Group 5"/>
          <p:cNvGrpSpPr/>
          <p:nvPr/>
        </p:nvGrpSpPr>
        <p:grpSpPr>
          <a:xfrm>
            <a:off x="6172200" y="1244829"/>
            <a:ext cx="2618068" cy="1442654"/>
            <a:chOff x="6365000" y="1244829"/>
            <a:chExt cx="2618068" cy="1442654"/>
          </a:xfrm>
        </p:grpSpPr>
        <p:pic>
          <p:nvPicPr>
            <p:cNvPr id="5" name="Picture 4"/>
            <p:cNvPicPr>
              <a:picLocks noChangeAspect="1"/>
            </p:cNvPicPr>
            <p:nvPr/>
          </p:nvPicPr>
          <p:blipFill rotWithShape="1">
            <a:blip r:embed="rId3"/>
            <a:srcRect r="65345" b="48000"/>
            <a:stretch/>
          </p:blipFill>
          <p:spPr>
            <a:xfrm>
              <a:off x="6504663" y="1244829"/>
              <a:ext cx="2478405" cy="1442654"/>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182627">
              <a:off x="6365000" y="1355496"/>
              <a:ext cx="2509998" cy="1254999"/>
            </a:xfrm>
            <a:prstGeom prst="rect">
              <a:avLst/>
            </a:prstGeom>
            <a:scene3d>
              <a:camera prst="isometricOffAxis2Left"/>
              <a:lightRig rig="threePt" dir="t"/>
            </a:scene3d>
          </p:spPr>
        </p:pic>
      </p:grpSp>
      <p:pic>
        <p:nvPicPr>
          <p:cNvPr id="9" name="Picture 8"/>
          <p:cNvPicPr>
            <a:picLocks noChangeAspect="1"/>
          </p:cNvPicPr>
          <p:nvPr/>
        </p:nvPicPr>
        <p:blipFill>
          <a:blip r:embed="rId5">
            <a:duotone>
              <a:schemeClr val="bg2">
                <a:shade val="45000"/>
                <a:satMod val="135000"/>
              </a:schemeClr>
              <a:prstClr val="white"/>
            </a:duotone>
          </a:blip>
          <a:stretch>
            <a:fillRect/>
          </a:stretch>
        </p:blipFill>
        <p:spPr>
          <a:xfrm>
            <a:off x="6312244" y="2989354"/>
            <a:ext cx="2478024" cy="1759757"/>
          </a:xfrm>
          <a:prstGeom prst="rect">
            <a:avLst/>
          </a:prstGeom>
        </p:spPr>
      </p:pic>
      <p:pic>
        <p:nvPicPr>
          <p:cNvPr id="1028" name="Picture 4" descr="http://bigdataanalyticsnews.com/wp-content/uploads/2013/11/big-data.png"/>
          <p:cNvPicPr>
            <a:picLocks noChangeAspect="1" noChangeArrowheads="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312244" y="5050981"/>
            <a:ext cx="2478024" cy="15652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13047805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130914</TotalTime>
  <Words>6780</Words>
  <Application>Microsoft Office PowerPoint</Application>
  <PresentationFormat>On-screen Show (4:3)</PresentationFormat>
  <Paragraphs>1310</Paragraphs>
  <Slides>70</Slides>
  <Notes>67</Notes>
  <HiddenSlides>3</HiddenSlides>
  <MMClips>4</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70</vt:i4>
      </vt:variant>
    </vt:vector>
  </HeadingPairs>
  <TitlesOfParts>
    <vt:vector size="83" baseType="lpstr">
      <vt:lpstr>ＭＳ Ｐゴシック</vt:lpstr>
      <vt:lpstr>Aharoni</vt:lpstr>
      <vt:lpstr>Angsana New</vt:lpstr>
      <vt:lpstr>Arial</vt:lpstr>
      <vt:lpstr>Calibri</vt:lpstr>
      <vt:lpstr>Calibri (Body)</vt:lpstr>
      <vt:lpstr>Calibri Light</vt:lpstr>
      <vt:lpstr>Cambria Math</vt:lpstr>
      <vt:lpstr>Corbel</vt:lpstr>
      <vt:lpstr>Lucida Sans</vt:lpstr>
      <vt:lpstr>Segoe UI</vt:lpstr>
      <vt:lpstr>Wingdings</vt:lpstr>
      <vt:lpstr>Office Theme</vt:lpstr>
      <vt:lpstr>From Virtual High-Throughput Screening and  Machine Learning to the Discovery and  Rational Design of Polymers for Optical Applications</vt:lpstr>
      <vt:lpstr>PowerPoint Presentation</vt:lpstr>
      <vt:lpstr>PowerPoint Presentation</vt:lpstr>
      <vt:lpstr>PowerPoint Presentation</vt:lpstr>
      <vt:lpstr>PowerPoint Presentation</vt:lpstr>
      <vt:lpstr>Section II: Accelerating materials discovery using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II: Accelerating materials discovery using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Supplementary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j.hachmann</dc:creator>
  <cp:lastModifiedBy>atif faiz</cp:lastModifiedBy>
  <cp:revision>5574</cp:revision>
  <cp:lastPrinted>2014-12-10T18:02:56Z</cp:lastPrinted>
  <dcterms:created xsi:type="dcterms:W3CDTF">2006-08-16T00:00:00Z</dcterms:created>
  <dcterms:modified xsi:type="dcterms:W3CDTF">2018-05-08T04:17:23Z</dcterms:modified>
</cp:coreProperties>
</file>